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12" r:id="rId4"/>
  </p:sldMasterIdLst>
  <p:notesMasterIdLst>
    <p:notesMasterId r:id="rId106"/>
  </p:notesMasterIdLst>
  <p:handoutMasterIdLst>
    <p:handoutMasterId r:id="rId107"/>
  </p:handoutMasterIdLst>
  <p:sldIdLst>
    <p:sldId id="290" r:id="rId5"/>
    <p:sldId id="258" r:id="rId6"/>
    <p:sldId id="314" r:id="rId7"/>
    <p:sldId id="375" r:id="rId8"/>
    <p:sldId id="291" r:id="rId9"/>
    <p:sldId id="422" r:id="rId10"/>
    <p:sldId id="423" r:id="rId11"/>
    <p:sldId id="424" r:id="rId12"/>
    <p:sldId id="425" r:id="rId13"/>
    <p:sldId id="426" r:id="rId14"/>
    <p:sldId id="427" r:id="rId15"/>
    <p:sldId id="428" r:id="rId16"/>
    <p:sldId id="429" r:id="rId17"/>
    <p:sldId id="430" r:id="rId18"/>
    <p:sldId id="288" r:id="rId19"/>
    <p:sldId id="377" r:id="rId20"/>
    <p:sldId id="315" r:id="rId21"/>
    <p:sldId id="435" r:id="rId22"/>
    <p:sldId id="432" r:id="rId23"/>
    <p:sldId id="431" r:id="rId24"/>
    <p:sldId id="434" r:id="rId25"/>
    <p:sldId id="433" r:id="rId26"/>
    <p:sldId id="302" r:id="rId27"/>
    <p:sldId id="378" r:id="rId28"/>
    <p:sldId id="303" r:id="rId29"/>
    <p:sldId id="316" r:id="rId30"/>
    <p:sldId id="317" r:id="rId31"/>
    <p:sldId id="379" r:id="rId32"/>
    <p:sldId id="318" r:id="rId33"/>
    <p:sldId id="308" r:id="rId34"/>
    <p:sldId id="320" r:id="rId35"/>
    <p:sldId id="436" r:id="rId36"/>
    <p:sldId id="322" r:id="rId37"/>
    <p:sldId id="323" r:id="rId38"/>
    <p:sldId id="380" r:id="rId39"/>
    <p:sldId id="307" r:id="rId40"/>
    <p:sldId id="324" r:id="rId41"/>
    <p:sldId id="309" r:id="rId42"/>
    <p:sldId id="312" r:id="rId43"/>
    <p:sldId id="386" r:id="rId44"/>
    <p:sldId id="387" r:id="rId45"/>
    <p:sldId id="311" r:id="rId46"/>
    <p:sldId id="313" r:id="rId47"/>
    <p:sldId id="306" r:id="rId48"/>
    <p:sldId id="310" r:id="rId49"/>
    <p:sldId id="389" r:id="rId50"/>
    <p:sldId id="390" r:id="rId51"/>
    <p:sldId id="391" r:id="rId52"/>
    <p:sldId id="392" r:id="rId53"/>
    <p:sldId id="393" r:id="rId54"/>
    <p:sldId id="445" r:id="rId55"/>
    <p:sldId id="438" r:id="rId56"/>
    <p:sldId id="439" r:id="rId57"/>
    <p:sldId id="440" r:id="rId58"/>
    <p:sldId id="441" r:id="rId59"/>
    <p:sldId id="394" r:id="rId60"/>
    <p:sldId id="437" r:id="rId61"/>
    <p:sldId id="395" r:id="rId62"/>
    <p:sldId id="396" r:id="rId63"/>
    <p:sldId id="397" r:id="rId64"/>
    <p:sldId id="336" r:id="rId65"/>
    <p:sldId id="335" r:id="rId66"/>
    <p:sldId id="337" r:id="rId67"/>
    <p:sldId id="398" r:id="rId68"/>
    <p:sldId id="399" r:id="rId69"/>
    <p:sldId id="401" r:id="rId70"/>
    <p:sldId id="402" r:id="rId71"/>
    <p:sldId id="400" r:id="rId72"/>
    <p:sldId id="340" r:id="rId73"/>
    <p:sldId id="403" r:id="rId74"/>
    <p:sldId id="404" r:id="rId75"/>
    <p:sldId id="343" r:id="rId76"/>
    <p:sldId id="381" r:id="rId77"/>
    <p:sldId id="405" r:id="rId78"/>
    <p:sldId id="406" r:id="rId79"/>
    <p:sldId id="345" r:id="rId80"/>
    <p:sldId id="407" r:id="rId81"/>
    <p:sldId id="408" r:id="rId82"/>
    <p:sldId id="351" r:id="rId83"/>
    <p:sldId id="382" r:id="rId84"/>
    <p:sldId id="352" r:id="rId85"/>
    <p:sldId id="362" r:id="rId86"/>
    <p:sldId id="363" r:id="rId87"/>
    <p:sldId id="409" r:id="rId88"/>
    <p:sldId id="410" r:id="rId89"/>
    <p:sldId id="411" r:id="rId90"/>
    <p:sldId id="412" r:id="rId91"/>
    <p:sldId id="413" r:id="rId92"/>
    <p:sldId id="414" r:id="rId93"/>
    <p:sldId id="415" r:id="rId94"/>
    <p:sldId id="416" r:id="rId95"/>
    <p:sldId id="417" r:id="rId96"/>
    <p:sldId id="418" r:id="rId97"/>
    <p:sldId id="419" r:id="rId98"/>
    <p:sldId id="420" r:id="rId99"/>
    <p:sldId id="383" r:id="rId100"/>
    <p:sldId id="442" r:id="rId101"/>
    <p:sldId id="443" r:id="rId102"/>
    <p:sldId id="444" r:id="rId103"/>
    <p:sldId id="384" r:id="rId104"/>
    <p:sldId id="298" r:id="rId105"/>
  </p:sldIdLst>
  <p:sldSz cx="12192000" cy="6858000"/>
  <p:notesSz cx="6797675" cy="9926638"/>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833"/>
    <a:srgbClr val="E2E2E2"/>
    <a:srgbClr val="F5B51B"/>
    <a:srgbClr val="18792C"/>
    <a:srgbClr val="E14C34"/>
    <a:srgbClr val="0F5285"/>
    <a:srgbClr val="8C303F"/>
    <a:srgbClr val="A24572"/>
    <a:srgbClr val="CF9D3D"/>
    <a:srgbClr val="287F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9" autoAdjust="0"/>
    <p:restoredTop sz="94303" autoAdjust="0"/>
  </p:normalViewPr>
  <p:slideViewPr>
    <p:cSldViewPr snapToGrid="0" showGuides="1">
      <p:cViewPr varScale="1">
        <p:scale>
          <a:sx n="101" d="100"/>
          <a:sy n="101" d="100"/>
        </p:scale>
        <p:origin x="-102" y="-120"/>
      </p:cViewPr>
      <p:guideLst>
        <p:guide orient="horz" pos="2160"/>
        <p:guide pos="3840"/>
      </p:guideLst>
    </p:cSldViewPr>
  </p:slideViewPr>
  <p:notesTextViewPr>
    <p:cViewPr>
      <p:scale>
        <a:sx n="3" d="2"/>
        <a:sy n="3" d="2"/>
      </p:scale>
      <p:origin x="0" y="0"/>
    </p:cViewPr>
  </p:notesTextViewPr>
  <p:notesViewPr>
    <p:cSldViewPr snapToGrid="0" showGuides="1">
      <p:cViewPr varScale="1">
        <p:scale>
          <a:sx n="97" d="100"/>
          <a:sy n="97" d="100"/>
        </p:scale>
        <p:origin x="4008"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D1E0C90-1D4B-4894-A52F-6A61A87821C6}"/>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6FC6E43D-3065-44B8-88CF-754AF46FCB4A}"/>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9846A32-BF80-4EEB-9349-9686B10A492B}" type="datetimeFigureOut">
              <a:rPr lang="en-US" smtClean="0"/>
              <a:t>3/15/2022</a:t>
            </a:fld>
            <a:endParaRPr lang="en-US"/>
          </a:p>
        </p:txBody>
      </p:sp>
      <p:sp>
        <p:nvSpPr>
          <p:cNvPr id="4" name="Footer Placeholder 3">
            <a:extLst>
              <a:ext uri="{FF2B5EF4-FFF2-40B4-BE49-F238E27FC236}">
                <a16:creationId xmlns="" xmlns:a16="http://schemas.microsoft.com/office/drawing/2014/main" id="{F0CC3A23-7175-4E59-B38B-B4E81F52132F}"/>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7BF400A4-4A42-4A50-BC86-D7DA38EF2AEB}"/>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9C642A9F-EB4A-4976-901B-F47991B5E154}" type="slidenum">
              <a:rPr lang="en-US" smtClean="0"/>
              <a:t>‹Nº›</a:t>
            </a:fld>
            <a:endParaRPr lang="en-US"/>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9CA9E41-F7BA-42D1-923E-C3B58F2FDEC1}" type="datetimeFigureOut">
              <a:rPr lang="en-US" noProof="0" smtClean="0"/>
              <a:t>3/15/2022</a:t>
            </a:fld>
            <a:endParaRPr lang="en-US" noProof="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AC6CC0-914F-4A6F-B8FE-1137B7ABBBE0}" type="slidenum">
              <a:rPr lang="en-US" noProof="0" smtClean="0"/>
              <a:t>‹Nº›</a:t>
            </a:fld>
            <a:endParaRPr lang="en-US" noProof="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DDAC6CC0-914F-4A6F-B8FE-1137B7ABBBE0}" type="slidenum">
              <a:rPr lang="en-US" noProof="0" smtClean="0"/>
              <a:t>2</a:t>
            </a:fld>
            <a:endParaRPr lang="en-US" noProof="0"/>
          </a:p>
        </p:txBody>
      </p:sp>
    </p:spTree>
    <p:extLst>
      <p:ext uri="{BB962C8B-B14F-4D97-AF65-F5344CB8AC3E}">
        <p14:creationId xmlns:p14="http://schemas.microsoft.com/office/powerpoint/2010/main" val="407618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DDAC6CC0-914F-4A6F-B8FE-1137B7ABBBE0}" type="slidenum">
              <a:rPr lang="en-US" noProof="0" smtClean="0"/>
              <a:t>3</a:t>
            </a:fld>
            <a:endParaRPr lang="en-US" noProof="0"/>
          </a:p>
        </p:txBody>
      </p:sp>
    </p:spTree>
    <p:extLst>
      <p:ext uri="{BB962C8B-B14F-4D97-AF65-F5344CB8AC3E}">
        <p14:creationId xmlns:p14="http://schemas.microsoft.com/office/powerpoint/2010/main" val="4076185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DDAC6CC0-914F-4A6F-B8FE-1137B7ABBBE0}" type="slidenum">
              <a:rPr lang="en-US" noProof="0" smtClean="0"/>
              <a:t>4</a:t>
            </a:fld>
            <a:endParaRPr lang="en-US" noProof="0"/>
          </a:p>
        </p:txBody>
      </p:sp>
    </p:spTree>
    <p:extLst>
      <p:ext uri="{BB962C8B-B14F-4D97-AF65-F5344CB8AC3E}">
        <p14:creationId xmlns:p14="http://schemas.microsoft.com/office/powerpoint/2010/main" val="407618508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ortada CIEF">
    <p:bg>
      <p:bgPr>
        <a:solidFill>
          <a:schemeClr val="bg1"/>
        </a:solidFill>
        <a:effectLst/>
      </p:bgPr>
    </p:bg>
    <p:spTree>
      <p:nvGrpSpPr>
        <p:cNvPr id="1" name=""/>
        <p:cNvGrpSpPr/>
        <p:nvPr/>
      </p:nvGrpSpPr>
      <p:grpSpPr>
        <a:xfrm>
          <a:off x="0" y="0"/>
          <a:ext cx="0" cy="0"/>
          <a:chOff x="0" y="0"/>
          <a:chExt cx="0" cy="0"/>
        </a:xfrm>
      </p:grpSpPr>
      <p:pic>
        <p:nvPicPr>
          <p:cNvPr id="16" name="Imagen 15"/>
          <p:cNvPicPr>
            <a:picLocks noChangeAspect="1"/>
          </p:cNvPicPr>
          <p:nvPr userDrawn="1"/>
        </p:nvPicPr>
        <p:blipFill rotWithShape="1">
          <a:blip r:embed="rId2">
            <a:extLst>
              <a:ext uri="{28A0092B-C50C-407E-A947-70E740481C1C}">
                <a14:useLocalDpi xmlns:a14="http://schemas.microsoft.com/office/drawing/2010/main" val="0"/>
              </a:ext>
            </a:extLst>
          </a:blip>
          <a:srcRect l="36261" b="13647"/>
          <a:stretch/>
        </p:blipFill>
        <p:spPr>
          <a:xfrm>
            <a:off x="-7620" y="928309"/>
            <a:ext cx="2338561" cy="5922071"/>
          </a:xfrm>
          <a:prstGeom prst="rect">
            <a:avLst/>
          </a:prstGeom>
        </p:spPr>
      </p:pic>
      <p:sp>
        <p:nvSpPr>
          <p:cNvPr id="19" name="Rectángulo 18"/>
          <p:cNvSpPr/>
          <p:nvPr userDrawn="1"/>
        </p:nvSpPr>
        <p:spPr>
          <a:xfrm>
            <a:off x="0" y="0"/>
            <a:ext cx="12192000" cy="528452"/>
          </a:xfrm>
          <a:prstGeom prst="rect">
            <a:avLst/>
          </a:prstGeom>
          <a:solidFill>
            <a:srgbClr val="187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1"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2223811" y="3930372"/>
            <a:ext cx="9777215" cy="502201"/>
          </a:xfrm>
          <a:prstGeom prst="rect">
            <a:avLst/>
          </a:prstGeom>
        </p:spPr>
        <p:txBody>
          <a:bodyPr lIns="36000" tIns="0" rIns="0" bIns="0" anchor="b">
            <a:normAutofit/>
          </a:bodyPr>
          <a:lstStyle>
            <a:lvl1pPr>
              <a:defRPr sz="2800">
                <a:solidFill>
                  <a:schemeClr val="tx1">
                    <a:lumMod val="90000"/>
                    <a:lumOff val="10000"/>
                  </a:schemeClr>
                </a:solidFill>
              </a:defRPr>
            </a:lvl1pPr>
          </a:lstStyle>
          <a:p>
            <a:r>
              <a:rPr lang="en-US" noProof="0" dirty="0"/>
              <a:t>Click to Edit Title</a:t>
            </a:r>
          </a:p>
        </p:txBody>
      </p:sp>
      <p:sp>
        <p:nvSpPr>
          <p:cNvPr id="4" name="Rectángulo 3"/>
          <p:cNvSpPr/>
          <p:nvPr userDrawn="1"/>
        </p:nvSpPr>
        <p:spPr>
          <a:xfrm>
            <a:off x="4985247" y="58785"/>
            <a:ext cx="2221506" cy="410882"/>
          </a:xfrm>
          <a:prstGeom prst="rect">
            <a:avLst/>
          </a:prstGeom>
        </p:spPr>
        <p:txBody>
          <a:bodyPr wrap="none">
            <a:spAutoFit/>
          </a:bodyPr>
          <a:lstStyle/>
          <a:p>
            <a:pPr algn="ctr">
              <a:lnSpc>
                <a:spcPct val="115000"/>
              </a:lnSpc>
              <a:spcBef>
                <a:spcPts val="500"/>
              </a:spcBef>
              <a:spcAft>
                <a:spcPts val="1000"/>
              </a:spcAft>
            </a:pPr>
            <a:r>
              <a:rPr lang="es-ES" sz="1800" b="1">
                <a:solidFill>
                  <a:srgbClr val="FFFFFF"/>
                </a:solidFill>
                <a:effectLst/>
                <a:latin typeface="Helvetica LT Std" panose="020B0504020202020204" pitchFamily="34" charset="0"/>
                <a:ea typeface="MS Mincho" panose="02020609040205080304" pitchFamily="49" charset="-128"/>
                <a:cs typeface="Times New Roman" panose="02020603050405020304" pitchFamily="18" charset="0"/>
              </a:rPr>
              <a:t>www.grupcief.com</a:t>
            </a:r>
            <a:endParaRPr lang="es-ES" sz="800">
              <a:effectLst/>
              <a:latin typeface="Helvetica LT Std" panose="020B0504020202020204" pitchFamily="34" charset="0"/>
              <a:ea typeface="MS Mincho" panose="02020609040205080304" pitchFamily="49" charset="-128"/>
              <a:cs typeface="Times New Roman" panose="02020603050405020304" pitchFamily="18" charset="0"/>
            </a:endParaRPr>
          </a:p>
        </p:txBody>
      </p:sp>
      <p:pic>
        <p:nvPicPr>
          <p:cNvPr id="13" name="Imagen 12" descr="\\BIGBOX\Informatica\Projectes\_DISSENY\Redisseny imatge Grup CIEF\versio 2019\Logo\CAT\UnitatsNegoci.png"/>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3821" y="6103779"/>
            <a:ext cx="10377728" cy="590465"/>
          </a:xfrm>
          <a:prstGeom prst="rect">
            <a:avLst/>
          </a:prstGeom>
          <a:noFill/>
          <a:ln>
            <a:noFill/>
          </a:ln>
        </p:spPr>
      </p:pic>
      <p:pic>
        <p:nvPicPr>
          <p:cNvPr id="2" name="Imagen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23811" y="2724261"/>
            <a:ext cx="1386000" cy="990528"/>
          </a:xfrm>
          <a:prstGeom prst="rect">
            <a:avLst/>
          </a:prstGeom>
        </p:spPr>
      </p:pic>
      <p:pic>
        <p:nvPicPr>
          <p:cNvPr id="17" name="Imagen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12419" y="688260"/>
            <a:ext cx="2458724" cy="432000"/>
          </a:xfrm>
          <a:prstGeom prst="rect">
            <a:avLst/>
          </a:prstGeom>
        </p:spPr>
      </p:pic>
      <p:pic>
        <p:nvPicPr>
          <p:cNvPr id="18" name="Imagen 17"/>
          <p:cNvPicPr>
            <a:picLocks noChangeAspect="1"/>
          </p:cNvPicPr>
          <p:nvPr userDrawn="1"/>
        </p:nvPicPr>
        <p:blipFill rotWithShape="1">
          <a:blip r:embed="rId6">
            <a:extLst>
              <a:ext uri="{28A0092B-C50C-407E-A947-70E740481C1C}">
                <a14:useLocalDpi xmlns:a14="http://schemas.microsoft.com/office/drawing/2010/main" val="0"/>
              </a:ext>
            </a:extLst>
          </a:blip>
          <a:srcRect l="10253" t="29867" r="9905" b="29782"/>
          <a:stretch/>
        </p:blipFill>
        <p:spPr>
          <a:xfrm>
            <a:off x="7112419" y="1281272"/>
            <a:ext cx="2026846" cy="576000"/>
          </a:xfrm>
          <a:prstGeom prst="rect">
            <a:avLst/>
          </a:prstGeom>
        </p:spPr>
      </p:pic>
      <p:pic>
        <p:nvPicPr>
          <p:cNvPr id="20" name="Imagen 1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53735" y="1335272"/>
            <a:ext cx="2609713" cy="468000"/>
          </a:xfrm>
          <a:prstGeom prst="rect">
            <a:avLst/>
          </a:prstGeom>
        </p:spPr>
      </p:pic>
      <p:pic>
        <p:nvPicPr>
          <p:cNvPr id="21" name="Imagen 2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733171" y="616862"/>
            <a:ext cx="1985057" cy="576000"/>
          </a:xfrm>
          <a:prstGeom prst="rect">
            <a:avLst/>
          </a:prstGeom>
        </p:spPr>
      </p:pic>
    </p:spTree>
    <p:extLst>
      <p:ext uri="{BB962C8B-B14F-4D97-AF65-F5344CB8AC3E}">
        <p14:creationId xmlns:p14="http://schemas.microsoft.com/office/powerpoint/2010/main" val="411885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 Imatge dreta">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3394" y="894799"/>
            <a:ext cx="2988707" cy="5592158"/>
          </a:xfrm>
          <a:prstGeom prst="rect">
            <a:avLst/>
          </a:prstGeom>
        </p:spPr>
      </p:pic>
      <p:sp>
        <p:nvSpPr>
          <p:cNvPr id="10" name="Picture Placeholder 7">
            <a:extLst>
              <a:ext uri="{FF2B5EF4-FFF2-40B4-BE49-F238E27FC236}">
                <a16:creationId xmlns="" xmlns:a16="http://schemas.microsoft.com/office/drawing/2014/main" id="{BB0064D4-BDD6-4678-9FA4-3A77F1600A65}"/>
              </a:ext>
            </a:extLst>
          </p:cNvPr>
          <p:cNvSpPr>
            <a:spLocks noGrp="1"/>
          </p:cNvSpPr>
          <p:nvPr>
            <p:ph type="pic" sz="quarter" idx="14"/>
          </p:nvPr>
        </p:nvSpPr>
        <p:spPr>
          <a:xfrm>
            <a:off x="7238010" y="1275510"/>
            <a:ext cx="4140000" cy="3960000"/>
          </a:xfrm>
          <a:prstGeom prst="rect">
            <a:avLst/>
          </a:prstGeom>
        </p:spPr>
        <p:txBody>
          <a:bodyPr anchor="ctr" anchorCtr="0">
            <a:noAutofit/>
          </a:bodyPr>
          <a:lstStyle>
            <a:lvl1pPr marL="0" indent="0" algn="ctr">
              <a:buNone/>
              <a:defRPr/>
            </a:lvl1pPr>
          </a:lstStyle>
          <a:p>
            <a:r>
              <a:rPr lang="es-ES" noProof="0"/>
              <a:t>Haga clic en el icono para agregar una imagen</a:t>
            </a:r>
            <a:endParaRPr lang="en-US" noProof="0"/>
          </a:p>
        </p:txBody>
      </p:sp>
      <p:sp>
        <p:nvSpPr>
          <p:cNvPr id="17" name="Text Placeholder 2">
            <a:extLst>
              <a:ext uri="{FF2B5EF4-FFF2-40B4-BE49-F238E27FC236}">
                <a16:creationId xmlns="" xmlns:a16="http://schemas.microsoft.com/office/drawing/2014/main" id="{13548F99-E128-4301-95D8-8FDACDA5912F}"/>
              </a:ext>
            </a:extLst>
          </p:cNvPr>
          <p:cNvSpPr>
            <a:spLocks noGrp="1"/>
          </p:cNvSpPr>
          <p:nvPr>
            <p:ph type="body" idx="18"/>
          </p:nvPr>
        </p:nvSpPr>
        <p:spPr>
          <a:xfrm>
            <a:off x="738878" y="2055682"/>
            <a:ext cx="5744426" cy="2735384"/>
          </a:xfrm>
          <a:prstGeom prst="rect">
            <a:avLst/>
          </a:prstGeom>
        </p:spPr>
        <p:txBody>
          <a:bodyPr lIns="36000" tIns="0" rIns="0" bIns="0">
            <a:normAutofit/>
          </a:bodyPr>
          <a:lstStyle>
            <a:lvl1pPr marL="285750" indent="-285750">
              <a:buFont typeface="Wingdings" panose="05000000000000000000" pitchFamily="2" charset="2"/>
              <a:buChar char="ü"/>
              <a:defRPr sz="1400">
                <a:solidFill>
                  <a:schemeClr val="tx1">
                    <a:lumMod val="90000"/>
                    <a:lumOff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noProof="0" dirty="0"/>
          </a:p>
        </p:txBody>
      </p:sp>
      <p:sp>
        <p:nvSpPr>
          <p:cNvPr id="22"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738878" y="1275510"/>
            <a:ext cx="5744426" cy="502201"/>
          </a:xfrm>
          <a:prstGeom prst="rect">
            <a:avLst/>
          </a:prstGeom>
        </p:spPr>
        <p:txBody>
          <a:bodyPr lIns="36000" tIns="0" rIns="0" bIns="0" anchor="b">
            <a:normAutofit/>
          </a:bodyPr>
          <a:lstStyle>
            <a:lvl1pPr>
              <a:defRPr sz="3200" b="1">
                <a:solidFill>
                  <a:schemeClr val="tx1">
                    <a:lumMod val="90000"/>
                    <a:lumOff val="10000"/>
                  </a:schemeClr>
                </a:solidFill>
                <a:latin typeface="+mn-lt"/>
              </a:defRPr>
            </a:lvl1pPr>
          </a:lstStyle>
          <a:p>
            <a:r>
              <a:rPr lang="en-US" noProof="0" dirty="0"/>
              <a:t>Click to Edit Title</a:t>
            </a:r>
          </a:p>
        </p:txBody>
      </p:sp>
      <p:sp>
        <p:nvSpPr>
          <p:cNvPr id="19" name="Marcador de número de diapositiva 5"/>
          <p:cNvSpPr>
            <a:spLocks noGrp="1"/>
          </p:cNvSpPr>
          <p:nvPr>
            <p:ph type="sldNum" sz="quarter" idx="12"/>
          </p:nvPr>
        </p:nvSpPr>
        <p:spPr>
          <a:xfrm>
            <a:off x="11507192" y="6444266"/>
            <a:ext cx="495597" cy="312794"/>
          </a:xfrm>
          <a:prstGeom prst="rect">
            <a:avLst/>
          </a:prstGeom>
        </p:spPr>
        <p:txBody>
          <a:bodyPr/>
          <a:lstStyle>
            <a:lvl1pPr algn="r">
              <a:defRPr sz="1050">
                <a:solidFill>
                  <a:schemeClr val="bg1"/>
                </a:solidFill>
              </a:defRPr>
            </a:lvl1pPr>
          </a:lstStyle>
          <a:p>
            <a:fld id="{3CE5352E-9B9F-4EDC-8769-7FA3D3F814C7}" type="slidenum">
              <a:rPr lang="en-US" smtClean="0"/>
              <a:pPr/>
              <a:t>‹Nº›</a:t>
            </a:fld>
            <a:endParaRPr lang="en-US"/>
          </a:p>
        </p:txBody>
      </p:sp>
    </p:spTree>
    <p:extLst>
      <p:ext uri="{BB962C8B-B14F-4D97-AF65-F5344CB8AC3E}">
        <p14:creationId xmlns:p14="http://schemas.microsoft.com/office/powerpoint/2010/main" val="765368420"/>
      </p:ext>
    </p:extLst>
  </p:cSld>
  <p:clrMapOvr>
    <a:masterClrMapping/>
  </p:clrMapOvr>
  <p:extLst mod="1">
    <p:ext uri="{DCECCB84-F9BA-43D5-87BE-67443E8EF086}">
      <p15:sldGuideLst xmlns=""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 Imatge esquerra">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01034" y="894799"/>
            <a:ext cx="2988707" cy="5592158"/>
          </a:xfrm>
          <a:prstGeom prst="rect">
            <a:avLst/>
          </a:prstGeom>
        </p:spPr>
      </p:pic>
      <p:sp>
        <p:nvSpPr>
          <p:cNvPr id="17" name="Text Placeholder 2">
            <a:extLst>
              <a:ext uri="{FF2B5EF4-FFF2-40B4-BE49-F238E27FC236}">
                <a16:creationId xmlns="" xmlns:a16="http://schemas.microsoft.com/office/drawing/2014/main" id="{13548F99-E128-4301-95D8-8FDACDA5912F}"/>
              </a:ext>
            </a:extLst>
          </p:cNvPr>
          <p:cNvSpPr>
            <a:spLocks noGrp="1"/>
          </p:cNvSpPr>
          <p:nvPr>
            <p:ph type="body" idx="18"/>
          </p:nvPr>
        </p:nvSpPr>
        <p:spPr>
          <a:xfrm>
            <a:off x="5744327" y="2055682"/>
            <a:ext cx="5744426" cy="2735384"/>
          </a:xfrm>
          <a:prstGeom prst="rect">
            <a:avLst/>
          </a:prstGeom>
        </p:spPr>
        <p:txBody>
          <a:bodyPr lIns="36000" tIns="0" rIns="0" bIns="0">
            <a:normAutofit/>
          </a:bodyPr>
          <a:lstStyle>
            <a:lvl1pPr marL="285750" indent="-285750">
              <a:buFont typeface="Wingdings" panose="05000000000000000000" pitchFamily="2" charset="2"/>
              <a:buChar char="ü"/>
              <a:defRPr sz="1400">
                <a:solidFill>
                  <a:schemeClr val="tx1">
                    <a:lumMod val="90000"/>
                    <a:lumOff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noProof="0" dirty="0"/>
          </a:p>
        </p:txBody>
      </p:sp>
      <p:sp>
        <p:nvSpPr>
          <p:cNvPr id="22"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5744327" y="1275510"/>
            <a:ext cx="5744426" cy="502201"/>
          </a:xfrm>
          <a:prstGeom prst="rect">
            <a:avLst/>
          </a:prstGeom>
        </p:spPr>
        <p:txBody>
          <a:bodyPr lIns="36000" tIns="0" rIns="0" bIns="0" anchor="b">
            <a:normAutofit/>
          </a:bodyPr>
          <a:lstStyle>
            <a:lvl1pPr>
              <a:defRPr sz="3200" b="1">
                <a:solidFill>
                  <a:schemeClr val="tx1">
                    <a:lumMod val="90000"/>
                    <a:lumOff val="10000"/>
                  </a:schemeClr>
                </a:solidFill>
                <a:latin typeface="+mn-lt"/>
              </a:defRPr>
            </a:lvl1pPr>
          </a:lstStyle>
          <a:p>
            <a:r>
              <a:rPr lang="en-US" noProof="0" dirty="0"/>
              <a:t>Click to Edit Title</a:t>
            </a:r>
          </a:p>
        </p:txBody>
      </p:sp>
      <p:sp>
        <p:nvSpPr>
          <p:cNvPr id="12" name="Marcador de número de diapositiva 5"/>
          <p:cNvSpPr>
            <a:spLocks noGrp="1"/>
          </p:cNvSpPr>
          <p:nvPr>
            <p:ph type="sldNum" sz="quarter" idx="12"/>
          </p:nvPr>
        </p:nvSpPr>
        <p:spPr>
          <a:xfrm>
            <a:off x="11507192" y="6444266"/>
            <a:ext cx="495597" cy="312794"/>
          </a:xfrm>
          <a:prstGeom prst="rect">
            <a:avLst/>
          </a:prstGeom>
        </p:spPr>
        <p:txBody>
          <a:bodyPr/>
          <a:lstStyle>
            <a:lvl1pPr algn="r">
              <a:defRPr sz="1050">
                <a:solidFill>
                  <a:schemeClr val="bg1"/>
                </a:solidFill>
              </a:defRPr>
            </a:lvl1pPr>
          </a:lstStyle>
          <a:p>
            <a:fld id="{3CE5352E-9B9F-4EDC-8769-7FA3D3F814C7}" type="slidenum">
              <a:rPr lang="en-US" smtClean="0"/>
              <a:pPr/>
              <a:t>‹Nº›</a:t>
            </a:fld>
            <a:endParaRPr lang="en-US"/>
          </a:p>
        </p:txBody>
      </p:sp>
      <p:sp>
        <p:nvSpPr>
          <p:cNvPr id="6" name="Picture Placeholder 7">
            <a:extLst>
              <a:ext uri="{FF2B5EF4-FFF2-40B4-BE49-F238E27FC236}">
                <a16:creationId xmlns="" xmlns:a16="http://schemas.microsoft.com/office/drawing/2014/main" id="{BB0064D4-BDD6-4678-9FA4-3A77F1600A65}"/>
              </a:ext>
            </a:extLst>
          </p:cNvPr>
          <p:cNvSpPr>
            <a:spLocks noGrp="1"/>
          </p:cNvSpPr>
          <p:nvPr>
            <p:ph type="pic" sz="quarter" idx="19"/>
          </p:nvPr>
        </p:nvSpPr>
        <p:spPr>
          <a:xfrm>
            <a:off x="486888" y="1275510"/>
            <a:ext cx="4140000" cy="3960000"/>
          </a:xfrm>
          <a:prstGeom prst="rect">
            <a:avLst/>
          </a:prstGeom>
        </p:spPr>
        <p:txBody>
          <a:bodyPr anchor="ctr" anchorCtr="0">
            <a:noAutofit/>
          </a:bodyPr>
          <a:lstStyle>
            <a:lvl1pPr marL="0" indent="0" algn="ctr">
              <a:buNone/>
              <a:defRPr/>
            </a:lvl1pPr>
          </a:lstStyle>
          <a:p>
            <a:r>
              <a:rPr lang="es-ES" noProof="0"/>
              <a:t>Haga clic en el icono para agregar una imagen</a:t>
            </a:r>
            <a:endParaRPr lang="en-US" noProof="0"/>
          </a:p>
        </p:txBody>
      </p:sp>
    </p:spTree>
    <p:extLst>
      <p:ext uri="{BB962C8B-B14F-4D97-AF65-F5344CB8AC3E}">
        <p14:creationId xmlns:p14="http://schemas.microsoft.com/office/powerpoint/2010/main" val="2543143361"/>
      </p:ext>
    </p:extLst>
  </p:cSld>
  <p:clrMapOvr>
    <a:masterClrMapping/>
  </p:clrMapOvr>
  <p:extLst mod="1">
    <p:ext uri="{DCECCB84-F9BA-43D5-87BE-67443E8EF086}">
      <p15:sldGuideLst xmlns=""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nversión">
    <p:spTree>
      <p:nvGrpSpPr>
        <p:cNvPr id="1" name=""/>
        <p:cNvGrpSpPr/>
        <p:nvPr/>
      </p:nvGrpSpPr>
      <p:grpSpPr>
        <a:xfrm>
          <a:off x="0" y="0"/>
          <a:ext cx="0" cy="0"/>
          <a:chOff x="0" y="0"/>
          <a:chExt cx="0" cy="0"/>
        </a:xfrm>
      </p:grpSpPr>
      <p:sp>
        <p:nvSpPr>
          <p:cNvPr id="13"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738878" y="1275510"/>
            <a:ext cx="10495178" cy="502201"/>
          </a:xfrm>
          <a:prstGeom prst="rect">
            <a:avLst/>
          </a:prstGeom>
        </p:spPr>
        <p:txBody>
          <a:bodyPr lIns="36000" tIns="0" rIns="0" bIns="0" anchor="b">
            <a:normAutofit/>
          </a:bodyPr>
          <a:lstStyle>
            <a:lvl1pPr>
              <a:defRPr sz="3200" b="1">
                <a:solidFill>
                  <a:schemeClr val="tx1">
                    <a:lumMod val="90000"/>
                    <a:lumOff val="10000"/>
                  </a:schemeClr>
                </a:solidFill>
                <a:latin typeface="+mn-lt"/>
              </a:defRPr>
            </a:lvl1pPr>
          </a:lstStyle>
          <a:p>
            <a:r>
              <a:rPr lang="en-US" noProof="0" dirty="0"/>
              <a:t>Click to Edit Title</a:t>
            </a:r>
          </a:p>
        </p:txBody>
      </p:sp>
      <p:sp>
        <p:nvSpPr>
          <p:cNvPr id="17" name="Marcador de número de diapositiva 5"/>
          <p:cNvSpPr>
            <a:spLocks noGrp="1"/>
          </p:cNvSpPr>
          <p:nvPr>
            <p:ph type="sldNum" sz="quarter" idx="12"/>
          </p:nvPr>
        </p:nvSpPr>
        <p:spPr>
          <a:xfrm>
            <a:off x="11507192" y="6444266"/>
            <a:ext cx="495597" cy="312794"/>
          </a:xfrm>
          <a:prstGeom prst="rect">
            <a:avLst/>
          </a:prstGeom>
        </p:spPr>
        <p:txBody>
          <a:bodyPr/>
          <a:lstStyle>
            <a:lvl1pPr algn="r">
              <a:defRPr sz="1050">
                <a:solidFill>
                  <a:schemeClr val="bg1"/>
                </a:solidFill>
              </a:defRPr>
            </a:lvl1pPr>
          </a:lstStyle>
          <a:p>
            <a:fld id="{3CE5352E-9B9F-4EDC-8769-7FA3D3F814C7}" type="slidenum">
              <a:rPr lang="en-US" smtClean="0"/>
              <a:pPr/>
              <a:t>‹Nº›</a:t>
            </a:fld>
            <a:endParaRPr lang="en-US"/>
          </a:p>
        </p:txBody>
      </p:sp>
      <p:sp>
        <p:nvSpPr>
          <p:cNvPr id="16" name="Text Placeholder 2">
            <a:extLst>
              <a:ext uri="{FF2B5EF4-FFF2-40B4-BE49-F238E27FC236}">
                <a16:creationId xmlns="" xmlns:a16="http://schemas.microsoft.com/office/drawing/2014/main" id="{13548F99-E128-4301-95D8-8FDACDA5912F}"/>
              </a:ext>
            </a:extLst>
          </p:cNvPr>
          <p:cNvSpPr>
            <a:spLocks noGrp="1"/>
          </p:cNvSpPr>
          <p:nvPr>
            <p:ph type="body" idx="18"/>
          </p:nvPr>
        </p:nvSpPr>
        <p:spPr>
          <a:xfrm>
            <a:off x="876694" y="2310063"/>
            <a:ext cx="10212984" cy="3485719"/>
          </a:xfrm>
          <a:prstGeom prst="rect">
            <a:avLst/>
          </a:prstGeom>
        </p:spPr>
        <p:txBody>
          <a:bodyPr lIns="36000" tIns="0" rIns="0" bIns="0">
            <a:normAutofit/>
          </a:bodyPr>
          <a:lstStyle>
            <a:lvl1pPr marL="285750" indent="-285750">
              <a:buFont typeface="Wingdings" panose="05000000000000000000" pitchFamily="2" charset="2"/>
              <a:buChar char="ü"/>
              <a:defRPr sz="1400">
                <a:solidFill>
                  <a:schemeClr val="tx1">
                    <a:lumMod val="90000"/>
                    <a:lumOff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noProof="0" dirty="0"/>
          </a:p>
        </p:txBody>
      </p:sp>
      <p:pic>
        <p:nvPicPr>
          <p:cNvPr id="5" name="Imagen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01034" y="894799"/>
            <a:ext cx="2988707" cy="5592158"/>
          </a:xfrm>
          <a:prstGeom prst="rect">
            <a:avLst/>
          </a:prstGeom>
        </p:spPr>
      </p:pic>
    </p:spTree>
    <p:extLst>
      <p:ext uri="{BB962C8B-B14F-4D97-AF65-F5344CB8AC3E}">
        <p14:creationId xmlns:p14="http://schemas.microsoft.com/office/powerpoint/2010/main" val="1935530853"/>
      </p:ext>
    </p:extLst>
  </p:cSld>
  <p:clrMapOvr>
    <a:masterClrMapping/>
  </p:clrMapOvr>
  <p:extLst mod="1">
    <p:ext uri="{DCECCB84-F9BA-43D5-87BE-67443E8EF086}">
      <p15:sldGuideLst xmlns="" xmlns:p15="http://schemas.microsoft.com/office/powerpoint/2012/main">
        <p15:guide id="4" orient="horz" pos="55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01034" y="980863"/>
            <a:ext cx="2988707" cy="5592158"/>
          </a:xfrm>
          <a:prstGeom prst="rect">
            <a:avLst/>
          </a:prstGeom>
        </p:spPr>
      </p:pic>
      <p:sp>
        <p:nvSpPr>
          <p:cNvPr id="13"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738878" y="1275510"/>
            <a:ext cx="10495178" cy="502201"/>
          </a:xfrm>
          <a:prstGeom prst="rect">
            <a:avLst/>
          </a:prstGeom>
        </p:spPr>
        <p:txBody>
          <a:bodyPr lIns="36000" tIns="0" rIns="0" bIns="0" anchor="b">
            <a:normAutofit/>
          </a:bodyPr>
          <a:lstStyle>
            <a:lvl1pPr>
              <a:defRPr sz="3200" b="1">
                <a:solidFill>
                  <a:schemeClr val="tx1">
                    <a:lumMod val="90000"/>
                    <a:lumOff val="10000"/>
                  </a:schemeClr>
                </a:solidFill>
                <a:latin typeface="+mn-lt"/>
              </a:defRPr>
            </a:lvl1pPr>
          </a:lstStyle>
          <a:p>
            <a:r>
              <a:rPr lang="en-US" noProof="0" dirty="0"/>
              <a:t>Click to Edit Title</a:t>
            </a:r>
          </a:p>
        </p:txBody>
      </p:sp>
      <p:sp>
        <p:nvSpPr>
          <p:cNvPr id="14" name="Text Placeholder 2">
            <a:extLst>
              <a:ext uri="{FF2B5EF4-FFF2-40B4-BE49-F238E27FC236}">
                <a16:creationId xmlns="" xmlns:a16="http://schemas.microsoft.com/office/drawing/2014/main" id="{13548F99-E128-4301-95D8-8FDACDA5912F}"/>
              </a:ext>
            </a:extLst>
          </p:cNvPr>
          <p:cNvSpPr>
            <a:spLocks noGrp="1"/>
          </p:cNvSpPr>
          <p:nvPr>
            <p:ph type="body" idx="18"/>
          </p:nvPr>
        </p:nvSpPr>
        <p:spPr>
          <a:xfrm>
            <a:off x="738877" y="2055682"/>
            <a:ext cx="10495179" cy="2735384"/>
          </a:xfrm>
          <a:prstGeom prst="rect">
            <a:avLst/>
          </a:prstGeom>
        </p:spPr>
        <p:txBody>
          <a:bodyPr lIns="36000" tIns="0" rIns="0" bIns="0">
            <a:normAutofit/>
          </a:bodyPr>
          <a:lstStyle>
            <a:lvl1pPr marL="285750" indent="-285750">
              <a:buFont typeface="Wingdings" panose="05000000000000000000" pitchFamily="2" charset="2"/>
              <a:buChar char="ü"/>
              <a:defRPr sz="1400">
                <a:solidFill>
                  <a:schemeClr val="tx1">
                    <a:lumMod val="90000"/>
                    <a:lumOff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noProof="0" dirty="0"/>
          </a:p>
        </p:txBody>
      </p:sp>
      <p:sp>
        <p:nvSpPr>
          <p:cNvPr id="17" name="Marcador de número de diapositiva 5"/>
          <p:cNvSpPr>
            <a:spLocks noGrp="1"/>
          </p:cNvSpPr>
          <p:nvPr>
            <p:ph type="sldNum" sz="quarter" idx="12"/>
          </p:nvPr>
        </p:nvSpPr>
        <p:spPr>
          <a:xfrm>
            <a:off x="11696403" y="5987137"/>
            <a:ext cx="495597" cy="312794"/>
          </a:xfrm>
          <a:prstGeom prst="rect">
            <a:avLst/>
          </a:prstGeom>
        </p:spPr>
        <p:txBody>
          <a:bodyPr anchor="ctr"/>
          <a:lstStyle>
            <a:lvl1pPr algn="r">
              <a:defRPr sz="1050">
                <a:solidFill>
                  <a:schemeClr val="bg1"/>
                </a:solidFill>
              </a:defRPr>
            </a:lvl1pPr>
          </a:lstStyle>
          <a:p>
            <a:fld id="{3CE5352E-9B9F-4EDC-8769-7FA3D3F814C7}" type="slidenum">
              <a:rPr lang="en-US" smtClean="0"/>
              <a:pPr/>
              <a:t>‹Nº›</a:t>
            </a:fld>
            <a:endParaRPr lang="en-US"/>
          </a:p>
        </p:txBody>
      </p:sp>
    </p:spTree>
    <p:extLst>
      <p:ext uri="{BB962C8B-B14F-4D97-AF65-F5344CB8AC3E}">
        <p14:creationId xmlns:p14="http://schemas.microsoft.com/office/powerpoint/2010/main" val="2709606854"/>
      </p:ext>
    </p:extLst>
  </p:cSld>
  <p:clrMapOvr>
    <a:masterClrMapping/>
  </p:clrMapOvr>
  <p:extLst mod="1">
    <p:ext uri="{DCECCB84-F9BA-43D5-87BE-67443E8EF086}">
      <p15:sldGuideLst xmlns="" xmlns:p15="http://schemas.microsoft.com/office/powerpoint/2012/main">
        <p15:guide id="1" orient="horz" pos="55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 Imatge dreta">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1820" y="627295"/>
            <a:ext cx="2988707" cy="5592158"/>
          </a:xfrm>
          <a:prstGeom prst="rect">
            <a:avLst/>
          </a:prstGeom>
        </p:spPr>
      </p:pic>
      <p:sp>
        <p:nvSpPr>
          <p:cNvPr id="10" name="Picture Placeholder 7">
            <a:extLst>
              <a:ext uri="{FF2B5EF4-FFF2-40B4-BE49-F238E27FC236}">
                <a16:creationId xmlns="" xmlns:a16="http://schemas.microsoft.com/office/drawing/2014/main" id="{BB0064D4-BDD6-4678-9FA4-3A77F1600A65}"/>
              </a:ext>
            </a:extLst>
          </p:cNvPr>
          <p:cNvSpPr>
            <a:spLocks noGrp="1"/>
          </p:cNvSpPr>
          <p:nvPr>
            <p:ph type="pic" sz="quarter" idx="14"/>
          </p:nvPr>
        </p:nvSpPr>
        <p:spPr>
          <a:xfrm>
            <a:off x="7238010" y="1275510"/>
            <a:ext cx="4140000" cy="3960000"/>
          </a:xfrm>
          <a:prstGeom prst="rect">
            <a:avLst/>
          </a:prstGeom>
        </p:spPr>
        <p:txBody>
          <a:bodyPr anchor="ctr" anchorCtr="0">
            <a:noAutofit/>
          </a:bodyPr>
          <a:lstStyle>
            <a:lvl1pPr marL="0" indent="0" algn="ctr">
              <a:buNone/>
              <a:defRPr/>
            </a:lvl1pPr>
          </a:lstStyle>
          <a:p>
            <a:r>
              <a:rPr lang="es-ES" noProof="0"/>
              <a:t>Haga clic en el icono para agregar una imagen</a:t>
            </a:r>
            <a:endParaRPr lang="en-US" noProof="0"/>
          </a:p>
        </p:txBody>
      </p:sp>
      <p:sp>
        <p:nvSpPr>
          <p:cNvPr id="17" name="Text Placeholder 2">
            <a:extLst>
              <a:ext uri="{FF2B5EF4-FFF2-40B4-BE49-F238E27FC236}">
                <a16:creationId xmlns="" xmlns:a16="http://schemas.microsoft.com/office/drawing/2014/main" id="{13548F99-E128-4301-95D8-8FDACDA5912F}"/>
              </a:ext>
            </a:extLst>
          </p:cNvPr>
          <p:cNvSpPr>
            <a:spLocks noGrp="1"/>
          </p:cNvSpPr>
          <p:nvPr>
            <p:ph type="body" idx="18"/>
          </p:nvPr>
        </p:nvSpPr>
        <p:spPr>
          <a:xfrm>
            <a:off x="738878" y="2055682"/>
            <a:ext cx="5744426" cy="2735384"/>
          </a:xfrm>
          <a:prstGeom prst="rect">
            <a:avLst/>
          </a:prstGeom>
        </p:spPr>
        <p:txBody>
          <a:bodyPr lIns="36000" tIns="0" rIns="0" bIns="0">
            <a:normAutofit/>
          </a:bodyPr>
          <a:lstStyle>
            <a:lvl1pPr marL="285750" indent="-285750">
              <a:buFont typeface="Wingdings" panose="05000000000000000000" pitchFamily="2" charset="2"/>
              <a:buChar char="ü"/>
              <a:defRPr sz="1400">
                <a:solidFill>
                  <a:schemeClr val="tx1">
                    <a:lumMod val="90000"/>
                    <a:lumOff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noProof="0" dirty="0"/>
          </a:p>
        </p:txBody>
      </p:sp>
      <p:sp>
        <p:nvSpPr>
          <p:cNvPr id="22"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738878" y="1275510"/>
            <a:ext cx="5744426" cy="502201"/>
          </a:xfrm>
          <a:prstGeom prst="rect">
            <a:avLst/>
          </a:prstGeom>
        </p:spPr>
        <p:txBody>
          <a:bodyPr lIns="36000" tIns="0" rIns="0" bIns="0" anchor="b">
            <a:normAutofit/>
          </a:bodyPr>
          <a:lstStyle>
            <a:lvl1pPr>
              <a:defRPr sz="3200" b="1">
                <a:solidFill>
                  <a:schemeClr val="tx1">
                    <a:lumMod val="90000"/>
                    <a:lumOff val="10000"/>
                  </a:schemeClr>
                </a:solidFill>
                <a:latin typeface="+mn-lt"/>
              </a:defRPr>
            </a:lvl1pPr>
          </a:lstStyle>
          <a:p>
            <a:r>
              <a:rPr lang="en-US" noProof="0" dirty="0"/>
              <a:t>Click to Edit Title</a:t>
            </a:r>
          </a:p>
        </p:txBody>
      </p:sp>
      <p:sp>
        <p:nvSpPr>
          <p:cNvPr id="19" name="Marcador de número de diapositiva 5"/>
          <p:cNvSpPr>
            <a:spLocks noGrp="1"/>
          </p:cNvSpPr>
          <p:nvPr>
            <p:ph type="sldNum" sz="quarter" idx="12"/>
          </p:nvPr>
        </p:nvSpPr>
        <p:spPr>
          <a:xfrm>
            <a:off x="11696403" y="5932834"/>
            <a:ext cx="495597" cy="312794"/>
          </a:xfrm>
          <a:prstGeom prst="rect">
            <a:avLst/>
          </a:prstGeom>
        </p:spPr>
        <p:txBody>
          <a:bodyPr anchor="ctr"/>
          <a:lstStyle>
            <a:lvl1pPr algn="r">
              <a:defRPr sz="1050">
                <a:solidFill>
                  <a:schemeClr val="bg1"/>
                </a:solidFill>
              </a:defRPr>
            </a:lvl1pPr>
          </a:lstStyle>
          <a:p>
            <a:fld id="{3CE5352E-9B9F-4EDC-8769-7FA3D3F814C7}" type="slidenum">
              <a:rPr lang="en-US" smtClean="0"/>
              <a:pPr/>
              <a:t>‹Nº›</a:t>
            </a:fld>
            <a:endParaRPr lang="en-US"/>
          </a:p>
        </p:txBody>
      </p:sp>
    </p:spTree>
    <p:extLst>
      <p:ext uri="{BB962C8B-B14F-4D97-AF65-F5344CB8AC3E}">
        <p14:creationId xmlns:p14="http://schemas.microsoft.com/office/powerpoint/2010/main" val="2215027094"/>
      </p:ext>
    </p:extLst>
  </p:cSld>
  <p:clrMapOvr>
    <a:masterClrMapping/>
  </p:clrMapOvr>
  <p:extLst mod="1">
    <p:ext uri="{DCECCB84-F9BA-43D5-87BE-67443E8EF086}">
      <p15:sldGuideLst xmlns=""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Imatge esquerra">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01034" y="1013137"/>
            <a:ext cx="2988707" cy="5592158"/>
          </a:xfrm>
          <a:prstGeom prst="rect">
            <a:avLst/>
          </a:prstGeom>
        </p:spPr>
      </p:pic>
      <p:sp>
        <p:nvSpPr>
          <p:cNvPr id="17" name="Text Placeholder 2">
            <a:extLst>
              <a:ext uri="{FF2B5EF4-FFF2-40B4-BE49-F238E27FC236}">
                <a16:creationId xmlns="" xmlns:a16="http://schemas.microsoft.com/office/drawing/2014/main" id="{13548F99-E128-4301-95D8-8FDACDA5912F}"/>
              </a:ext>
            </a:extLst>
          </p:cNvPr>
          <p:cNvSpPr>
            <a:spLocks noGrp="1"/>
          </p:cNvSpPr>
          <p:nvPr>
            <p:ph type="body" idx="18"/>
          </p:nvPr>
        </p:nvSpPr>
        <p:spPr>
          <a:xfrm>
            <a:off x="5744327" y="2055682"/>
            <a:ext cx="5744426" cy="2735384"/>
          </a:xfrm>
          <a:prstGeom prst="rect">
            <a:avLst/>
          </a:prstGeom>
        </p:spPr>
        <p:txBody>
          <a:bodyPr lIns="36000" tIns="0" rIns="0" bIns="0">
            <a:normAutofit/>
          </a:bodyPr>
          <a:lstStyle>
            <a:lvl1pPr marL="285750" indent="-285750">
              <a:buFont typeface="Wingdings" panose="05000000000000000000" pitchFamily="2" charset="2"/>
              <a:buChar char="ü"/>
              <a:defRPr sz="1400">
                <a:solidFill>
                  <a:schemeClr val="tx1">
                    <a:lumMod val="90000"/>
                    <a:lumOff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noProof="0" dirty="0"/>
          </a:p>
        </p:txBody>
      </p:sp>
      <p:sp>
        <p:nvSpPr>
          <p:cNvPr id="22"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5744327" y="1275510"/>
            <a:ext cx="5744426" cy="502201"/>
          </a:xfrm>
          <a:prstGeom prst="rect">
            <a:avLst/>
          </a:prstGeom>
        </p:spPr>
        <p:txBody>
          <a:bodyPr lIns="36000" tIns="0" rIns="0" bIns="0" anchor="b">
            <a:normAutofit/>
          </a:bodyPr>
          <a:lstStyle>
            <a:lvl1pPr>
              <a:defRPr sz="3200" b="1">
                <a:solidFill>
                  <a:schemeClr val="tx1">
                    <a:lumMod val="90000"/>
                    <a:lumOff val="10000"/>
                  </a:schemeClr>
                </a:solidFill>
                <a:latin typeface="+mn-lt"/>
              </a:defRPr>
            </a:lvl1pPr>
          </a:lstStyle>
          <a:p>
            <a:r>
              <a:rPr lang="en-US" noProof="0" dirty="0"/>
              <a:t>Click to Edit Title</a:t>
            </a:r>
          </a:p>
        </p:txBody>
      </p:sp>
      <p:sp>
        <p:nvSpPr>
          <p:cNvPr id="12" name="Marcador de número de diapositiva 5"/>
          <p:cNvSpPr>
            <a:spLocks noGrp="1"/>
          </p:cNvSpPr>
          <p:nvPr>
            <p:ph type="sldNum" sz="quarter" idx="12"/>
          </p:nvPr>
        </p:nvSpPr>
        <p:spPr>
          <a:xfrm>
            <a:off x="11696403" y="5975562"/>
            <a:ext cx="495597" cy="312794"/>
          </a:xfrm>
          <a:prstGeom prst="rect">
            <a:avLst/>
          </a:prstGeom>
        </p:spPr>
        <p:txBody>
          <a:bodyPr anchor="ctr"/>
          <a:lstStyle>
            <a:lvl1pPr algn="r">
              <a:defRPr sz="1050">
                <a:solidFill>
                  <a:schemeClr val="bg1"/>
                </a:solidFill>
              </a:defRPr>
            </a:lvl1pPr>
          </a:lstStyle>
          <a:p>
            <a:fld id="{3CE5352E-9B9F-4EDC-8769-7FA3D3F814C7}" type="slidenum">
              <a:rPr lang="en-US" smtClean="0"/>
              <a:pPr/>
              <a:t>‹Nº›</a:t>
            </a:fld>
            <a:endParaRPr lang="en-US"/>
          </a:p>
        </p:txBody>
      </p:sp>
      <p:sp>
        <p:nvSpPr>
          <p:cNvPr id="6" name="Picture Placeholder 7">
            <a:extLst>
              <a:ext uri="{FF2B5EF4-FFF2-40B4-BE49-F238E27FC236}">
                <a16:creationId xmlns="" xmlns:a16="http://schemas.microsoft.com/office/drawing/2014/main" id="{BB0064D4-BDD6-4678-9FA4-3A77F1600A65}"/>
              </a:ext>
            </a:extLst>
          </p:cNvPr>
          <p:cNvSpPr>
            <a:spLocks noGrp="1"/>
          </p:cNvSpPr>
          <p:nvPr>
            <p:ph type="pic" sz="quarter" idx="19"/>
          </p:nvPr>
        </p:nvSpPr>
        <p:spPr>
          <a:xfrm>
            <a:off x="486888" y="1275510"/>
            <a:ext cx="4140000" cy="3960000"/>
          </a:xfrm>
          <a:prstGeom prst="rect">
            <a:avLst/>
          </a:prstGeom>
        </p:spPr>
        <p:txBody>
          <a:bodyPr anchor="ctr" anchorCtr="0">
            <a:noAutofit/>
          </a:bodyPr>
          <a:lstStyle>
            <a:lvl1pPr marL="0" indent="0" algn="ctr">
              <a:buNone/>
              <a:defRPr/>
            </a:lvl1pPr>
          </a:lstStyle>
          <a:p>
            <a:r>
              <a:rPr lang="es-ES" noProof="0"/>
              <a:t>Haga clic en el icono para agregar una imagen</a:t>
            </a:r>
            <a:endParaRPr lang="en-US" noProof="0"/>
          </a:p>
        </p:txBody>
      </p:sp>
    </p:spTree>
    <p:extLst>
      <p:ext uri="{BB962C8B-B14F-4D97-AF65-F5344CB8AC3E}">
        <p14:creationId xmlns:p14="http://schemas.microsoft.com/office/powerpoint/2010/main" val="3321111260"/>
      </p:ext>
    </p:extLst>
  </p:cSld>
  <p:clrMapOvr>
    <a:masterClrMapping/>
  </p:clrMapOvr>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versión">
    <p:spTree>
      <p:nvGrpSpPr>
        <p:cNvPr id="1" name=""/>
        <p:cNvGrpSpPr/>
        <p:nvPr/>
      </p:nvGrpSpPr>
      <p:grpSpPr>
        <a:xfrm>
          <a:off x="0" y="0"/>
          <a:ext cx="0" cy="0"/>
          <a:chOff x="0" y="0"/>
          <a:chExt cx="0" cy="0"/>
        </a:xfrm>
      </p:grpSpPr>
      <p:sp>
        <p:nvSpPr>
          <p:cNvPr id="13"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738878" y="1275510"/>
            <a:ext cx="10495178" cy="502201"/>
          </a:xfrm>
          <a:prstGeom prst="rect">
            <a:avLst/>
          </a:prstGeom>
        </p:spPr>
        <p:txBody>
          <a:bodyPr lIns="36000" tIns="0" rIns="0" bIns="0" anchor="b">
            <a:normAutofit/>
          </a:bodyPr>
          <a:lstStyle>
            <a:lvl1pPr>
              <a:defRPr sz="3200" b="1">
                <a:solidFill>
                  <a:schemeClr val="tx1">
                    <a:lumMod val="90000"/>
                    <a:lumOff val="10000"/>
                  </a:schemeClr>
                </a:solidFill>
                <a:latin typeface="+mn-lt"/>
              </a:defRPr>
            </a:lvl1pPr>
          </a:lstStyle>
          <a:p>
            <a:r>
              <a:rPr lang="en-US" noProof="0" dirty="0"/>
              <a:t>Click to Edit Title</a:t>
            </a:r>
          </a:p>
        </p:txBody>
      </p:sp>
      <p:sp>
        <p:nvSpPr>
          <p:cNvPr id="17" name="Marcador de número de diapositiva 5"/>
          <p:cNvSpPr>
            <a:spLocks noGrp="1"/>
          </p:cNvSpPr>
          <p:nvPr>
            <p:ph type="sldNum" sz="quarter" idx="12"/>
          </p:nvPr>
        </p:nvSpPr>
        <p:spPr>
          <a:xfrm>
            <a:off x="11696403" y="6010286"/>
            <a:ext cx="495597" cy="312794"/>
          </a:xfrm>
          <a:prstGeom prst="rect">
            <a:avLst/>
          </a:prstGeom>
        </p:spPr>
        <p:txBody>
          <a:bodyPr anchor="ctr"/>
          <a:lstStyle>
            <a:lvl1pPr algn="r">
              <a:defRPr sz="1050">
                <a:solidFill>
                  <a:schemeClr val="bg1"/>
                </a:solidFill>
              </a:defRPr>
            </a:lvl1pPr>
          </a:lstStyle>
          <a:p>
            <a:fld id="{3CE5352E-9B9F-4EDC-8769-7FA3D3F814C7}" type="slidenum">
              <a:rPr lang="en-US" smtClean="0"/>
              <a:pPr/>
              <a:t>‹Nº›</a:t>
            </a:fld>
            <a:endParaRPr lang="en-US"/>
          </a:p>
        </p:txBody>
      </p:sp>
      <p:sp>
        <p:nvSpPr>
          <p:cNvPr id="16" name="Text Placeholder 2">
            <a:extLst>
              <a:ext uri="{FF2B5EF4-FFF2-40B4-BE49-F238E27FC236}">
                <a16:creationId xmlns="" xmlns:a16="http://schemas.microsoft.com/office/drawing/2014/main" id="{13548F99-E128-4301-95D8-8FDACDA5912F}"/>
              </a:ext>
            </a:extLst>
          </p:cNvPr>
          <p:cNvSpPr>
            <a:spLocks noGrp="1"/>
          </p:cNvSpPr>
          <p:nvPr>
            <p:ph type="body" idx="18"/>
          </p:nvPr>
        </p:nvSpPr>
        <p:spPr>
          <a:xfrm>
            <a:off x="876694" y="2310063"/>
            <a:ext cx="10212984" cy="3485719"/>
          </a:xfrm>
          <a:prstGeom prst="rect">
            <a:avLst/>
          </a:prstGeom>
        </p:spPr>
        <p:txBody>
          <a:bodyPr lIns="36000" tIns="0" rIns="0" bIns="0">
            <a:normAutofit/>
          </a:bodyPr>
          <a:lstStyle>
            <a:lvl1pPr marL="285750" indent="-285750">
              <a:buFont typeface="Wingdings" panose="05000000000000000000" pitchFamily="2" charset="2"/>
              <a:buChar char="ü"/>
              <a:defRPr sz="1400">
                <a:solidFill>
                  <a:schemeClr val="tx1">
                    <a:lumMod val="90000"/>
                    <a:lumOff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noProof="0" dirty="0"/>
          </a:p>
        </p:txBody>
      </p:sp>
      <p:pic>
        <p:nvPicPr>
          <p:cNvPr id="5" name="Imagen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01034" y="980863"/>
            <a:ext cx="2988707" cy="5592158"/>
          </a:xfrm>
          <a:prstGeom prst="rect">
            <a:avLst/>
          </a:prstGeom>
        </p:spPr>
      </p:pic>
    </p:spTree>
    <p:extLst>
      <p:ext uri="{BB962C8B-B14F-4D97-AF65-F5344CB8AC3E}">
        <p14:creationId xmlns:p14="http://schemas.microsoft.com/office/powerpoint/2010/main" val="4011963956"/>
      </p:ext>
    </p:extLst>
  </p:cSld>
  <p:clrMapOvr>
    <a:masterClrMapping/>
  </p:clrMapOvr>
  <p:extLst mod="1">
    <p:ext uri="{DCECCB84-F9BA-43D5-87BE-67443E8EF086}">
      <p15:sldGuideLst xmlns="" xmlns:p15="http://schemas.microsoft.com/office/powerpoint/2012/main">
        <p15:guide id="4" orient="horz" pos="55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Contra Portada">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08480" y="456500"/>
            <a:ext cx="5171400" cy="5796155"/>
          </a:xfrm>
          <a:prstGeom prst="rect">
            <a:avLst/>
          </a:prstGeom>
        </p:spPr>
      </p:pic>
      <p:sp>
        <p:nvSpPr>
          <p:cNvPr id="3"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94EE6-57B8-4EC9-A226-3F691103BE8C}" type="datetimeFigureOut">
              <a:rPr lang="es-ES" smtClean="0"/>
              <a:t>15/03/2022</a:t>
            </a:fld>
            <a:endParaRPr lang="es-ES"/>
          </a:p>
        </p:txBody>
      </p:sp>
      <p:sp>
        <p:nvSpPr>
          <p:cNvPr id="4"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grpSp>
        <p:nvGrpSpPr>
          <p:cNvPr id="7" name="Grupo 6"/>
          <p:cNvGrpSpPr/>
          <p:nvPr userDrawn="1"/>
        </p:nvGrpSpPr>
        <p:grpSpPr>
          <a:xfrm>
            <a:off x="0" y="0"/>
            <a:ext cx="12192000" cy="479121"/>
            <a:chOff x="0" y="2029245"/>
            <a:chExt cx="12192000" cy="617220"/>
          </a:xfrm>
        </p:grpSpPr>
        <p:sp>
          <p:nvSpPr>
            <p:cNvPr id="8" name="Rectángulo 7"/>
            <p:cNvSpPr/>
            <p:nvPr userDrawn="1"/>
          </p:nvSpPr>
          <p:spPr>
            <a:xfrm>
              <a:off x="0" y="2029245"/>
              <a:ext cx="1524000" cy="617220"/>
            </a:xfrm>
            <a:prstGeom prst="rect">
              <a:avLst/>
            </a:prstGeom>
            <a:solidFill>
              <a:srgbClr val="34A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9" name="Rectángulo 8"/>
            <p:cNvSpPr/>
            <p:nvPr userDrawn="1"/>
          </p:nvSpPr>
          <p:spPr>
            <a:xfrm>
              <a:off x="1524000" y="2029245"/>
              <a:ext cx="1524000" cy="617220"/>
            </a:xfrm>
            <a:prstGeom prst="rect">
              <a:avLst/>
            </a:prstGeom>
            <a:solidFill>
              <a:srgbClr val="287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0" name="Rectángulo 9"/>
            <p:cNvSpPr/>
            <p:nvPr userDrawn="1"/>
          </p:nvSpPr>
          <p:spPr>
            <a:xfrm>
              <a:off x="3048000" y="2029245"/>
              <a:ext cx="1524000" cy="617220"/>
            </a:xfrm>
            <a:prstGeom prst="rect">
              <a:avLst/>
            </a:prstGeom>
            <a:solidFill>
              <a:srgbClr val="0F5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1" name="Rectángulo 10"/>
            <p:cNvSpPr/>
            <p:nvPr userDrawn="1"/>
          </p:nvSpPr>
          <p:spPr>
            <a:xfrm>
              <a:off x="4572000" y="2029245"/>
              <a:ext cx="1524000" cy="617220"/>
            </a:xfrm>
            <a:prstGeom prst="rect">
              <a:avLst/>
            </a:prstGeom>
            <a:solidFill>
              <a:srgbClr val="CF9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2" name="Rectángulo 11"/>
            <p:cNvSpPr/>
            <p:nvPr userDrawn="1"/>
          </p:nvSpPr>
          <p:spPr>
            <a:xfrm>
              <a:off x="6096000" y="2029245"/>
              <a:ext cx="1524000" cy="617220"/>
            </a:xfrm>
            <a:prstGeom prst="rect">
              <a:avLst/>
            </a:prstGeom>
            <a:solidFill>
              <a:srgbClr val="F5B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3" name="Rectángulo 12"/>
            <p:cNvSpPr/>
            <p:nvPr userDrawn="1"/>
          </p:nvSpPr>
          <p:spPr>
            <a:xfrm>
              <a:off x="7620000" y="2029245"/>
              <a:ext cx="1524000" cy="617220"/>
            </a:xfrm>
            <a:prstGeom prst="rect">
              <a:avLst/>
            </a:prstGeom>
            <a:solidFill>
              <a:srgbClr val="E14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4" name="Rectángulo 13"/>
            <p:cNvSpPr/>
            <p:nvPr userDrawn="1"/>
          </p:nvSpPr>
          <p:spPr>
            <a:xfrm>
              <a:off x="9144000" y="2029245"/>
              <a:ext cx="1524000" cy="617220"/>
            </a:xfrm>
            <a:prstGeom prst="rect">
              <a:avLst/>
            </a:prstGeom>
            <a:solidFill>
              <a:srgbClr val="A24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5" name="Rectángulo 14"/>
            <p:cNvSpPr/>
            <p:nvPr userDrawn="1"/>
          </p:nvSpPr>
          <p:spPr>
            <a:xfrm>
              <a:off x="10668000" y="2029245"/>
              <a:ext cx="1524000" cy="617220"/>
            </a:xfrm>
            <a:prstGeom prst="rect">
              <a:avLst/>
            </a:prstGeom>
            <a:solidFill>
              <a:srgbClr val="8C3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grpSp>
      <p:sp>
        <p:nvSpPr>
          <p:cNvPr id="16" name="Rectángulo 15"/>
          <p:cNvSpPr/>
          <p:nvPr userDrawn="1"/>
        </p:nvSpPr>
        <p:spPr>
          <a:xfrm>
            <a:off x="0" y="6240780"/>
            <a:ext cx="12192000" cy="617220"/>
          </a:xfrm>
          <a:prstGeom prst="rect">
            <a:avLst/>
          </a:prstGeom>
          <a:solidFill>
            <a:srgbClr val="187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20" name="Cuadro de texto 2"/>
          <p:cNvSpPr txBox="1">
            <a:spLocks noChangeArrowheads="1"/>
          </p:cNvSpPr>
          <p:nvPr userDrawn="1"/>
        </p:nvSpPr>
        <p:spPr bwMode="auto">
          <a:xfrm>
            <a:off x="4812743" y="3056586"/>
            <a:ext cx="1861185" cy="1099185"/>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Bef>
                <a:spcPts val="500"/>
              </a:spcBef>
              <a:spcAft>
                <a:spcPts val="0"/>
              </a:spcAft>
            </a:pPr>
            <a:r>
              <a:rPr lang="ca-ES" sz="1200" b="1">
                <a:solidFill>
                  <a:schemeClr val="tx1">
                    <a:lumMod val="90000"/>
                    <a:lumOff val="10000"/>
                  </a:schemeClr>
                </a:solidFill>
                <a:effectLst/>
                <a:latin typeface="Univers"/>
                <a:ea typeface="MS Mincho" panose="02020609040205080304" pitchFamily="49" charset="-128"/>
                <a:cs typeface="Courier New" panose="02070309020205020404" pitchFamily="49" charset="0"/>
              </a:rPr>
              <a:t>Reus</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Alcalde Joan Bertran 34-38</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43202 Reus</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977 31 24 36</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p:txBody>
      </p:sp>
      <p:sp>
        <p:nvSpPr>
          <p:cNvPr id="21" name="Cuadro de texto 2"/>
          <p:cNvSpPr txBox="1">
            <a:spLocks noChangeArrowheads="1"/>
          </p:cNvSpPr>
          <p:nvPr userDrawn="1"/>
        </p:nvSpPr>
        <p:spPr bwMode="auto">
          <a:xfrm>
            <a:off x="409335" y="3052293"/>
            <a:ext cx="1861185" cy="1099185"/>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Bef>
                <a:spcPts val="500"/>
              </a:spcBef>
              <a:spcAft>
                <a:spcPts val="0"/>
              </a:spcAft>
            </a:pPr>
            <a:r>
              <a:rPr lang="ca-ES" sz="1200" b="1">
                <a:solidFill>
                  <a:schemeClr val="tx1">
                    <a:lumMod val="90000"/>
                    <a:lumOff val="10000"/>
                  </a:schemeClr>
                </a:solidFill>
                <a:effectLst/>
                <a:latin typeface="Univers"/>
                <a:ea typeface="MS Mincho" panose="02020609040205080304" pitchFamily="49" charset="-128"/>
                <a:cs typeface="Courier New" panose="02070309020205020404" pitchFamily="49" charset="0"/>
              </a:rPr>
              <a:t>Barcelona</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Francesc Tàrrega 14</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ts val="12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08027 Barcelona</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ts val="12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93 351 78 00</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1000"/>
              </a:spcAft>
            </a:pPr>
            <a:r>
              <a:rPr lang="es-ES" sz="1000">
                <a:effectLst/>
                <a:latin typeface="Helvetica LT Std" panose="020B0504020202020204" pitchFamily="34" charset="0"/>
                <a:ea typeface="Times New Roman" panose="02020603050405020304" pitchFamily="18" charset="0"/>
                <a:cs typeface="Times New Roman" panose="02020603050405020304" pitchFamily="18" charset="0"/>
              </a:rPr>
              <a:t> </a:t>
            </a:r>
          </a:p>
        </p:txBody>
      </p:sp>
      <p:sp>
        <p:nvSpPr>
          <p:cNvPr id="22" name="Cuadro de texto 2"/>
          <p:cNvSpPr txBox="1">
            <a:spLocks noChangeArrowheads="1"/>
          </p:cNvSpPr>
          <p:nvPr userDrawn="1"/>
        </p:nvSpPr>
        <p:spPr bwMode="auto">
          <a:xfrm>
            <a:off x="2597228" y="3052293"/>
            <a:ext cx="2057400" cy="1360170"/>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Bef>
                <a:spcPts val="500"/>
              </a:spcBef>
              <a:spcAft>
                <a:spcPts val="0"/>
              </a:spcAft>
            </a:pPr>
            <a:r>
              <a:rPr lang="ca-ES" sz="1200" b="1" dirty="0">
                <a:solidFill>
                  <a:schemeClr val="tx1">
                    <a:lumMod val="90000"/>
                    <a:lumOff val="10000"/>
                  </a:schemeClr>
                </a:solidFill>
                <a:effectLst/>
                <a:latin typeface="Univers"/>
                <a:ea typeface="MS Mincho" panose="02020609040205080304" pitchFamily="49" charset="-128"/>
                <a:cs typeface="Courier New" panose="02070309020205020404" pitchFamily="49" charset="0"/>
              </a:rPr>
              <a:t>Madrid</a:t>
            </a:r>
            <a:endParaRPr lang="es-ES" sz="1000" dirty="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dirty="0">
                <a:solidFill>
                  <a:schemeClr val="tx1">
                    <a:lumMod val="90000"/>
                    <a:lumOff val="10000"/>
                  </a:schemeClr>
                </a:solidFill>
                <a:effectLst/>
                <a:latin typeface="Univers"/>
                <a:ea typeface="MS Mincho" panose="02020609040205080304" pitchFamily="49" charset="-128"/>
                <a:cs typeface="Courier New" panose="02070309020205020404" pitchFamily="49" charset="0"/>
              </a:rPr>
              <a:t>Campanar 12</a:t>
            </a:r>
            <a:endParaRPr lang="es-ES" sz="1000" dirty="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dirty="0">
                <a:solidFill>
                  <a:schemeClr val="tx1">
                    <a:lumMod val="90000"/>
                    <a:lumOff val="10000"/>
                  </a:schemeClr>
                </a:solidFill>
                <a:effectLst/>
                <a:latin typeface="Univers"/>
                <a:ea typeface="MS Mincho" panose="02020609040205080304" pitchFamily="49" charset="-128"/>
                <a:cs typeface="Courier New" panose="02070309020205020404" pitchFamily="49" charset="0"/>
              </a:rPr>
              <a:t>28028 Madrid</a:t>
            </a:r>
            <a:endParaRPr lang="es-ES" sz="1000" dirty="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dirty="0">
                <a:solidFill>
                  <a:schemeClr val="tx1">
                    <a:lumMod val="90000"/>
                    <a:lumOff val="10000"/>
                  </a:schemeClr>
                </a:solidFill>
                <a:effectLst/>
                <a:latin typeface="Univers"/>
                <a:ea typeface="MS Mincho" panose="02020609040205080304" pitchFamily="49" charset="-128"/>
                <a:cs typeface="Courier New" panose="02070309020205020404" pitchFamily="49" charset="0"/>
              </a:rPr>
              <a:t>91 </a:t>
            </a:r>
            <a:r>
              <a:rPr lang="ca-ES" sz="1000" dirty="0" smtClean="0">
                <a:solidFill>
                  <a:schemeClr val="tx1">
                    <a:lumMod val="90000"/>
                    <a:lumOff val="10000"/>
                  </a:schemeClr>
                </a:solidFill>
                <a:effectLst/>
                <a:latin typeface="Univers"/>
                <a:ea typeface="MS Mincho" panose="02020609040205080304" pitchFamily="49" charset="-128"/>
                <a:cs typeface="Courier New" panose="02070309020205020404" pitchFamily="49" charset="0"/>
              </a:rPr>
              <a:t>502 </a:t>
            </a:r>
            <a:r>
              <a:rPr lang="ca-ES" sz="1000" dirty="0">
                <a:solidFill>
                  <a:schemeClr val="tx1">
                    <a:lumMod val="90000"/>
                    <a:lumOff val="10000"/>
                  </a:schemeClr>
                </a:solidFill>
                <a:effectLst/>
                <a:latin typeface="Univers"/>
                <a:ea typeface="MS Mincho" panose="02020609040205080304" pitchFamily="49" charset="-128"/>
                <a:cs typeface="Courier New" panose="02070309020205020404" pitchFamily="49" charset="0"/>
              </a:rPr>
              <a:t>13 40</a:t>
            </a:r>
            <a:endParaRPr lang="es-ES" sz="1000" dirty="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p:txBody>
      </p:sp>
      <p:sp>
        <p:nvSpPr>
          <p:cNvPr id="23" name="Cuadro de texto 2"/>
          <p:cNvSpPr txBox="1">
            <a:spLocks noChangeArrowheads="1"/>
          </p:cNvSpPr>
          <p:nvPr userDrawn="1"/>
        </p:nvSpPr>
        <p:spPr bwMode="auto">
          <a:xfrm>
            <a:off x="1741882" y="4554467"/>
            <a:ext cx="3768090" cy="579120"/>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Bef>
                <a:spcPts val="500"/>
              </a:spcBef>
              <a:spcAft>
                <a:spcPts val="1000"/>
              </a:spcAft>
            </a:pPr>
            <a:r>
              <a:rPr lang="es-ES" sz="1600" b="1">
                <a:solidFill>
                  <a:srgbClr val="18792C"/>
                </a:solidFill>
                <a:effectLst/>
                <a:latin typeface="Helvetica LT Std" panose="020B0504020202020204" pitchFamily="34" charset="0"/>
                <a:ea typeface="Times New Roman" panose="02020603050405020304" pitchFamily="18" charset="0"/>
                <a:cs typeface="Times New Roman" panose="02020603050405020304" pitchFamily="18" charset="0"/>
              </a:rPr>
              <a:t>info@grupcief.com</a:t>
            </a:r>
            <a:endParaRPr lang="es-ES" sz="1000">
              <a:solidFill>
                <a:srgbClr val="18792C"/>
              </a:solidFill>
              <a:effectLst/>
              <a:latin typeface="Helvetica LT Std" panose="020B0504020202020204" pitchFamily="34" charset="0"/>
              <a:ea typeface="Times New Roman" panose="02020603050405020304" pitchFamily="18" charset="0"/>
              <a:cs typeface="Times New Roman" panose="02020603050405020304" pitchFamily="18" charset="0"/>
            </a:endParaRPr>
          </a:p>
        </p:txBody>
      </p:sp>
      <p:sp>
        <p:nvSpPr>
          <p:cNvPr id="24" name="Cuadro de texto 2"/>
          <p:cNvSpPr txBox="1">
            <a:spLocks noChangeArrowheads="1"/>
          </p:cNvSpPr>
          <p:nvPr userDrawn="1"/>
        </p:nvSpPr>
        <p:spPr bwMode="auto">
          <a:xfrm>
            <a:off x="4211955" y="6349137"/>
            <a:ext cx="3768090" cy="455523"/>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Bef>
                <a:spcPts val="500"/>
              </a:spcBef>
              <a:spcAft>
                <a:spcPts val="1000"/>
              </a:spcAft>
            </a:pPr>
            <a:r>
              <a:rPr lang="es-ES" sz="1600" b="1">
                <a:solidFill>
                  <a:schemeClr val="bg1"/>
                </a:solidFill>
                <a:effectLst/>
                <a:latin typeface="Helvetica LT Std" panose="020B0504020202020204" pitchFamily="34" charset="0"/>
                <a:ea typeface="Times New Roman" panose="02020603050405020304" pitchFamily="18" charset="0"/>
                <a:cs typeface="Times New Roman" panose="02020603050405020304" pitchFamily="18" charset="0"/>
              </a:rPr>
              <a:t>www.grupcief.com</a:t>
            </a:r>
            <a:endParaRPr lang="es-ES" sz="1000">
              <a:solidFill>
                <a:schemeClr val="bg1"/>
              </a:solidFill>
              <a:effectLst/>
              <a:latin typeface="Helvetica LT Std" panose="020B0504020202020204" pitchFamily="34" charset="0"/>
              <a:ea typeface="Times New Roman" panose="02020603050405020304" pitchFamily="18" charset="0"/>
              <a:cs typeface="Times New Roman" panose="02020603050405020304" pitchFamily="18" charset="0"/>
            </a:endParaRPr>
          </a:p>
        </p:txBody>
      </p:sp>
      <p:pic>
        <p:nvPicPr>
          <p:cNvPr id="28" name="Imagen 2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73740" y="622999"/>
            <a:ext cx="1002490" cy="665833"/>
          </a:xfrm>
          <a:prstGeom prst="rect">
            <a:avLst/>
          </a:prstGeom>
        </p:spPr>
      </p:pic>
      <p:pic>
        <p:nvPicPr>
          <p:cNvPr id="27" name="Imagen 7" descr="\\BIGBOX\Informatica\Projectes\_DISSENY\Redisseny imatge Grup CIEF\versio 2019\Logo\CAT\GrupCief_PARTNER.png">
            <a:extLst>
              <a:ext uri="{FF2B5EF4-FFF2-40B4-BE49-F238E27FC236}">
                <a16:creationId xmlns="" xmlns:a16="http://schemas.microsoft.com/office/drawing/2014/main" id="{BA5E0068-9AF3-8A45-9832-8CFE4EBAFEA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788425" y="1406403"/>
            <a:ext cx="1783575" cy="1342800"/>
          </a:xfrm>
          <a:prstGeom prst="rect">
            <a:avLst/>
          </a:prstGeom>
          <a:noFill/>
          <a:ln>
            <a:noFill/>
          </a:ln>
        </p:spPr>
      </p:pic>
    </p:spTree>
    <p:extLst>
      <p:ext uri="{BB962C8B-B14F-4D97-AF65-F5344CB8AC3E}">
        <p14:creationId xmlns:p14="http://schemas.microsoft.com/office/powerpoint/2010/main" val="96426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ra Portada">
    <p:bg>
      <p:bgPr>
        <a:solidFill>
          <a:schemeClr val="bg1"/>
        </a:soli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08480" y="456500"/>
            <a:ext cx="5171400" cy="5796155"/>
          </a:xfrm>
          <a:prstGeom prst="rect">
            <a:avLst/>
          </a:prstGeom>
        </p:spPr>
      </p:pic>
      <p:sp>
        <p:nvSpPr>
          <p:cNvPr id="3"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94EE6-57B8-4EC9-A226-3F691103BE8C}" type="datetimeFigureOut">
              <a:rPr lang="es-ES" smtClean="0"/>
              <a:t>15/03/2022</a:t>
            </a:fld>
            <a:endParaRPr lang="es-ES"/>
          </a:p>
        </p:txBody>
      </p:sp>
      <p:sp>
        <p:nvSpPr>
          <p:cNvPr id="4"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grpSp>
        <p:nvGrpSpPr>
          <p:cNvPr id="7" name="Grupo 6"/>
          <p:cNvGrpSpPr/>
          <p:nvPr userDrawn="1"/>
        </p:nvGrpSpPr>
        <p:grpSpPr>
          <a:xfrm>
            <a:off x="0" y="0"/>
            <a:ext cx="12192000" cy="479121"/>
            <a:chOff x="0" y="2029245"/>
            <a:chExt cx="12192000" cy="617220"/>
          </a:xfrm>
        </p:grpSpPr>
        <p:sp>
          <p:nvSpPr>
            <p:cNvPr id="8" name="Rectángulo 7"/>
            <p:cNvSpPr/>
            <p:nvPr userDrawn="1"/>
          </p:nvSpPr>
          <p:spPr>
            <a:xfrm>
              <a:off x="0" y="2029245"/>
              <a:ext cx="1524000" cy="617220"/>
            </a:xfrm>
            <a:prstGeom prst="rect">
              <a:avLst/>
            </a:prstGeom>
            <a:solidFill>
              <a:srgbClr val="34A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9" name="Rectángulo 8"/>
            <p:cNvSpPr/>
            <p:nvPr userDrawn="1"/>
          </p:nvSpPr>
          <p:spPr>
            <a:xfrm>
              <a:off x="1524000" y="2029245"/>
              <a:ext cx="1524000" cy="617220"/>
            </a:xfrm>
            <a:prstGeom prst="rect">
              <a:avLst/>
            </a:prstGeom>
            <a:solidFill>
              <a:srgbClr val="287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0" name="Rectángulo 9"/>
            <p:cNvSpPr/>
            <p:nvPr userDrawn="1"/>
          </p:nvSpPr>
          <p:spPr>
            <a:xfrm>
              <a:off x="3048000" y="2029245"/>
              <a:ext cx="1524000" cy="617220"/>
            </a:xfrm>
            <a:prstGeom prst="rect">
              <a:avLst/>
            </a:prstGeom>
            <a:solidFill>
              <a:srgbClr val="0F5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1" name="Rectángulo 10"/>
            <p:cNvSpPr/>
            <p:nvPr userDrawn="1"/>
          </p:nvSpPr>
          <p:spPr>
            <a:xfrm>
              <a:off x="4572000" y="2029245"/>
              <a:ext cx="1524000" cy="617220"/>
            </a:xfrm>
            <a:prstGeom prst="rect">
              <a:avLst/>
            </a:prstGeom>
            <a:solidFill>
              <a:srgbClr val="CF9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2" name="Rectángulo 11"/>
            <p:cNvSpPr/>
            <p:nvPr userDrawn="1"/>
          </p:nvSpPr>
          <p:spPr>
            <a:xfrm>
              <a:off x="6096000" y="2029245"/>
              <a:ext cx="1524000" cy="617220"/>
            </a:xfrm>
            <a:prstGeom prst="rect">
              <a:avLst/>
            </a:prstGeom>
            <a:solidFill>
              <a:srgbClr val="F5B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3" name="Rectángulo 12"/>
            <p:cNvSpPr/>
            <p:nvPr userDrawn="1"/>
          </p:nvSpPr>
          <p:spPr>
            <a:xfrm>
              <a:off x="7620000" y="2029245"/>
              <a:ext cx="1524000" cy="617220"/>
            </a:xfrm>
            <a:prstGeom prst="rect">
              <a:avLst/>
            </a:prstGeom>
            <a:solidFill>
              <a:srgbClr val="E14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4" name="Rectángulo 13"/>
            <p:cNvSpPr/>
            <p:nvPr userDrawn="1"/>
          </p:nvSpPr>
          <p:spPr>
            <a:xfrm>
              <a:off x="9144000" y="2029245"/>
              <a:ext cx="1524000" cy="617220"/>
            </a:xfrm>
            <a:prstGeom prst="rect">
              <a:avLst/>
            </a:prstGeom>
            <a:solidFill>
              <a:srgbClr val="A24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5" name="Rectángulo 14"/>
            <p:cNvSpPr/>
            <p:nvPr userDrawn="1"/>
          </p:nvSpPr>
          <p:spPr>
            <a:xfrm>
              <a:off x="10668000" y="2029245"/>
              <a:ext cx="1524000" cy="617220"/>
            </a:xfrm>
            <a:prstGeom prst="rect">
              <a:avLst/>
            </a:prstGeom>
            <a:solidFill>
              <a:srgbClr val="8C3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grpSp>
      <p:sp>
        <p:nvSpPr>
          <p:cNvPr id="16" name="Rectángulo 15"/>
          <p:cNvSpPr/>
          <p:nvPr userDrawn="1"/>
        </p:nvSpPr>
        <p:spPr>
          <a:xfrm>
            <a:off x="0" y="6240780"/>
            <a:ext cx="12192000" cy="617220"/>
          </a:xfrm>
          <a:prstGeom prst="rect">
            <a:avLst/>
          </a:prstGeom>
          <a:solidFill>
            <a:srgbClr val="187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20" name="Cuadro de texto 2"/>
          <p:cNvSpPr txBox="1">
            <a:spLocks noChangeArrowheads="1"/>
          </p:cNvSpPr>
          <p:nvPr userDrawn="1"/>
        </p:nvSpPr>
        <p:spPr bwMode="auto">
          <a:xfrm>
            <a:off x="4812743" y="3056586"/>
            <a:ext cx="1861185" cy="1099185"/>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Bef>
                <a:spcPts val="500"/>
              </a:spcBef>
              <a:spcAft>
                <a:spcPts val="0"/>
              </a:spcAft>
            </a:pPr>
            <a:r>
              <a:rPr lang="ca-ES" sz="1200" b="1">
                <a:solidFill>
                  <a:schemeClr val="tx1">
                    <a:lumMod val="90000"/>
                    <a:lumOff val="10000"/>
                  </a:schemeClr>
                </a:solidFill>
                <a:effectLst/>
                <a:latin typeface="Univers"/>
                <a:ea typeface="MS Mincho" panose="02020609040205080304" pitchFamily="49" charset="-128"/>
                <a:cs typeface="Courier New" panose="02070309020205020404" pitchFamily="49" charset="0"/>
              </a:rPr>
              <a:t>Reus</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Alcalde Joan Bertran 34-38</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43202 Reus</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977 31 24 36</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p:txBody>
      </p:sp>
      <p:sp>
        <p:nvSpPr>
          <p:cNvPr id="21" name="Cuadro de texto 2"/>
          <p:cNvSpPr txBox="1">
            <a:spLocks noChangeArrowheads="1"/>
          </p:cNvSpPr>
          <p:nvPr userDrawn="1"/>
        </p:nvSpPr>
        <p:spPr bwMode="auto">
          <a:xfrm>
            <a:off x="409335" y="3052293"/>
            <a:ext cx="1861185" cy="1099185"/>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Bef>
                <a:spcPts val="500"/>
              </a:spcBef>
              <a:spcAft>
                <a:spcPts val="0"/>
              </a:spcAft>
            </a:pPr>
            <a:r>
              <a:rPr lang="ca-ES" sz="1200" b="1">
                <a:solidFill>
                  <a:schemeClr val="tx1">
                    <a:lumMod val="90000"/>
                    <a:lumOff val="10000"/>
                  </a:schemeClr>
                </a:solidFill>
                <a:effectLst/>
                <a:latin typeface="Univers"/>
                <a:ea typeface="MS Mincho" panose="02020609040205080304" pitchFamily="49" charset="-128"/>
                <a:cs typeface="Courier New" panose="02070309020205020404" pitchFamily="49" charset="0"/>
              </a:rPr>
              <a:t>Barcelona</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Francesc Tàrrega 14</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ts val="12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08027 Barcelona</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ts val="1200"/>
              </a:lnSpc>
              <a:spcBef>
                <a:spcPts val="500"/>
              </a:spcBef>
              <a:spcAft>
                <a:spcPts val="0"/>
              </a:spcAft>
            </a:pPr>
            <a:r>
              <a:rPr lang="ca-ES" sz="1000">
                <a:solidFill>
                  <a:schemeClr val="tx1">
                    <a:lumMod val="90000"/>
                    <a:lumOff val="10000"/>
                  </a:schemeClr>
                </a:solidFill>
                <a:effectLst/>
                <a:latin typeface="Univers"/>
                <a:ea typeface="MS Mincho" panose="02020609040205080304" pitchFamily="49" charset="-128"/>
                <a:cs typeface="Courier New" panose="02070309020205020404" pitchFamily="49" charset="0"/>
              </a:rPr>
              <a:t>93 351 78 00</a:t>
            </a:r>
            <a:endParaRPr lang="es-ES" sz="100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1000"/>
              </a:spcAft>
            </a:pPr>
            <a:r>
              <a:rPr lang="es-ES" sz="1000">
                <a:effectLst/>
                <a:latin typeface="Helvetica LT Std" panose="020B0504020202020204" pitchFamily="34" charset="0"/>
                <a:ea typeface="Times New Roman" panose="02020603050405020304" pitchFamily="18" charset="0"/>
                <a:cs typeface="Times New Roman" panose="02020603050405020304" pitchFamily="18" charset="0"/>
              </a:rPr>
              <a:t> </a:t>
            </a:r>
          </a:p>
        </p:txBody>
      </p:sp>
      <p:sp>
        <p:nvSpPr>
          <p:cNvPr id="22" name="Cuadro de texto 2"/>
          <p:cNvSpPr txBox="1">
            <a:spLocks noChangeArrowheads="1"/>
          </p:cNvSpPr>
          <p:nvPr userDrawn="1"/>
        </p:nvSpPr>
        <p:spPr bwMode="auto">
          <a:xfrm>
            <a:off x="2597228" y="3052293"/>
            <a:ext cx="2057400" cy="1360170"/>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Bef>
                <a:spcPts val="500"/>
              </a:spcBef>
              <a:spcAft>
                <a:spcPts val="0"/>
              </a:spcAft>
            </a:pPr>
            <a:r>
              <a:rPr lang="ca-ES" sz="1200" b="1" dirty="0">
                <a:solidFill>
                  <a:schemeClr val="tx1">
                    <a:lumMod val="90000"/>
                    <a:lumOff val="10000"/>
                  </a:schemeClr>
                </a:solidFill>
                <a:effectLst/>
                <a:latin typeface="Univers"/>
                <a:ea typeface="MS Mincho" panose="02020609040205080304" pitchFamily="49" charset="-128"/>
                <a:cs typeface="Courier New" panose="02070309020205020404" pitchFamily="49" charset="0"/>
              </a:rPr>
              <a:t>Madrid</a:t>
            </a:r>
            <a:endParaRPr lang="es-ES" sz="1000" dirty="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dirty="0">
                <a:solidFill>
                  <a:schemeClr val="tx1">
                    <a:lumMod val="90000"/>
                    <a:lumOff val="10000"/>
                  </a:schemeClr>
                </a:solidFill>
                <a:effectLst/>
                <a:latin typeface="Univers"/>
                <a:ea typeface="MS Mincho" panose="02020609040205080304" pitchFamily="49" charset="-128"/>
                <a:cs typeface="Courier New" panose="02070309020205020404" pitchFamily="49" charset="0"/>
              </a:rPr>
              <a:t>Campanar 12</a:t>
            </a:r>
            <a:endParaRPr lang="es-ES" sz="1000" dirty="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dirty="0">
                <a:solidFill>
                  <a:schemeClr val="tx1">
                    <a:lumMod val="90000"/>
                    <a:lumOff val="10000"/>
                  </a:schemeClr>
                </a:solidFill>
                <a:effectLst/>
                <a:latin typeface="Univers"/>
                <a:ea typeface="MS Mincho" panose="02020609040205080304" pitchFamily="49" charset="-128"/>
                <a:cs typeface="Courier New" panose="02070309020205020404" pitchFamily="49" charset="0"/>
              </a:rPr>
              <a:t>28028 Madrid</a:t>
            </a:r>
            <a:endParaRPr lang="es-ES" sz="1000" dirty="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0"/>
              </a:spcAft>
            </a:pPr>
            <a:r>
              <a:rPr lang="ca-ES" sz="1000" dirty="0">
                <a:solidFill>
                  <a:schemeClr val="tx1">
                    <a:lumMod val="90000"/>
                    <a:lumOff val="10000"/>
                  </a:schemeClr>
                </a:solidFill>
                <a:effectLst/>
                <a:latin typeface="Univers"/>
                <a:ea typeface="MS Mincho" panose="02020609040205080304" pitchFamily="49" charset="-128"/>
                <a:cs typeface="Courier New" panose="02070309020205020404" pitchFamily="49" charset="0"/>
              </a:rPr>
              <a:t>91 </a:t>
            </a:r>
            <a:r>
              <a:rPr lang="ca-ES" sz="1000" dirty="0" smtClean="0">
                <a:solidFill>
                  <a:schemeClr val="tx1">
                    <a:lumMod val="90000"/>
                    <a:lumOff val="10000"/>
                  </a:schemeClr>
                </a:solidFill>
                <a:effectLst/>
                <a:latin typeface="Univers"/>
                <a:ea typeface="MS Mincho" panose="02020609040205080304" pitchFamily="49" charset="-128"/>
                <a:cs typeface="Courier New" panose="02070309020205020404" pitchFamily="49" charset="0"/>
              </a:rPr>
              <a:t>502 </a:t>
            </a:r>
            <a:r>
              <a:rPr lang="ca-ES" sz="1000" dirty="0">
                <a:solidFill>
                  <a:schemeClr val="tx1">
                    <a:lumMod val="90000"/>
                    <a:lumOff val="10000"/>
                  </a:schemeClr>
                </a:solidFill>
                <a:effectLst/>
                <a:latin typeface="Univers"/>
                <a:ea typeface="MS Mincho" panose="02020609040205080304" pitchFamily="49" charset="-128"/>
                <a:cs typeface="Courier New" panose="02070309020205020404" pitchFamily="49" charset="0"/>
              </a:rPr>
              <a:t>13 40</a:t>
            </a:r>
            <a:endParaRPr lang="es-ES" sz="1000" dirty="0">
              <a:solidFill>
                <a:schemeClr val="tx1">
                  <a:lumMod val="90000"/>
                  <a:lumOff val="10000"/>
                </a:schemeClr>
              </a:solidFill>
              <a:effectLst/>
              <a:latin typeface="Helvetica LT Std" panose="020B0504020202020204" pitchFamily="34" charset="0"/>
              <a:ea typeface="Times New Roman" panose="02020603050405020304" pitchFamily="18" charset="0"/>
              <a:cs typeface="Times New Roman" panose="02020603050405020304" pitchFamily="18" charset="0"/>
            </a:endParaRPr>
          </a:p>
        </p:txBody>
      </p:sp>
      <p:sp>
        <p:nvSpPr>
          <p:cNvPr id="23" name="Cuadro de texto 2"/>
          <p:cNvSpPr txBox="1">
            <a:spLocks noChangeArrowheads="1"/>
          </p:cNvSpPr>
          <p:nvPr userDrawn="1"/>
        </p:nvSpPr>
        <p:spPr bwMode="auto">
          <a:xfrm>
            <a:off x="1741882" y="4554467"/>
            <a:ext cx="3768090" cy="579120"/>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Bef>
                <a:spcPts val="500"/>
              </a:spcBef>
              <a:spcAft>
                <a:spcPts val="1000"/>
              </a:spcAft>
            </a:pPr>
            <a:r>
              <a:rPr lang="es-ES" sz="1600" b="1">
                <a:solidFill>
                  <a:srgbClr val="18792C"/>
                </a:solidFill>
                <a:effectLst/>
                <a:latin typeface="Helvetica LT Std" panose="020B0504020202020204" pitchFamily="34" charset="0"/>
                <a:ea typeface="Times New Roman" panose="02020603050405020304" pitchFamily="18" charset="0"/>
                <a:cs typeface="Times New Roman" panose="02020603050405020304" pitchFamily="18" charset="0"/>
              </a:rPr>
              <a:t>info@grupcief.com</a:t>
            </a:r>
            <a:endParaRPr lang="es-ES" sz="1000">
              <a:solidFill>
                <a:srgbClr val="18792C"/>
              </a:solidFill>
              <a:effectLst/>
              <a:latin typeface="Helvetica LT Std" panose="020B0504020202020204" pitchFamily="34" charset="0"/>
              <a:ea typeface="Times New Roman" panose="02020603050405020304" pitchFamily="18" charset="0"/>
              <a:cs typeface="Times New Roman" panose="02020603050405020304" pitchFamily="18" charset="0"/>
            </a:endParaRPr>
          </a:p>
        </p:txBody>
      </p:sp>
      <p:sp>
        <p:nvSpPr>
          <p:cNvPr id="24" name="Cuadro de texto 2"/>
          <p:cNvSpPr txBox="1">
            <a:spLocks noChangeArrowheads="1"/>
          </p:cNvSpPr>
          <p:nvPr userDrawn="1"/>
        </p:nvSpPr>
        <p:spPr bwMode="auto">
          <a:xfrm>
            <a:off x="4211955" y="6349137"/>
            <a:ext cx="3768090" cy="455523"/>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Bef>
                <a:spcPts val="500"/>
              </a:spcBef>
              <a:spcAft>
                <a:spcPts val="1000"/>
              </a:spcAft>
            </a:pPr>
            <a:r>
              <a:rPr lang="es-ES" sz="1600" b="1">
                <a:solidFill>
                  <a:schemeClr val="bg1"/>
                </a:solidFill>
                <a:effectLst/>
                <a:latin typeface="Helvetica LT Std" panose="020B0504020202020204" pitchFamily="34" charset="0"/>
                <a:ea typeface="Times New Roman" panose="02020603050405020304" pitchFamily="18" charset="0"/>
                <a:cs typeface="Times New Roman" panose="02020603050405020304" pitchFamily="18" charset="0"/>
              </a:rPr>
              <a:t>www.grupcief.com</a:t>
            </a:r>
            <a:endParaRPr lang="es-ES" sz="1000">
              <a:solidFill>
                <a:schemeClr val="bg1"/>
              </a:solidFill>
              <a:effectLst/>
              <a:latin typeface="Helvetica LT Std" panose="020B0504020202020204" pitchFamily="34" charset="0"/>
              <a:ea typeface="Times New Roman" panose="02020603050405020304" pitchFamily="18" charset="0"/>
              <a:cs typeface="Times New Roman" panose="02020603050405020304" pitchFamily="18" charset="0"/>
            </a:endParaRPr>
          </a:p>
        </p:txBody>
      </p:sp>
      <p:pic>
        <p:nvPicPr>
          <p:cNvPr id="27" name="Imagen 7" descr="\\BIGBOX\Informatica\Projectes\_DISSENY\Redisseny imatge Grup CIEF\versio 2019\Logo\CAT\GrupCief_PARTNER.png">
            <a:extLst>
              <a:ext uri="{FF2B5EF4-FFF2-40B4-BE49-F238E27FC236}">
                <a16:creationId xmlns="" xmlns:a16="http://schemas.microsoft.com/office/drawing/2014/main" id="{BA5E0068-9AF3-8A45-9832-8CFE4EBAFEA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88425" y="1406403"/>
            <a:ext cx="1783575" cy="1342800"/>
          </a:xfrm>
          <a:prstGeom prst="rect">
            <a:avLst/>
          </a:prstGeom>
          <a:noFill/>
          <a:ln>
            <a:noFill/>
          </a:ln>
        </p:spPr>
      </p:pic>
    </p:spTree>
    <p:extLst>
      <p:ext uri="{BB962C8B-B14F-4D97-AF65-F5344CB8AC3E}">
        <p14:creationId xmlns:p14="http://schemas.microsoft.com/office/powerpoint/2010/main" val="1657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Portada CIEF">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3821" y="6103780"/>
            <a:ext cx="10484360" cy="590465"/>
          </a:xfrm>
          <a:prstGeom prst="rect">
            <a:avLst/>
          </a:prstGeom>
        </p:spPr>
      </p:pic>
      <p:pic>
        <p:nvPicPr>
          <p:cNvPr id="5" name="Imagen 4"/>
          <p:cNvPicPr>
            <a:picLocks noChangeAspect="1"/>
          </p:cNvPicPr>
          <p:nvPr userDrawn="1"/>
        </p:nvPicPr>
        <p:blipFill rotWithShape="1">
          <a:blip r:embed="rId3">
            <a:extLst>
              <a:ext uri="{28A0092B-C50C-407E-A947-70E740481C1C}">
                <a14:useLocalDpi xmlns:a14="http://schemas.microsoft.com/office/drawing/2010/main" val="0"/>
              </a:ext>
            </a:extLst>
          </a:blip>
          <a:srcRect l="36261" b="13536"/>
          <a:stretch/>
        </p:blipFill>
        <p:spPr>
          <a:xfrm>
            <a:off x="-7620" y="928309"/>
            <a:ext cx="2338561" cy="5929691"/>
          </a:xfrm>
          <a:prstGeom prst="rect">
            <a:avLst/>
          </a:prstGeom>
        </p:spPr>
      </p:pic>
      <p:pic>
        <p:nvPicPr>
          <p:cNvPr id="18" name="Imagen 1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156868" y="622999"/>
            <a:ext cx="919362" cy="610621"/>
          </a:xfrm>
          <a:prstGeom prst="rect">
            <a:avLst/>
          </a:prstGeom>
        </p:spPr>
      </p:pic>
      <p:pic>
        <p:nvPicPr>
          <p:cNvPr id="24" name="Imagen 2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558241" y="622999"/>
            <a:ext cx="1384167" cy="869551"/>
          </a:xfrm>
          <a:prstGeom prst="rect">
            <a:avLst/>
          </a:prstGeom>
        </p:spPr>
      </p:pic>
      <p:sp>
        <p:nvSpPr>
          <p:cNvPr id="19" name="Rectángulo 18"/>
          <p:cNvSpPr/>
          <p:nvPr userDrawn="1"/>
        </p:nvSpPr>
        <p:spPr>
          <a:xfrm>
            <a:off x="0" y="0"/>
            <a:ext cx="12192000" cy="528452"/>
          </a:xfrm>
          <a:prstGeom prst="rect">
            <a:avLst/>
          </a:prstGeom>
          <a:solidFill>
            <a:srgbClr val="187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a:p>
        </p:txBody>
      </p:sp>
      <p:sp>
        <p:nvSpPr>
          <p:cNvPr id="11"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2299015" y="3347577"/>
            <a:ext cx="9777215" cy="502201"/>
          </a:xfrm>
          <a:prstGeom prst="rect">
            <a:avLst/>
          </a:prstGeom>
        </p:spPr>
        <p:txBody>
          <a:bodyPr lIns="36000" tIns="0" rIns="0" bIns="0" anchor="b">
            <a:normAutofit/>
          </a:bodyPr>
          <a:lstStyle>
            <a:lvl1pPr>
              <a:defRPr sz="2800">
                <a:solidFill>
                  <a:schemeClr val="tx1">
                    <a:lumMod val="90000"/>
                    <a:lumOff val="10000"/>
                  </a:schemeClr>
                </a:solidFill>
              </a:defRPr>
            </a:lvl1pPr>
          </a:lstStyle>
          <a:p>
            <a:r>
              <a:rPr lang="en-US" noProof="0" dirty="0"/>
              <a:t>Click to Edit Title</a:t>
            </a:r>
          </a:p>
        </p:txBody>
      </p:sp>
      <p:sp>
        <p:nvSpPr>
          <p:cNvPr id="12" name="Text Placeholder 2">
            <a:extLst>
              <a:ext uri="{FF2B5EF4-FFF2-40B4-BE49-F238E27FC236}">
                <a16:creationId xmlns="" xmlns:a16="http://schemas.microsoft.com/office/drawing/2014/main" id="{13548F99-E128-4301-95D8-8FDACDA5912F}"/>
              </a:ext>
            </a:extLst>
          </p:cNvPr>
          <p:cNvSpPr>
            <a:spLocks noGrp="1"/>
          </p:cNvSpPr>
          <p:nvPr>
            <p:ph type="body" idx="17"/>
          </p:nvPr>
        </p:nvSpPr>
        <p:spPr>
          <a:xfrm>
            <a:off x="2299015" y="2978257"/>
            <a:ext cx="9777215" cy="266635"/>
          </a:xfrm>
          <a:prstGeom prst="rect">
            <a:avLst/>
          </a:prstGeom>
        </p:spPr>
        <p:txBody>
          <a:bodyPr lIns="36000" tIns="0" rIns="0" bIns="0">
            <a:normAutofit/>
          </a:bodyPr>
          <a:lstStyle>
            <a:lvl1pPr marL="0" indent="0">
              <a:buNone/>
              <a:defRPr sz="1400">
                <a:solidFill>
                  <a:schemeClr val="tx1">
                    <a:lumMod val="90000"/>
                    <a:lumOff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noProof="0" dirty="0"/>
          </a:p>
        </p:txBody>
      </p:sp>
      <p:sp>
        <p:nvSpPr>
          <p:cNvPr id="14" name="Text Placeholder 2">
            <a:extLst>
              <a:ext uri="{FF2B5EF4-FFF2-40B4-BE49-F238E27FC236}">
                <a16:creationId xmlns="" xmlns:a16="http://schemas.microsoft.com/office/drawing/2014/main" id="{13548F99-E128-4301-95D8-8FDACDA5912F}"/>
              </a:ext>
            </a:extLst>
          </p:cNvPr>
          <p:cNvSpPr>
            <a:spLocks noGrp="1"/>
          </p:cNvSpPr>
          <p:nvPr>
            <p:ph type="body" idx="16" hasCustomPrompt="1"/>
          </p:nvPr>
        </p:nvSpPr>
        <p:spPr>
          <a:xfrm>
            <a:off x="2299014" y="1758955"/>
            <a:ext cx="2226541" cy="1069197"/>
          </a:xfrm>
          <a:prstGeom prst="rect">
            <a:avLst/>
          </a:prstGeom>
        </p:spPr>
        <p:txBody>
          <a:bodyPr lIns="36000" tIns="0" rIns="0" bIns="0" anchor="ctr">
            <a:normAutofit/>
          </a:bodyPr>
          <a:lstStyle>
            <a:lvl1pPr marL="0" indent="0" algn="ctr">
              <a:buNone/>
              <a:defRPr lang="es-ES" sz="1200">
                <a:effectLst/>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LOGO EMPRESA</a:t>
            </a:r>
          </a:p>
        </p:txBody>
      </p:sp>
      <p:sp>
        <p:nvSpPr>
          <p:cNvPr id="4" name="Rectángulo 3"/>
          <p:cNvSpPr/>
          <p:nvPr userDrawn="1"/>
        </p:nvSpPr>
        <p:spPr>
          <a:xfrm>
            <a:off x="4985247" y="58785"/>
            <a:ext cx="2221506" cy="410882"/>
          </a:xfrm>
          <a:prstGeom prst="rect">
            <a:avLst/>
          </a:prstGeom>
        </p:spPr>
        <p:txBody>
          <a:bodyPr wrap="none">
            <a:spAutoFit/>
          </a:bodyPr>
          <a:lstStyle/>
          <a:p>
            <a:pPr algn="ctr">
              <a:lnSpc>
                <a:spcPct val="115000"/>
              </a:lnSpc>
              <a:spcBef>
                <a:spcPts val="500"/>
              </a:spcBef>
              <a:spcAft>
                <a:spcPts val="1000"/>
              </a:spcAft>
            </a:pPr>
            <a:r>
              <a:rPr lang="es-ES" sz="1800" b="1" dirty="0" err="1">
                <a:solidFill>
                  <a:srgbClr val="FFFFFF"/>
                </a:solidFill>
                <a:effectLst/>
                <a:latin typeface="Helvetica LT Std" panose="020B0504020202020204" pitchFamily="34" charset="0"/>
                <a:ea typeface="MS Mincho" panose="02020609040205080304" pitchFamily="49" charset="-128"/>
                <a:cs typeface="Times New Roman" panose="02020603050405020304" pitchFamily="18" charset="0"/>
              </a:rPr>
              <a:t>www.grupcief.com</a:t>
            </a:r>
            <a:endParaRPr lang="es-ES" sz="800" dirty="0">
              <a:effectLst/>
              <a:latin typeface="Helvetica LT Std" panose="020B0504020202020204" pitchFamily="34" charset="0"/>
              <a:ea typeface="MS Mincho" panose="02020609040205080304" pitchFamily="49" charset="-128"/>
              <a:cs typeface="Times New Roman" panose="02020603050405020304" pitchFamily="18" charset="0"/>
            </a:endParaRPr>
          </a:p>
        </p:txBody>
      </p:sp>
      <p:sp>
        <p:nvSpPr>
          <p:cNvPr id="13" name="Rectángulo 3">
            <a:extLst>
              <a:ext uri="{FF2B5EF4-FFF2-40B4-BE49-F238E27FC236}">
                <a16:creationId xmlns="" xmlns:a16="http://schemas.microsoft.com/office/drawing/2014/main" id="{F40ACD51-5B41-464C-91F3-D6517FDB8967}"/>
              </a:ext>
            </a:extLst>
          </p:cNvPr>
          <p:cNvSpPr/>
          <p:nvPr userDrawn="1"/>
        </p:nvSpPr>
        <p:spPr>
          <a:xfrm>
            <a:off x="11038040" y="83097"/>
            <a:ext cx="926856" cy="361253"/>
          </a:xfrm>
          <a:prstGeom prst="rect">
            <a:avLst/>
          </a:prstGeom>
        </p:spPr>
        <p:txBody>
          <a:bodyPr wrap="none">
            <a:spAutoFit/>
          </a:bodyPr>
          <a:lstStyle/>
          <a:p>
            <a:pPr algn="ctr">
              <a:lnSpc>
                <a:spcPct val="115000"/>
              </a:lnSpc>
              <a:spcBef>
                <a:spcPts val="500"/>
              </a:spcBef>
              <a:spcAft>
                <a:spcPts val="1000"/>
              </a:spcAft>
            </a:pPr>
            <a:r>
              <a:rPr lang="es-ES" sz="1600" b="1" dirty="0">
                <a:solidFill>
                  <a:srgbClr val="FFFFFF"/>
                </a:solidFill>
                <a:effectLst/>
                <a:latin typeface="Helvetica LT Std" panose="020B0504020202020204" pitchFamily="34" charset="0"/>
                <a:ea typeface="MS Mincho" panose="02020609040205080304" pitchFamily="49" charset="-128"/>
                <a:cs typeface="Times New Roman" panose="02020603050405020304" pitchFamily="18" charset="0"/>
              </a:rPr>
              <a:t># oferta</a:t>
            </a:r>
            <a:endParaRPr lang="es-ES" sz="1600" dirty="0">
              <a:effectLst/>
              <a:latin typeface="Helvetica LT Std" panose="020B050402020202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931383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101034" y="894799"/>
            <a:ext cx="2988707" cy="5592158"/>
          </a:xfrm>
          <a:prstGeom prst="rect">
            <a:avLst/>
          </a:prstGeom>
        </p:spPr>
      </p:pic>
      <p:sp>
        <p:nvSpPr>
          <p:cNvPr id="17" name="Marcador de número de diapositiva 5"/>
          <p:cNvSpPr>
            <a:spLocks noGrp="1"/>
          </p:cNvSpPr>
          <p:nvPr>
            <p:ph type="sldNum" sz="quarter" idx="12"/>
          </p:nvPr>
        </p:nvSpPr>
        <p:spPr>
          <a:xfrm>
            <a:off x="11507192" y="6444266"/>
            <a:ext cx="495597" cy="312794"/>
          </a:xfrm>
          <a:prstGeom prst="rect">
            <a:avLst/>
          </a:prstGeom>
        </p:spPr>
        <p:txBody>
          <a:bodyPr/>
          <a:lstStyle>
            <a:lvl1pPr algn="r">
              <a:defRPr sz="1050">
                <a:solidFill>
                  <a:schemeClr val="bg1"/>
                </a:solidFill>
              </a:defRPr>
            </a:lvl1pPr>
          </a:lstStyle>
          <a:p>
            <a:fld id="{3CE5352E-9B9F-4EDC-8769-7FA3D3F814C7}" type="slidenum">
              <a:rPr lang="en-US" smtClean="0"/>
              <a:pPr/>
              <a:t>‹Nº›</a:t>
            </a:fld>
            <a:endParaRPr lang="en-US"/>
          </a:p>
        </p:txBody>
      </p:sp>
      <p:grpSp>
        <p:nvGrpSpPr>
          <p:cNvPr id="7" name="Grupo 6"/>
          <p:cNvGrpSpPr/>
          <p:nvPr userDrawn="1"/>
        </p:nvGrpSpPr>
        <p:grpSpPr>
          <a:xfrm>
            <a:off x="5194143" y="2221908"/>
            <a:ext cx="1803714" cy="1693563"/>
            <a:chOff x="3669712" y="2170597"/>
            <a:chExt cx="1955104" cy="1835708"/>
          </a:xfrm>
        </p:grpSpPr>
        <p:sp>
          <p:nvSpPr>
            <p:cNvPr id="6" name="Rectángulo 5"/>
            <p:cNvSpPr/>
            <p:nvPr userDrawn="1"/>
          </p:nvSpPr>
          <p:spPr>
            <a:xfrm>
              <a:off x="3669712" y="2170597"/>
              <a:ext cx="1955104" cy="1835708"/>
            </a:xfrm>
            <a:prstGeom prst="rect">
              <a:avLst/>
            </a:prstGeom>
            <a:solidFill>
              <a:srgbClr val="1C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33603" y="2274790"/>
              <a:ext cx="1627323" cy="1627323"/>
            </a:xfrm>
            <a:prstGeom prst="rect">
              <a:avLst/>
            </a:prstGeom>
          </p:spPr>
        </p:pic>
      </p:grpSp>
      <p:sp>
        <p:nvSpPr>
          <p:cNvPr id="8" name="Triángulo isósceles 7"/>
          <p:cNvSpPr/>
          <p:nvPr userDrawn="1"/>
        </p:nvSpPr>
        <p:spPr>
          <a:xfrm rot="10800000">
            <a:off x="5923415" y="3915471"/>
            <a:ext cx="345171" cy="286130"/>
          </a:xfrm>
          <a:prstGeom prst="triangle">
            <a:avLst/>
          </a:prstGeom>
          <a:solidFill>
            <a:srgbClr val="1C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itle 1">
            <a:extLst>
              <a:ext uri="{FF2B5EF4-FFF2-40B4-BE49-F238E27FC236}">
                <a16:creationId xmlns="" xmlns:a16="http://schemas.microsoft.com/office/drawing/2014/main" id="{C6B931B8-6920-4B59-AD28-CB99D1D3F1A4}"/>
              </a:ext>
            </a:extLst>
          </p:cNvPr>
          <p:cNvSpPr txBox="1">
            <a:spLocks/>
          </p:cNvSpPr>
          <p:nvPr userDrawn="1"/>
        </p:nvSpPr>
        <p:spPr>
          <a:xfrm>
            <a:off x="1602769" y="1021587"/>
            <a:ext cx="8986462" cy="914191"/>
          </a:xfrm>
          <a:prstGeom prst="rect">
            <a:avLst/>
          </a:prstGeom>
        </p:spPr>
        <p:txBody>
          <a:bodyPr lIns="36000" tIns="0" rIns="0" bIns="0" anchor="b">
            <a:normAutofit/>
          </a:bodyPr>
          <a:lstStyle>
            <a:lvl1pPr algn="ctr" defTabSz="914400" rtl="0" eaLnBrk="1" latinLnBrk="0" hangingPunct="1">
              <a:lnSpc>
                <a:spcPct val="90000"/>
              </a:lnSpc>
              <a:spcBef>
                <a:spcPct val="0"/>
              </a:spcBef>
              <a:buNone/>
              <a:defRPr sz="2800" b="1" kern="1200">
                <a:solidFill>
                  <a:schemeClr val="tx1">
                    <a:lumMod val="90000"/>
                    <a:lumOff val="10000"/>
                  </a:schemeClr>
                </a:solidFill>
                <a:latin typeface="+mn-lt"/>
                <a:ea typeface="+mj-ea"/>
                <a:cs typeface="+mj-cs"/>
              </a:defRPr>
            </a:lvl1pPr>
          </a:lstStyle>
          <a:p>
            <a:r>
              <a:rPr lang="es-ES" sz="3200" dirty="0" err="1" smtClean="0"/>
              <a:t>Vols</a:t>
            </a:r>
            <a:r>
              <a:rPr lang="es-ES" sz="3200" dirty="0" smtClean="0"/>
              <a:t> ser el/la primer/a en </a:t>
            </a:r>
            <a:r>
              <a:rPr lang="es-ES" sz="3200" dirty="0" err="1" smtClean="0"/>
              <a:t>conèixer</a:t>
            </a:r>
            <a:r>
              <a:rPr lang="es-ES" sz="3200" dirty="0" smtClean="0"/>
              <a:t> les </a:t>
            </a:r>
            <a:r>
              <a:rPr lang="es-ES" sz="3200" dirty="0" err="1" smtClean="0"/>
              <a:t>nostres</a:t>
            </a:r>
            <a:r>
              <a:rPr lang="es-ES" sz="3200" dirty="0" smtClean="0"/>
              <a:t> </a:t>
            </a:r>
            <a:r>
              <a:rPr lang="es-ES" sz="3200" dirty="0" err="1" smtClean="0"/>
              <a:t>novetats</a:t>
            </a:r>
            <a:r>
              <a:rPr lang="es-ES" sz="3200" dirty="0" smtClean="0"/>
              <a:t> en </a:t>
            </a:r>
            <a:r>
              <a:rPr lang="es-ES" sz="3200" dirty="0" err="1" smtClean="0"/>
              <a:t>formació</a:t>
            </a:r>
            <a:r>
              <a:rPr lang="es-ES" sz="3200" dirty="0" smtClean="0"/>
              <a:t> i ofertes de </a:t>
            </a:r>
            <a:r>
              <a:rPr lang="es-ES" sz="3200" dirty="0" err="1" smtClean="0"/>
              <a:t>feina</a:t>
            </a:r>
            <a:r>
              <a:rPr lang="es-ES" sz="3200" dirty="0" smtClean="0"/>
              <a:t>?</a:t>
            </a:r>
            <a:endParaRPr lang="en-US" sz="3200" dirty="0"/>
          </a:p>
        </p:txBody>
      </p:sp>
      <p:sp>
        <p:nvSpPr>
          <p:cNvPr id="18" name="Title 1">
            <a:extLst>
              <a:ext uri="{FF2B5EF4-FFF2-40B4-BE49-F238E27FC236}">
                <a16:creationId xmlns="" xmlns:a16="http://schemas.microsoft.com/office/drawing/2014/main" id="{C6B931B8-6920-4B59-AD28-CB99D1D3F1A4}"/>
              </a:ext>
            </a:extLst>
          </p:cNvPr>
          <p:cNvSpPr txBox="1">
            <a:spLocks/>
          </p:cNvSpPr>
          <p:nvPr userDrawn="1"/>
        </p:nvSpPr>
        <p:spPr>
          <a:xfrm>
            <a:off x="4838975" y="4277385"/>
            <a:ext cx="2514050" cy="360971"/>
          </a:xfrm>
          <a:prstGeom prst="rect">
            <a:avLst/>
          </a:prstGeom>
        </p:spPr>
        <p:txBody>
          <a:bodyPr lIns="36000" tIns="0" rIns="0" bIns="0" anchor="b">
            <a:normAutofit lnSpcReduction="10000"/>
          </a:bodyPr>
          <a:lstStyle>
            <a:lvl1pPr algn="ctr" defTabSz="914400" rtl="0" eaLnBrk="1" latinLnBrk="0" hangingPunct="1">
              <a:lnSpc>
                <a:spcPct val="90000"/>
              </a:lnSpc>
              <a:spcBef>
                <a:spcPct val="0"/>
              </a:spcBef>
              <a:buNone/>
              <a:defRPr sz="2800" b="1" kern="1200">
                <a:solidFill>
                  <a:schemeClr val="tx1">
                    <a:lumMod val="90000"/>
                    <a:lumOff val="10000"/>
                  </a:schemeClr>
                </a:solidFill>
                <a:latin typeface="+mn-lt"/>
                <a:ea typeface="+mj-ea"/>
                <a:cs typeface="+mj-cs"/>
              </a:defRPr>
            </a:lvl1pPr>
          </a:lstStyle>
          <a:p>
            <a:r>
              <a:rPr lang="es-ES" dirty="0" smtClean="0">
                <a:solidFill>
                  <a:srgbClr val="1C7833"/>
                </a:solidFill>
              </a:rPr>
              <a:t>REGISTRA’T</a:t>
            </a:r>
            <a:endParaRPr lang="en-US" dirty="0">
              <a:solidFill>
                <a:srgbClr val="1C7833"/>
              </a:solidFill>
            </a:endParaRPr>
          </a:p>
        </p:txBody>
      </p:sp>
      <p:sp>
        <p:nvSpPr>
          <p:cNvPr id="9" name="Rectángulo 8"/>
          <p:cNvSpPr/>
          <p:nvPr userDrawn="1"/>
        </p:nvSpPr>
        <p:spPr>
          <a:xfrm>
            <a:off x="2378853" y="4695972"/>
            <a:ext cx="7434294" cy="830997"/>
          </a:xfrm>
          <a:prstGeom prst="rect">
            <a:avLst/>
          </a:prstGeom>
        </p:spPr>
        <p:txBody>
          <a:bodyPr wrap="square">
            <a:spAutoFit/>
          </a:bodyPr>
          <a:lstStyle/>
          <a:p>
            <a:pPr lvl="0" algn="ctr"/>
            <a:r>
              <a:rPr lang="en-US" sz="2400" kern="1200" noProof="0" dirty="0" smtClean="0">
                <a:solidFill>
                  <a:schemeClr val="tx1">
                    <a:lumMod val="90000"/>
                    <a:lumOff val="10000"/>
                  </a:schemeClr>
                </a:solidFill>
                <a:latin typeface="+mn-lt"/>
                <a:ea typeface="+mn-ea"/>
                <a:cs typeface="+mn-cs"/>
              </a:rPr>
              <a:t>No et </a:t>
            </a:r>
            <a:r>
              <a:rPr lang="en-US" sz="2400" kern="1200" noProof="0" dirty="0" err="1" smtClean="0">
                <a:solidFill>
                  <a:schemeClr val="tx1">
                    <a:lumMod val="90000"/>
                    <a:lumOff val="10000"/>
                  </a:schemeClr>
                </a:solidFill>
                <a:latin typeface="+mn-lt"/>
                <a:ea typeface="+mn-ea"/>
                <a:cs typeface="+mn-cs"/>
              </a:rPr>
              <a:t>perdis</a:t>
            </a:r>
            <a:r>
              <a:rPr lang="en-US" sz="2400" kern="1200" noProof="0" dirty="0" smtClean="0">
                <a:solidFill>
                  <a:schemeClr val="tx1">
                    <a:lumMod val="90000"/>
                    <a:lumOff val="10000"/>
                  </a:schemeClr>
                </a:solidFill>
                <a:latin typeface="+mn-lt"/>
                <a:ea typeface="+mn-ea"/>
                <a:cs typeface="+mn-cs"/>
              </a:rPr>
              <a:t> cap </a:t>
            </a:r>
            <a:r>
              <a:rPr lang="en-US" sz="2400" kern="1200" noProof="0" dirty="0" err="1" smtClean="0">
                <a:solidFill>
                  <a:schemeClr val="tx1">
                    <a:lumMod val="90000"/>
                    <a:lumOff val="10000"/>
                  </a:schemeClr>
                </a:solidFill>
                <a:latin typeface="+mn-lt"/>
                <a:ea typeface="+mn-ea"/>
                <a:cs typeface="+mn-cs"/>
              </a:rPr>
              <a:t>dels</a:t>
            </a:r>
            <a:r>
              <a:rPr lang="en-US" sz="2400" kern="1200" noProof="0" dirty="0" smtClean="0">
                <a:solidFill>
                  <a:schemeClr val="tx1">
                    <a:lumMod val="90000"/>
                    <a:lumOff val="10000"/>
                  </a:schemeClr>
                </a:solidFill>
                <a:latin typeface="+mn-lt"/>
                <a:ea typeface="+mn-ea"/>
                <a:cs typeface="+mn-cs"/>
              </a:rPr>
              <a:t> </a:t>
            </a:r>
            <a:r>
              <a:rPr lang="en-US" sz="2400" kern="1200" noProof="0" dirty="0" err="1" smtClean="0">
                <a:solidFill>
                  <a:schemeClr val="tx1">
                    <a:lumMod val="90000"/>
                    <a:lumOff val="10000"/>
                  </a:schemeClr>
                </a:solidFill>
                <a:latin typeface="+mn-lt"/>
                <a:ea typeface="+mn-ea"/>
                <a:cs typeface="+mn-cs"/>
              </a:rPr>
              <a:t>nostres</a:t>
            </a:r>
            <a:r>
              <a:rPr lang="en-US" sz="2400" kern="1200" noProof="0" dirty="0" smtClean="0">
                <a:solidFill>
                  <a:schemeClr val="tx1">
                    <a:lumMod val="90000"/>
                    <a:lumOff val="10000"/>
                  </a:schemeClr>
                </a:solidFill>
                <a:latin typeface="+mn-lt"/>
                <a:ea typeface="+mn-ea"/>
                <a:cs typeface="+mn-cs"/>
              </a:rPr>
              <a:t> </a:t>
            </a:r>
            <a:r>
              <a:rPr lang="en-US" sz="2400" kern="1200" noProof="0" dirty="0" err="1" smtClean="0">
                <a:solidFill>
                  <a:schemeClr val="tx1">
                    <a:lumMod val="90000"/>
                    <a:lumOff val="10000"/>
                  </a:schemeClr>
                </a:solidFill>
                <a:latin typeface="+mn-lt"/>
                <a:ea typeface="+mn-ea"/>
                <a:cs typeface="+mn-cs"/>
              </a:rPr>
              <a:t>cursos</a:t>
            </a:r>
            <a:r>
              <a:rPr lang="en-US" sz="2400" kern="1200" noProof="0" dirty="0" smtClean="0">
                <a:solidFill>
                  <a:schemeClr val="tx1">
                    <a:lumMod val="90000"/>
                    <a:lumOff val="10000"/>
                  </a:schemeClr>
                </a:solidFill>
                <a:latin typeface="+mn-lt"/>
                <a:ea typeface="+mn-ea"/>
                <a:cs typeface="+mn-cs"/>
              </a:rPr>
              <a:t> </a:t>
            </a:r>
            <a:r>
              <a:rPr lang="en-US" sz="2400" kern="1200" noProof="0" dirty="0" err="1" smtClean="0">
                <a:solidFill>
                  <a:schemeClr val="tx1">
                    <a:lumMod val="90000"/>
                    <a:lumOff val="10000"/>
                  </a:schemeClr>
                </a:solidFill>
                <a:latin typeface="+mn-lt"/>
                <a:ea typeface="+mn-ea"/>
                <a:cs typeface="+mn-cs"/>
              </a:rPr>
              <a:t>subvencionats</a:t>
            </a:r>
            <a:r>
              <a:rPr lang="en-US" sz="2400" kern="1200" noProof="0" dirty="0" smtClean="0">
                <a:solidFill>
                  <a:schemeClr val="tx1">
                    <a:lumMod val="90000"/>
                    <a:lumOff val="10000"/>
                  </a:schemeClr>
                </a:solidFill>
                <a:latin typeface="+mn-lt"/>
                <a:ea typeface="+mn-ea"/>
                <a:cs typeface="+mn-cs"/>
              </a:rPr>
              <a:t> a cost 0€ per a </a:t>
            </a:r>
            <a:r>
              <a:rPr lang="en-US" sz="2400" kern="1200" noProof="0" dirty="0" err="1" smtClean="0">
                <a:solidFill>
                  <a:schemeClr val="tx1">
                    <a:lumMod val="90000"/>
                    <a:lumOff val="10000"/>
                  </a:schemeClr>
                </a:solidFill>
                <a:latin typeface="+mn-lt"/>
                <a:ea typeface="+mn-ea"/>
                <a:cs typeface="+mn-cs"/>
              </a:rPr>
              <a:t>tu</a:t>
            </a:r>
            <a:r>
              <a:rPr lang="en-US" sz="2400" kern="1200" noProof="0" dirty="0" smtClean="0">
                <a:solidFill>
                  <a:schemeClr val="tx1">
                    <a:lumMod val="90000"/>
                    <a:lumOff val="10000"/>
                  </a:schemeClr>
                </a:solidFill>
                <a:latin typeface="+mn-lt"/>
                <a:ea typeface="+mn-ea"/>
                <a:cs typeface="+mn-cs"/>
              </a:rPr>
              <a:t> </a:t>
            </a:r>
            <a:r>
              <a:rPr lang="en-US" sz="2400" kern="1200" noProof="0" dirty="0" err="1" smtClean="0">
                <a:solidFill>
                  <a:schemeClr val="tx1">
                    <a:lumMod val="90000"/>
                    <a:lumOff val="10000"/>
                  </a:schemeClr>
                </a:solidFill>
                <a:latin typeface="+mn-lt"/>
                <a:ea typeface="+mn-ea"/>
                <a:cs typeface="+mn-cs"/>
              </a:rPr>
              <a:t>ni</a:t>
            </a:r>
            <a:r>
              <a:rPr lang="en-US" sz="2400" kern="1200" noProof="0" dirty="0" smtClean="0">
                <a:solidFill>
                  <a:schemeClr val="tx1">
                    <a:lumMod val="90000"/>
                    <a:lumOff val="10000"/>
                  </a:schemeClr>
                </a:solidFill>
                <a:latin typeface="+mn-lt"/>
                <a:ea typeface="+mn-ea"/>
                <a:cs typeface="+mn-cs"/>
              </a:rPr>
              <a:t> </a:t>
            </a:r>
            <a:r>
              <a:rPr lang="en-US" sz="2400" kern="1200" noProof="0" dirty="0" err="1" smtClean="0">
                <a:solidFill>
                  <a:schemeClr val="tx1">
                    <a:lumMod val="90000"/>
                    <a:lumOff val="10000"/>
                  </a:schemeClr>
                </a:solidFill>
                <a:latin typeface="+mn-lt"/>
                <a:ea typeface="+mn-ea"/>
                <a:cs typeface="+mn-cs"/>
              </a:rPr>
              <a:t>els</a:t>
            </a:r>
            <a:r>
              <a:rPr lang="en-US" sz="2400" kern="1200" noProof="0" dirty="0" smtClean="0">
                <a:solidFill>
                  <a:schemeClr val="tx1">
                    <a:lumMod val="90000"/>
                    <a:lumOff val="10000"/>
                  </a:schemeClr>
                </a:solidFill>
                <a:latin typeface="+mn-lt"/>
                <a:ea typeface="+mn-ea"/>
                <a:cs typeface="+mn-cs"/>
              </a:rPr>
              <a:t> </a:t>
            </a:r>
            <a:r>
              <a:rPr lang="en-US" sz="2400" kern="1200" noProof="0" dirty="0" err="1" smtClean="0">
                <a:solidFill>
                  <a:schemeClr val="tx1">
                    <a:lumMod val="90000"/>
                    <a:lumOff val="10000"/>
                  </a:schemeClr>
                </a:solidFill>
                <a:latin typeface="+mn-lt"/>
                <a:ea typeface="+mn-ea"/>
                <a:cs typeface="+mn-cs"/>
              </a:rPr>
              <a:t>nostres</a:t>
            </a:r>
            <a:r>
              <a:rPr lang="en-US" sz="2400" kern="1200" noProof="0" dirty="0" smtClean="0">
                <a:solidFill>
                  <a:schemeClr val="tx1">
                    <a:lumMod val="90000"/>
                    <a:lumOff val="10000"/>
                  </a:schemeClr>
                </a:solidFill>
                <a:latin typeface="+mn-lt"/>
                <a:ea typeface="+mn-ea"/>
                <a:cs typeface="+mn-cs"/>
              </a:rPr>
              <a:t> </a:t>
            </a:r>
            <a:r>
              <a:rPr lang="en-US" sz="2400" kern="1200" noProof="0" dirty="0" err="1" smtClean="0">
                <a:solidFill>
                  <a:schemeClr val="tx1">
                    <a:lumMod val="90000"/>
                    <a:lumOff val="10000"/>
                  </a:schemeClr>
                </a:solidFill>
                <a:latin typeface="+mn-lt"/>
                <a:ea typeface="+mn-ea"/>
                <a:cs typeface="+mn-cs"/>
              </a:rPr>
              <a:t>cursos</a:t>
            </a:r>
            <a:r>
              <a:rPr lang="en-US" sz="2400" kern="1200" noProof="0" dirty="0" smtClean="0">
                <a:solidFill>
                  <a:schemeClr val="tx1">
                    <a:lumMod val="90000"/>
                    <a:lumOff val="10000"/>
                  </a:schemeClr>
                </a:solidFill>
                <a:latin typeface="+mn-lt"/>
                <a:ea typeface="+mn-ea"/>
                <a:cs typeface="+mn-cs"/>
              </a:rPr>
              <a:t> </a:t>
            </a:r>
            <a:r>
              <a:rPr lang="en-US" sz="2400" kern="1200" noProof="0" dirty="0" err="1" smtClean="0">
                <a:solidFill>
                  <a:schemeClr val="tx1">
                    <a:lumMod val="90000"/>
                    <a:lumOff val="10000"/>
                  </a:schemeClr>
                </a:solidFill>
                <a:latin typeface="+mn-lt"/>
                <a:ea typeface="+mn-ea"/>
                <a:cs typeface="+mn-cs"/>
              </a:rPr>
              <a:t>bonificables</a:t>
            </a:r>
            <a:r>
              <a:rPr lang="en-US" sz="2400" kern="1200" noProof="0" dirty="0" smtClean="0">
                <a:solidFill>
                  <a:schemeClr val="tx1">
                    <a:lumMod val="90000"/>
                    <a:lumOff val="10000"/>
                  </a:schemeClr>
                </a:solidFill>
                <a:latin typeface="+mn-lt"/>
                <a:ea typeface="+mn-ea"/>
                <a:cs typeface="+mn-cs"/>
              </a:rPr>
              <a:t>!!</a:t>
            </a:r>
            <a:endParaRPr lang="en-US" sz="2400" kern="1200" noProof="0" dirty="0">
              <a:solidFill>
                <a:schemeClr val="tx1">
                  <a:lumMod val="90000"/>
                  <a:lumOff val="10000"/>
                </a:schemeClr>
              </a:solidFill>
              <a:latin typeface="+mn-lt"/>
              <a:ea typeface="+mn-ea"/>
              <a:cs typeface="+mn-cs"/>
            </a:endParaRPr>
          </a:p>
        </p:txBody>
      </p:sp>
    </p:spTree>
    <p:extLst>
      <p:ext uri="{BB962C8B-B14F-4D97-AF65-F5344CB8AC3E}">
        <p14:creationId xmlns:p14="http://schemas.microsoft.com/office/powerpoint/2010/main" val="4032023859"/>
      </p:ext>
    </p:extLst>
  </p:cSld>
  <p:clrMapOvr>
    <a:masterClrMapping/>
  </p:clrMapOvr>
  <p:extLst mod="1">
    <p:ext uri="{DCECCB84-F9BA-43D5-87BE-67443E8EF086}">
      <p15:sldGuideLst xmlns="" xmlns:p15="http://schemas.microsoft.com/office/powerpoint/2012/main">
        <p15:guide id="1" orient="horz" pos="5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49362" y="123578"/>
            <a:ext cx="1080000" cy="771840"/>
          </a:xfrm>
          <a:prstGeom prst="rect">
            <a:avLst/>
          </a:prstGeom>
        </p:spPr>
      </p:pic>
      <p:pic>
        <p:nvPicPr>
          <p:cNvPr id="8" name="Imagen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93034" y="6334070"/>
            <a:ext cx="2086010" cy="366514"/>
          </a:xfrm>
          <a:prstGeom prst="rect">
            <a:avLst/>
          </a:prstGeom>
        </p:spPr>
      </p:pic>
      <p:pic>
        <p:nvPicPr>
          <p:cNvPr id="9" name="Imagen 8"/>
          <p:cNvPicPr>
            <a:picLocks noChangeAspect="1"/>
          </p:cNvPicPr>
          <p:nvPr userDrawn="1"/>
        </p:nvPicPr>
        <p:blipFill rotWithShape="1">
          <a:blip r:embed="rId16">
            <a:extLst>
              <a:ext uri="{28A0092B-C50C-407E-A947-70E740481C1C}">
                <a14:useLocalDpi xmlns:a14="http://schemas.microsoft.com/office/drawing/2010/main" val="0"/>
              </a:ext>
            </a:extLst>
          </a:blip>
          <a:srcRect l="10253" t="29867" r="9905" b="29782"/>
          <a:stretch/>
        </p:blipFill>
        <p:spPr>
          <a:xfrm>
            <a:off x="6680292" y="6272984"/>
            <a:ext cx="1719599" cy="488685"/>
          </a:xfrm>
          <a:prstGeom prst="rect">
            <a:avLst/>
          </a:prstGeom>
        </p:spPr>
      </p:pic>
      <p:pic>
        <p:nvPicPr>
          <p:cNvPr id="10" name="Imagen 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192673" y="6303527"/>
            <a:ext cx="2214111" cy="397057"/>
          </a:xfrm>
          <a:prstGeom prst="rect">
            <a:avLst/>
          </a:prstGeom>
        </p:spPr>
      </p:pic>
      <p:pic>
        <p:nvPicPr>
          <p:cNvPr id="11" name="Imagen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902453" y="6185669"/>
            <a:ext cx="1985057" cy="576000"/>
          </a:xfrm>
          <a:prstGeom prst="rect">
            <a:avLst/>
          </a:prstGeom>
        </p:spPr>
      </p:pic>
    </p:spTree>
    <p:extLst>
      <p:ext uri="{BB962C8B-B14F-4D97-AF65-F5344CB8AC3E}">
        <p14:creationId xmlns:p14="http://schemas.microsoft.com/office/powerpoint/2010/main" val="336532873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9" r:id="rId6"/>
    <p:sldLayoutId id="2147483720" r:id="rId7"/>
    <p:sldLayoutId id="2147483709" r:id="rId8"/>
    <p:sldLayoutId id="2147483710" r:id="rId9"/>
    <p:sldLayoutId id="2147483699" r:id="rId10"/>
    <p:sldLayoutId id="2147483702" r:id="rId11"/>
    <p:sldLayoutId id="2147483650" r:id="rId12"/>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w3.org/"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w3.org/TR/html4/strict.dtd" TargetMode="External"/><Relationship Id="rId2" Type="http://schemas.openxmlformats.org/officeDocument/2006/relationships/hyperlink" Target="http://www.w3.org/" TargetMode="External"/><Relationship Id="rId1" Type="http://schemas.openxmlformats.org/officeDocument/2006/relationships/slideLayout" Target="../slideLayouts/slideLayout2.xml"/><Relationship Id="rId4" Type="http://schemas.openxmlformats.org/officeDocument/2006/relationships/hyperlink" Target="http://www.w3.org/QA/2002/04/valid-dtd-list.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hyperlink" Target="https://victormanuel89.neocities.org/projec_UF1841_v1/2_Leng_marc_generales/ejemplos/2_Leng_marc_generales.html#indice"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victormanuel89.neocities.org/projec_UF1841_v1/3_Leng_marc_%20presen_de_p%C3%A1gi_web/ejemplos/3_Leng_marc_%20presen_de_p%C3%A1gi_web.html#indice"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lipsum.com/" TargetMode="External"/><Relationship Id="rId2" Type="http://schemas.openxmlformats.org/officeDocument/2006/relationships/hyperlink" Target="https://victormanuel89.neocities.org/projec_UF1841_v1/2_Leng_marc_generales/ejemplos/2_Leng_marc_generales.html#indice"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linkedin.com/signup/cold-join?session_redirect=https%3A%2F%2Fwww%2Elinkedin%2Ecom%2Ffeed%2Fhashtag%2Fhtml&amp;trk=public_post_share-update_update-text"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twooweb.e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s://victormanuel89.neocities.org/projec_UF1841_v1/3_Leng_marc_%20presen_de_p%C3%A1gi_web/ejemplos/3_Leng_marc_%20presen_de_p%C3%A1gi_web.html#indic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victormanuel89.neocities.org/projec_UF1841_v1/3_Leng_marc_%20presen_de_p%C3%A1gi_web/ejemplos/3_Leng_marc_%20presen_de_p%C3%A1gi_web.html#indice"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w3schools.com/html/html_images_imagemap.asp"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s://www.w3schools.com/tags/tag_div.asp" TargetMode="External"/><Relationship Id="rId13" Type="http://schemas.openxmlformats.org/officeDocument/2006/relationships/hyperlink" Target="https://www.w3schools.com/tags/tag_figure.asp" TargetMode="External"/><Relationship Id="rId18" Type="http://schemas.openxmlformats.org/officeDocument/2006/relationships/hyperlink" Target="https://www.w3schools.com/tags/tag_hr.asp" TargetMode="External"/><Relationship Id="rId26" Type="http://schemas.openxmlformats.org/officeDocument/2006/relationships/hyperlink" Target="https://www.w3schools.com/tags/tag_section.asp" TargetMode="External"/><Relationship Id="rId3" Type="http://schemas.openxmlformats.org/officeDocument/2006/relationships/hyperlink" Target="https://www.w3schools.com/tags/tag_article.asp" TargetMode="External"/><Relationship Id="rId21" Type="http://schemas.openxmlformats.org/officeDocument/2006/relationships/hyperlink" Target="https://www.w3schools.com/tags/tag_nav.asp" TargetMode="External"/><Relationship Id="rId7" Type="http://schemas.openxmlformats.org/officeDocument/2006/relationships/hyperlink" Target="https://www.w3schools.com/tags/tag_dd.asp" TargetMode="External"/><Relationship Id="rId12" Type="http://schemas.openxmlformats.org/officeDocument/2006/relationships/hyperlink" Target="https://www.w3schools.com/tags/tag_figcaption.asp" TargetMode="External"/><Relationship Id="rId17" Type="http://schemas.openxmlformats.org/officeDocument/2006/relationships/hyperlink" Target="https://www.w3schools.com/tags/tag_header.asp" TargetMode="External"/><Relationship Id="rId25" Type="http://schemas.openxmlformats.org/officeDocument/2006/relationships/hyperlink" Target="https://www.w3schools.com/tags/tag_pre.asp" TargetMode="External"/><Relationship Id="rId2" Type="http://schemas.openxmlformats.org/officeDocument/2006/relationships/hyperlink" Target="https://www.w3schools.com/tags/tag_address.asp" TargetMode="External"/><Relationship Id="rId16" Type="http://schemas.openxmlformats.org/officeDocument/2006/relationships/hyperlink" Target="https://www.w3schools.com/tags/tag_hn.asp" TargetMode="External"/><Relationship Id="rId20" Type="http://schemas.openxmlformats.org/officeDocument/2006/relationships/hyperlink" Target="https://www.w3schools.com/tags/tag_main.asp" TargetMode="External"/><Relationship Id="rId29" Type="http://schemas.openxmlformats.org/officeDocument/2006/relationships/hyperlink" Target="https://www.w3schools.com/tags/tag_ul.asp" TargetMode="External"/><Relationship Id="rId1" Type="http://schemas.openxmlformats.org/officeDocument/2006/relationships/slideLayout" Target="../slideLayouts/slideLayout3.xml"/><Relationship Id="rId6" Type="http://schemas.openxmlformats.org/officeDocument/2006/relationships/hyperlink" Target="https://www.w3schools.com/tags/tag_canvas.asp" TargetMode="External"/><Relationship Id="rId11" Type="http://schemas.openxmlformats.org/officeDocument/2006/relationships/hyperlink" Target="https://www.w3schools.com/tags/tag_fieldset.asp" TargetMode="External"/><Relationship Id="rId24" Type="http://schemas.openxmlformats.org/officeDocument/2006/relationships/hyperlink" Target="https://www.w3schools.com/tags/tag_p.asp" TargetMode="External"/><Relationship Id="rId5" Type="http://schemas.openxmlformats.org/officeDocument/2006/relationships/hyperlink" Target="https://www.w3schools.com/tags/tag_blockquote.asp" TargetMode="External"/><Relationship Id="rId15" Type="http://schemas.openxmlformats.org/officeDocument/2006/relationships/hyperlink" Target="https://www.w3schools.com/tags/tag_form.asp" TargetMode="External"/><Relationship Id="rId23" Type="http://schemas.openxmlformats.org/officeDocument/2006/relationships/hyperlink" Target="https://www.w3schools.com/tags/tag_ol.asp" TargetMode="External"/><Relationship Id="rId28" Type="http://schemas.openxmlformats.org/officeDocument/2006/relationships/hyperlink" Target="https://www.w3schools.com/tags/tag_tfoot.asp" TargetMode="External"/><Relationship Id="rId10" Type="http://schemas.openxmlformats.org/officeDocument/2006/relationships/hyperlink" Target="https://www.w3schools.com/tags/tag_dt.asp" TargetMode="External"/><Relationship Id="rId19" Type="http://schemas.openxmlformats.org/officeDocument/2006/relationships/hyperlink" Target="https://www.w3schools.com/tags/tag_li.asp" TargetMode="External"/><Relationship Id="rId4" Type="http://schemas.openxmlformats.org/officeDocument/2006/relationships/hyperlink" Target="https://www.w3schools.com/tags/tag_aside.asp" TargetMode="External"/><Relationship Id="rId9" Type="http://schemas.openxmlformats.org/officeDocument/2006/relationships/hyperlink" Target="https://www.w3schools.com/tags/tag_dl.asp" TargetMode="External"/><Relationship Id="rId14" Type="http://schemas.openxmlformats.org/officeDocument/2006/relationships/hyperlink" Target="https://www.w3schools.com/tags/tag_footer.asp" TargetMode="External"/><Relationship Id="rId22" Type="http://schemas.openxmlformats.org/officeDocument/2006/relationships/hyperlink" Target="https://www.w3schools.com/tags/tag_noscript.asp" TargetMode="External"/><Relationship Id="rId27" Type="http://schemas.openxmlformats.org/officeDocument/2006/relationships/hyperlink" Target="https://www.w3schools.com/tags/tag_table.asp" TargetMode="External"/><Relationship Id="rId30" Type="http://schemas.openxmlformats.org/officeDocument/2006/relationships/hyperlink" Target="https://www.w3schools.com/tags/tag_video.asp"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www.w3schools.com/tags/tag_br.asp" TargetMode="External"/><Relationship Id="rId13" Type="http://schemas.openxmlformats.org/officeDocument/2006/relationships/hyperlink" Target="https://www.w3schools.com/tags/tag_em.asp" TargetMode="External"/><Relationship Id="rId18" Type="http://schemas.openxmlformats.org/officeDocument/2006/relationships/hyperlink" Target="https://www.w3schools.com/tags/tag_label.asp" TargetMode="External"/><Relationship Id="rId26" Type="http://schemas.openxmlformats.org/officeDocument/2006/relationships/hyperlink" Target="https://www.w3schools.com/tags/tag_small.asp" TargetMode="External"/><Relationship Id="rId3" Type="http://schemas.openxmlformats.org/officeDocument/2006/relationships/hyperlink" Target="https://www.w3schools.com/tags/tag_abbr.asp" TargetMode="External"/><Relationship Id="rId21" Type="http://schemas.openxmlformats.org/officeDocument/2006/relationships/hyperlink" Target="https://www.w3schools.com/tags/tag_output.asp" TargetMode="External"/><Relationship Id="rId34" Type="http://schemas.openxmlformats.org/officeDocument/2006/relationships/hyperlink" Target="https://www.w3schools.com/tags/tag_var.asp" TargetMode="External"/><Relationship Id="rId7" Type="http://schemas.openxmlformats.org/officeDocument/2006/relationships/hyperlink" Target="https://www.w3schools.com/tags/tag_big.asp" TargetMode="External"/><Relationship Id="rId12" Type="http://schemas.openxmlformats.org/officeDocument/2006/relationships/hyperlink" Target="https://www.w3schools.com/tags/tag_dfn.asp" TargetMode="External"/><Relationship Id="rId17" Type="http://schemas.openxmlformats.org/officeDocument/2006/relationships/hyperlink" Target="https://www.w3schools.com/tags/tag_kbd.asp" TargetMode="External"/><Relationship Id="rId25" Type="http://schemas.openxmlformats.org/officeDocument/2006/relationships/hyperlink" Target="https://www.w3schools.com/tags/tag_select.asp" TargetMode="External"/><Relationship Id="rId33" Type="http://schemas.openxmlformats.org/officeDocument/2006/relationships/hyperlink" Target="https://www.w3schools.com/tags/tag_tt.asp" TargetMode="External"/><Relationship Id="rId2" Type="http://schemas.openxmlformats.org/officeDocument/2006/relationships/hyperlink" Target="https://www.w3schools.com/tags/tag_a.asp" TargetMode="External"/><Relationship Id="rId16" Type="http://schemas.openxmlformats.org/officeDocument/2006/relationships/hyperlink" Target="https://www.w3schools.com/tags/tag_input.asp" TargetMode="External"/><Relationship Id="rId20" Type="http://schemas.openxmlformats.org/officeDocument/2006/relationships/hyperlink" Target="https://www.w3schools.com/tags/tag_object.asp" TargetMode="External"/><Relationship Id="rId29" Type="http://schemas.openxmlformats.org/officeDocument/2006/relationships/hyperlink" Target="https://www.w3schools.com/tags/tag_sub.asp" TargetMode="External"/><Relationship Id="rId1" Type="http://schemas.openxmlformats.org/officeDocument/2006/relationships/slideLayout" Target="../slideLayouts/slideLayout3.xml"/><Relationship Id="rId6" Type="http://schemas.openxmlformats.org/officeDocument/2006/relationships/hyperlink" Target="https://www.w3schools.com/tags/tag_bdo.asp" TargetMode="External"/><Relationship Id="rId11" Type="http://schemas.openxmlformats.org/officeDocument/2006/relationships/hyperlink" Target="https://www.w3schools.com/tags/tag_code.asp" TargetMode="External"/><Relationship Id="rId24" Type="http://schemas.openxmlformats.org/officeDocument/2006/relationships/hyperlink" Target="https://www.w3schools.com/tags/tag_script.asp" TargetMode="External"/><Relationship Id="rId32" Type="http://schemas.openxmlformats.org/officeDocument/2006/relationships/hyperlink" Target="https://www.w3schools.com/tags/tag_time.asp" TargetMode="External"/><Relationship Id="rId5" Type="http://schemas.openxmlformats.org/officeDocument/2006/relationships/hyperlink" Target="https://www.w3schools.com/tags/tag_b.asp" TargetMode="External"/><Relationship Id="rId15" Type="http://schemas.openxmlformats.org/officeDocument/2006/relationships/hyperlink" Target="https://www.w3schools.com/tags/tag_img.asp" TargetMode="External"/><Relationship Id="rId23" Type="http://schemas.openxmlformats.org/officeDocument/2006/relationships/hyperlink" Target="https://www.w3schools.com/tags/tag_samp.asp" TargetMode="External"/><Relationship Id="rId28" Type="http://schemas.openxmlformats.org/officeDocument/2006/relationships/hyperlink" Target="https://www.w3schools.com/tags/tag_strong.asp" TargetMode="External"/><Relationship Id="rId10" Type="http://schemas.openxmlformats.org/officeDocument/2006/relationships/hyperlink" Target="https://www.w3schools.com/tags/tag_cite.asp" TargetMode="External"/><Relationship Id="rId19" Type="http://schemas.openxmlformats.org/officeDocument/2006/relationships/hyperlink" Target="https://www.w3schools.com/tags/tag_map.asp" TargetMode="External"/><Relationship Id="rId31" Type="http://schemas.openxmlformats.org/officeDocument/2006/relationships/hyperlink" Target="https://www.w3schools.com/tags/tag_textarea.asp" TargetMode="External"/><Relationship Id="rId4" Type="http://schemas.openxmlformats.org/officeDocument/2006/relationships/hyperlink" Target="https://www.w3schools.com/tags/tag_acronym.asp" TargetMode="External"/><Relationship Id="rId9" Type="http://schemas.openxmlformats.org/officeDocument/2006/relationships/hyperlink" Target="https://www.w3schools.com/tags/tag_button.asp" TargetMode="External"/><Relationship Id="rId14" Type="http://schemas.openxmlformats.org/officeDocument/2006/relationships/hyperlink" Target="https://www.w3schools.com/tags/tag_i.asp" TargetMode="External"/><Relationship Id="rId22" Type="http://schemas.openxmlformats.org/officeDocument/2006/relationships/hyperlink" Target="https://www.w3schools.com/tags/tag_q.asp" TargetMode="External"/><Relationship Id="rId27" Type="http://schemas.openxmlformats.org/officeDocument/2006/relationships/hyperlink" Target="https://www.w3schools.com/tags/tag_span.asp" TargetMode="External"/><Relationship Id="rId30" Type="http://schemas.openxmlformats.org/officeDocument/2006/relationships/hyperlink" Target="https://www.w3schools.com/tags/tag_sup.asp"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victormanuel89.neocities.org/projec_UF1841_v1/3_Leng_marc_%20presen_de_p%C3%A1gi_web/ejemplos/3_Leng_marc_%20presen_de_p%C3%A1gi_web.html#indice"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victormanuel89.neocities.org/projec_UF1841_v1/3_Leng_marc_%20presen_de_p%C3%A1gi_web/ejemplos/3_Leng_marc_%20presen_de_p%C3%A1gi_web.html#indice"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victormanuel89.neocities.org/projec_UF1841_v1/3_Leng_marc_%20presen_de_p%C3%A1gi_web/ejemplos/3_Leng_marc_%20presen_de_p%C3%A1gi_web.html#indice"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www.w3schools.com/html/html_form_input_types.asp"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23811" y="3930371"/>
            <a:ext cx="9777215" cy="1676101"/>
          </a:xfrm>
        </p:spPr>
        <p:txBody>
          <a:bodyPr>
            <a:normAutofit fontScale="90000"/>
          </a:bodyPr>
          <a:lstStyle/>
          <a:p>
            <a:r>
              <a:rPr lang="es-ES" sz="2000" dirty="0"/>
              <a:t>MÓDULO 1. MF0491_3 </a:t>
            </a:r>
            <a:r>
              <a:rPr lang="es-ES" sz="2000" b="0" dirty="0"/>
              <a:t>PROGRAMACIÓN WEB EN EL ENTORNO </a:t>
            </a:r>
            <a:r>
              <a:rPr lang="es-ES" sz="2000" b="0" dirty="0" smtClean="0"/>
              <a:t>CLIENTE</a:t>
            </a:r>
            <a:br>
              <a:rPr lang="es-ES" sz="2000" b="0" dirty="0" smtClean="0"/>
            </a:br>
            <a:r>
              <a:rPr lang="es-ES" sz="2000" dirty="0"/>
              <a:t/>
            </a:r>
            <a:br>
              <a:rPr lang="es-ES" sz="2000" dirty="0"/>
            </a:br>
            <a:r>
              <a:rPr lang="es-ES" sz="2000" dirty="0"/>
              <a:t>UNIDAD FORMATIVA 1. </a:t>
            </a:r>
            <a:r>
              <a:rPr lang="es-ES" sz="2000" b="0" dirty="0"/>
              <a:t>UF1841 ELABORACIÓN DE DOCUMENTOS WEB MEDIANTE LENGUAJES DE </a:t>
            </a:r>
            <a:r>
              <a:rPr lang="es-ES" sz="2000" b="0" dirty="0" smtClean="0"/>
              <a:t>MARCAS</a:t>
            </a:r>
            <a:br>
              <a:rPr lang="es-ES" sz="2000" b="0" dirty="0" smtClean="0"/>
            </a:br>
            <a:r>
              <a:rPr lang="es-ES" sz="2000" b="0" dirty="0"/>
              <a:t/>
            </a:r>
            <a:br>
              <a:rPr lang="es-ES" sz="2000" b="0" dirty="0"/>
            </a:br>
            <a:r>
              <a:rPr lang="es-ES" sz="2000" dirty="0"/>
              <a:t>UNIDAD DIDÁCTICA 3. </a:t>
            </a:r>
            <a:r>
              <a:rPr lang="es-ES" sz="2000" b="0" dirty="0"/>
              <a:t>LENGUAJES DE MARCADO PARA PRESENTACIÓN DE PÁGINAS WEB.</a:t>
            </a:r>
          </a:p>
        </p:txBody>
      </p:sp>
    </p:spTree>
    <p:extLst>
      <p:ext uri="{BB962C8B-B14F-4D97-AF65-F5344CB8AC3E}">
        <p14:creationId xmlns:p14="http://schemas.microsoft.com/office/powerpoint/2010/main" val="2995113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38878" y="1331708"/>
            <a:ext cx="3399490" cy="1373785"/>
          </a:xfrm>
        </p:spPr>
        <p:txBody>
          <a:bodyPr>
            <a:normAutofit/>
          </a:bodyPr>
          <a:lstStyle/>
          <a:p>
            <a:r>
              <a:rPr lang="es-ES" sz="1800" b="1" dirty="0" smtClean="0"/>
              <a:t>Extensiones HTML</a:t>
            </a:r>
          </a:p>
          <a:p>
            <a:pPr>
              <a:buFontTx/>
              <a:buChar char="-"/>
            </a:pPr>
            <a:r>
              <a:rPr lang="es-ES" dirty="0" smtClean="0"/>
              <a:t>Creamos carpeta</a:t>
            </a:r>
          </a:p>
          <a:p>
            <a:pPr>
              <a:buFontTx/>
              <a:buChar char="-"/>
            </a:pPr>
            <a:r>
              <a:rPr lang="es-ES" dirty="0" smtClean="0"/>
              <a:t>Creamos archivo index.html</a:t>
            </a:r>
          </a:p>
          <a:p>
            <a:pPr>
              <a:buFontTx/>
              <a:buChar char="-"/>
            </a:pPr>
            <a:r>
              <a:rPr lang="es-ES" dirty="0" smtClean="0"/>
              <a:t>Creamos estructura html:5</a:t>
            </a:r>
          </a:p>
        </p:txBody>
      </p:sp>
      <p:sp>
        <p:nvSpPr>
          <p:cNvPr id="2" name="Título 1"/>
          <p:cNvSpPr>
            <a:spLocks noGrp="1"/>
          </p:cNvSpPr>
          <p:nvPr>
            <p:ph type="title"/>
          </p:nvPr>
        </p:nvSpPr>
        <p:spPr>
          <a:xfrm>
            <a:off x="1389327" y="421104"/>
            <a:ext cx="6661163" cy="502201"/>
          </a:xfrm>
        </p:spPr>
        <p:txBody>
          <a:bodyPr>
            <a:normAutofit/>
          </a:bodyPr>
          <a:lstStyle/>
          <a:p>
            <a:r>
              <a:rPr lang="es-ES" dirty="0"/>
              <a:t>1. </a:t>
            </a:r>
            <a:r>
              <a:rPr lang="es-ES" dirty="0" err="1" smtClean="0"/>
              <a:t>Introducción</a:t>
            </a:r>
            <a:r>
              <a:rPr lang="es-ES" b="0" dirty="0" err="1" smtClean="0"/>
              <a:t>_extensiones</a:t>
            </a:r>
            <a:r>
              <a:rPr lang="es-ES" b="0" dirty="0" smtClean="0"/>
              <a:t> VSC</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10</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8746" y="1193228"/>
            <a:ext cx="3897051" cy="2014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39" y="3361061"/>
            <a:ext cx="5090474" cy="1412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755" y="3346347"/>
            <a:ext cx="4140724" cy="2760482"/>
          </a:xfrm>
          <a:prstGeom prst="rect">
            <a:avLst/>
          </a:prstGeom>
        </p:spPr>
      </p:pic>
    </p:spTree>
    <p:extLst>
      <p:ext uri="{BB962C8B-B14F-4D97-AF65-F5344CB8AC3E}">
        <p14:creationId xmlns:p14="http://schemas.microsoft.com/office/powerpoint/2010/main" val="423776041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CE5352E-9B9F-4EDC-8769-7FA3D3F814C7}" type="slidenum">
              <a:rPr lang="en-US" smtClean="0"/>
              <a:pPr/>
              <a:t>100</a:t>
            </a:fld>
            <a:endParaRPr lang="en-US"/>
          </a:p>
        </p:txBody>
      </p:sp>
    </p:spTree>
    <p:extLst>
      <p:ext uri="{BB962C8B-B14F-4D97-AF65-F5344CB8AC3E}">
        <p14:creationId xmlns:p14="http://schemas.microsoft.com/office/powerpoint/2010/main" val="4397258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369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38878" y="1331708"/>
            <a:ext cx="3399490" cy="3457108"/>
          </a:xfrm>
        </p:spPr>
        <p:txBody>
          <a:bodyPr>
            <a:normAutofit/>
          </a:bodyPr>
          <a:lstStyle/>
          <a:p>
            <a:r>
              <a:rPr lang="es-ES" sz="1800" b="1" dirty="0" smtClean="0"/>
              <a:t>Open in browser</a:t>
            </a:r>
          </a:p>
          <a:p>
            <a:pPr>
              <a:buFontTx/>
              <a:buChar char="-"/>
            </a:pPr>
            <a:endParaRPr lang="es-ES" dirty="0"/>
          </a:p>
          <a:p>
            <a:pPr>
              <a:buFontTx/>
              <a:buChar char="-"/>
            </a:pPr>
            <a:endParaRPr lang="es-ES" dirty="0" smtClean="0"/>
          </a:p>
          <a:p>
            <a:pPr>
              <a:buFontTx/>
              <a:buChar char="-"/>
            </a:pPr>
            <a:endParaRPr lang="es-ES" dirty="0"/>
          </a:p>
          <a:p>
            <a:pPr>
              <a:buFontTx/>
              <a:buChar char="-"/>
            </a:pPr>
            <a:endParaRPr lang="es-ES" dirty="0" smtClean="0"/>
          </a:p>
          <a:p>
            <a:pPr>
              <a:buFontTx/>
              <a:buChar char="-"/>
            </a:pPr>
            <a:endParaRPr lang="es-ES" dirty="0"/>
          </a:p>
          <a:p>
            <a:pPr>
              <a:buFontTx/>
              <a:buChar char="-"/>
            </a:pPr>
            <a:endParaRPr lang="es-ES" dirty="0" smtClean="0"/>
          </a:p>
          <a:p>
            <a:pPr>
              <a:buFontTx/>
              <a:buChar char="-"/>
            </a:pPr>
            <a:endParaRPr lang="es-ES" dirty="0"/>
          </a:p>
          <a:p>
            <a:pPr>
              <a:buFontTx/>
              <a:buChar char="-"/>
            </a:pPr>
            <a:r>
              <a:rPr lang="es-ES" dirty="0" err="1" smtClean="0"/>
              <a:t>Alt</a:t>
            </a:r>
            <a:r>
              <a:rPr lang="es-ES" dirty="0" smtClean="0"/>
              <a:t> + B</a:t>
            </a:r>
          </a:p>
          <a:p>
            <a:pPr>
              <a:buFontTx/>
              <a:buChar char="-"/>
            </a:pPr>
            <a:endParaRPr lang="es-ES" dirty="0" smtClean="0"/>
          </a:p>
          <a:p>
            <a:pPr>
              <a:buFontTx/>
              <a:buChar char="-"/>
            </a:pPr>
            <a:endParaRPr lang="es-ES" dirty="0" smtClean="0"/>
          </a:p>
        </p:txBody>
      </p:sp>
      <p:sp>
        <p:nvSpPr>
          <p:cNvPr id="2" name="Título 1"/>
          <p:cNvSpPr>
            <a:spLocks noGrp="1"/>
          </p:cNvSpPr>
          <p:nvPr>
            <p:ph type="title"/>
          </p:nvPr>
        </p:nvSpPr>
        <p:spPr>
          <a:xfrm>
            <a:off x="1389327" y="421104"/>
            <a:ext cx="6661163" cy="502201"/>
          </a:xfrm>
        </p:spPr>
        <p:txBody>
          <a:bodyPr>
            <a:normAutofit/>
          </a:bodyPr>
          <a:lstStyle/>
          <a:p>
            <a:r>
              <a:rPr lang="es-ES" dirty="0"/>
              <a:t>1. </a:t>
            </a:r>
            <a:r>
              <a:rPr lang="es-ES" dirty="0" err="1" smtClean="0"/>
              <a:t>Introducción</a:t>
            </a:r>
            <a:r>
              <a:rPr lang="es-ES" b="0" dirty="0" err="1" smtClean="0"/>
              <a:t>_extensiones</a:t>
            </a:r>
            <a:r>
              <a:rPr lang="es-ES" b="0" dirty="0" smtClean="0"/>
              <a:t> VSC</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11</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167997"/>
            <a:ext cx="8953500" cy="1407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2778747"/>
            <a:ext cx="3530551" cy="349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4304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38878" y="1331708"/>
            <a:ext cx="3399490" cy="3457108"/>
          </a:xfrm>
        </p:spPr>
        <p:txBody>
          <a:bodyPr>
            <a:normAutofit/>
          </a:bodyPr>
          <a:lstStyle/>
          <a:p>
            <a:r>
              <a:rPr lang="es-ES" sz="1800" b="1" dirty="0" smtClean="0"/>
              <a:t>HTML TAG WRAPPER</a:t>
            </a:r>
          </a:p>
          <a:p>
            <a:pPr>
              <a:buFontTx/>
              <a:buChar char="-"/>
            </a:pPr>
            <a:endParaRPr lang="es-ES" dirty="0" smtClean="0"/>
          </a:p>
          <a:p>
            <a:pPr>
              <a:buFontTx/>
              <a:buChar char="-"/>
            </a:pPr>
            <a:endParaRPr lang="es-ES" dirty="0" smtClean="0"/>
          </a:p>
          <a:p>
            <a:pPr>
              <a:buFontTx/>
              <a:buChar char="-"/>
            </a:pPr>
            <a:endParaRPr lang="es-ES" dirty="0" smtClean="0"/>
          </a:p>
          <a:p>
            <a:pPr>
              <a:buFontTx/>
              <a:buChar char="-"/>
            </a:pPr>
            <a:endParaRPr lang="es-ES" dirty="0"/>
          </a:p>
          <a:p>
            <a:pPr>
              <a:buFontTx/>
              <a:buChar char="-"/>
            </a:pPr>
            <a:endParaRPr lang="es-ES" dirty="0" smtClean="0"/>
          </a:p>
          <a:p>
            <a:pPr>
              <a:buFontTx/>
              <a:buChar char="-"/>
            </a:pPr>
            <a:endParaRPr lang="es-ES" dirty="0"/>
          </a:p>
          <a:p>
            <a:pPr>
              <a:buFontTx/>
              <a:buChar char="-"/>
            </a:pPr>
            <a:endParaRPr lang="es-ES" dirty="0" smtClean="0"/>
          </a:p>
          <a:p>
            <a:pPr>
              <a:buFontTx/>
              <a:buChar char="-"/>
            </a:pPr>
            <a:r>
              <a:rPr lang="es-ES" dirty="0" smtClean="0"/>
              <a:t>CTRL + i</a:t>
            </a:r>
          </a:p>
        </p:txBody>
      </p:sp>
      <p:sp>
        <p:nvSpPr>
          <p:cNvPr id="2" name="Título 1"/>
          <p:cNvSpPr>
            <a:spLocks noGrp="1"/>
          </p:cNvSpPr>
          <p:nvPr>
            <p:ph type="title"/>
          </p:nvPr>
        </p:nvSpPr>
        <p:spPr>
          <a:xfrm>
            <a:off x="1389327" y="421104"/>
            <a:ext cx="6661163" cy="502201"/>
          </a:xfrm>
        </p:spPr>
        <p:txBody>
          <a:bodyPr>
            <a:normAutofit/>
          </a:bodyPr>
          <a:lstStyle/>
          <a:p>
            <a:r>
              <a:rPr lang="es-ES" dirty="0"/>
              <a:t>1. </a:t>
            </a:r>
            <a:r>
              <a:rPr lang="es-ES" dirty="0" err="1" smtClean="0"/>
              <a:t>Introducción</a:t>
            </a:r>
            <a:r>
              <a:rPr lang="es-ES" b="0" dirty="0" err="1" smtClean="0"/>
              <a:t>_extensiones</a:t>
            </a:r>
            <a:r>
              <a:rPr lang="es-ES" b="0" dirty="0" smtClean="0"/>
              <a:t> VSC</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12</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386" y="4473314"/>
            <a:ext cx="27622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262" y="3847284"/>
            <a:ext cx="235267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532" y="1729147"/>
            <a:ext cx="95154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011" y="3723459"/>
            <a:ext cx="3857625"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91921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38878" y="1331708"/>
            <a:ext cx="6623456" cy="3457108"/>
          </a:xfrm>
        </p:spPr>
        <p:txBody>
          <a:bodyPr>
            <a:normAutofit/>
          </a:bodyPr>
          <a:lstStyle/>
          <a:p>
            <a:r>
              <a:rPr lang="es-ES" sz="1800" b="1" dirty="0" smtClean="0"/>
              <a:t>AUTO RENAME TAG</a:t>
            </a:r>
          </a:p>
          <a:p>
            <a:endParaRPr lang="es-ES" sz="1800" b="1" dirty="0"/>
          </a:p>
          <a:p>
            <a:r>
              <a:rPr lang="es-ES" sz="1800" dirty="0" smtClean="0"/>
              <a:t>Cambiar las dos etiquetas a la vez</a:t>
            </a:r>
          </a:p>
          <a:p>
            <a:pPr>
              <a:buFontTx/>
              <a:buChar char="-"/>
            </a:pPr>
            <a:endParaRPr lang="es-ES" dirty="0" smtClean="0"/>
          </a:p>
          <a:p>
            <a:pPr>
              <a:buFontTx/>
              <a:buChar char="-"/>
            </a:pPr>
            <a:endParaRPr lang="es-ES" dirty="0" smtClean="0"/>
          </a:p>
          <a:p>
            <a:pPr>
              <a:buFontTx/>
              <a:buChar char="-"/>
            </a:pPr>
            <a:endParaRPr lang="es-ES" dirty="0" smtClean="0"/>
          </a:p>
          <a:p>
            <a:pPr>
              <a:buFontTx/>
              <a:buChar char="-"/>
            </a:pPr>
            <a:endParaRPr lang="es-ES" dirty="0"/>
          </a:p>
          <a:p>
            <a:pPr>
              <a:buFontTx/>
              <a:buChar char="-"/>
            </a:pPr>
            <a:endParaRPr lang="es-ES" dirty="0" smtClean="0"/>
          </a:p>
          <a:p>
            <a:pPr>
              <a:buFontTx/>
              <a:buChar char="-"/>
            </a:pPr>
            <a:endParaRPr lang="es-ES" dirty="0"/>
          </a:p>
          <a:p>
            <a:pPr>
              <a:buFontTx/>
              <a:buChar char="-"/>
            </a:pPr>
            <a:endParaRPr lang="es-ES" dirty="0" smtClean="0"/>
          </a:p>
        </p:txBody>
      </p:sp>
      <p:sp>
        <p:nvSpPr>
          <p:cNvPr id="2" name="Título 1"/>
          <p:cNvSpPr>
            <a:spLocks noGrp="1"/>
          </p:cNvSpPr>
          <p:nvPr>
            <p:ph type="title"/>
          </p:nvPr>
        </p:nvSpPr>
        <p:spPr>
          <a:xfrm>
            <a:off x="1389327" y="421104"/>
            <a:ext cx="6661163" cy="502201"/>
          </a:xfrm>
        </p:spPr>
        <p:txBody>
          <a:bodyPr>
            <a:normAutofit/>
          </a:bodyPr>
          <a:lstStyle/>
          <a:p>
            <a:r>
              <a:rPr lang="es-ES" dirty="0"/>
              <a:t>1. </a:t>
            </a:r>
            <a:r>
              <a:rPr lang="es-ES" dirty="0" err="1" smtClean="0"/>
              <a:t>Introducción</a:t>
            </a:r>
            <a:r>
              <a:rPr lang="es-ES" b="0" dirty="0" err="1" smtClean="0"/>
              <a:t>_extensiones</a:t>
            </a:r>
            <a:r>
              <a:rPr lang="es-ES" b="0" dirty="0" smtClean="0"/>
              <a:t> VSC</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13</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2524125"/>
            <a:ext cx="10001250"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78080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38878" y="1331707"/>
            <a:ext cx="6623456" cy="4631237"/>
          </a:xfrm>
        </p:spPr>
        <p:txBody>
          <a:bodyPr>
            <a:normAutofit/>
          </a:bodyPr>
          <a:lstStyle/>
          <a:p>
            <a:r>
              <a:rPr lang="es-ES" sz="1800" b="1" dirty="0" smtClean="0"/>
              <a:t>LIVE SERVER</a:t>
            </a:r>
          </a:p>
          <a:p>
            <a:endParaRPr lang="es-ES" sz="1800" b="1" dirty="0"/>
          </a:p>
          <a:p>
            <a:r>
              <a:rPr lang="es-ES" sz="1800" dirty="0" smtClean="0"/>
              <a:t>Auto recargar el navegador/</a:t>
            </a:r>
            <a:r>
              <a:rPr lang="es-ES" sz="1800" dirty="0" err="1" smtClean="0"/>
              <a:t>live</a:t>
            </a:r>
            <a:r>
              <a:rPr lang="es-ES" sz="1800" dirty="0" smtClean="0"/>
              <a:t> </a:t>
            </a:r>
            <a:r>
              <a:rPr lang="es-ES" sz="1800" dirty="0" err="1" smtClean="0"/>
              <a:t>reload</a:t>
            </a:r>
            <a:endParaRPr lang="es-ES" sz="1800" dirty="0" smtClean="0"/>
          </a:p>
          <a:p>
            <a:endParaRPr lang="es-ES" sz="1800" dirty="0"/>
          </a:p>
          <a:p>
            <a:endParaRPr lang="es-ES" sz="1800" dirty="0" smtClean="0"/>
          </a:p>
          <a:p>
            <a:endParaRPr lang="es-ES" sz="1800" dirty="0"/>
          </a:p>
          <a:p>
            <a:endParaRPr lang="es-ES" sz="1800" dirty="0" smtClean="0"/>
          </a:p>
          <a:p>
            <a:endParaRPr lang="es-ES" sz="1800" dirty="0"/>
          </a:p>
          <a:p>
            <a:endParaRPr lang="es-ES" sz="1800" dirty="0" smtClean="0"/>
          </a:p>
          <a:p>
            <a:pPr marL="0" indent="0">
              <a:buNone/>
            </a:pPr>
            <a:r>
              <a:rPr lang="es-ES" sz="1800" dirty="0" smtClean="0"/>
              <a:t>Arrancamos servidor local. Port 5500</a:t>
            </a:r>
          </a:p>
          <a:p>
            <a:pPr>
              <a:buFontTx/>
              <a:buChar char="-"/>
            </a:pPr>
            <a:endParaRPr lang="es-ES" dirty="0" smtClean="0"/>
          </a:p>
          <a:p>
            <a:pPr>
              <a:buFontTx/>
              <a:buChar char="-"/>
            </a:pPr>
            <a:endParaRPr lang="es-ES" dirty="0" smtClean="0"/>
          </a:p>
          <a:p>
            <a:pPr>
              <a:buFontTx/>
              <a:buChar char="-"/>
            </a:pPr>
            <a:endParaRPr lang="es-ES" dirty="0" smtClean="0"/>
          </a:p>
          <a:p>
            <a:pPr>
              <a:buFontTx/>
              <a:buChar char="-"/>
            </a:pPr>
            <a:endParaRPr lang="es-ES" dirty="0"/>
          </a:p>
          <a:p>
            <a:pPr>
              <a:buFontTx/>
              <a:buChar char="-"/>
            </a:pPr>
            <a:endParaRPr lang="es-ES" dirty="0" smtClean="0"/>
          </a:p>
          <a:p>
            <a:pPr>
              <a:buFontTx/>
              <a:buChar char="-"/>
            </a:pPr>
            <a:endParaRPr lang="es-ES" dirty="0"/>
          </a:p>
          <a:p>
            <a:pPr>
              <a:buFontTx/>
              <a:buChar char="-"/>
            </a:pPr>
            <a:endParaRPr lang="es-ES" dirty="0" smtClean="0"/>
          </a:p>
        </p:txBody>
      </p:sp>
      <p:sp>
        <p:nvSpPr>
          <p:cNvPr id="2" name="Título 1"/>
          <p:cNvSpPr>
            <a:spLocks noGrp="1"/>
          </p:cNvSpPr>
          <p:nvPr>
            <p:ph type="title"/>
          </p:nvPr>
        </p:nvSpPr>
        <p:spPr>
          <a:xfrm>
            <a:off x="1389327" y="421104"/>
            <a:ext cx="6661163" cy="502201"/>
          </a:xfrm>
        </p:spPr>
        <p:txBody>
          <a:bodyPr>
            <a:normAutofit/>
          </a:bodyPr>
          <a:lstStyle/>
          <a:p>
            <a:r>
              <a:rPr lang="es-ES" dirty="0"/>
              <a:t>1. </a:t>
            </a:r>
            <a:r>
              <a:rPr lang="es-ES" dirty="0" err="1" smtClean="0"/>
              <a:t>Introducción</a:t>
            </a:r>
            <a:r>
              <a:rPr lang="es-ES" b="0" dirty="0" err="1" smtClean="0"/>
              <a:t>_extensiones</a:t>
            </a:r>
            <a:r>
              <a:rPr lang="es-ES" b="0" dirty="0" smtClean="0"/>
              <a:t> VSC</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14</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201" y="2412813"/>
            <a:ext cx="993457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101" y="4496095"/>
            <a:ext cx="540067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566" y="4957272"/>
            <a:ext cx="254317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716" y="5621960"/>
            <a:ext cx="286702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0911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57731" y="1320391"/>
            <a:ext cx="9060904" cy="3781700"/>
          </a:xfrm>
          <a:prstGeom prst="rect">
            <a:avLst/>
          </a:prstGeom>
        </p:spPr>
        <p:txBody>
          <a:bodyPr>
            <a:normAutofit/>
          </a:bodyPr>
          <a:lstStyle/>
          <a:p>
            <a:pPr>
              <a:buFont typeface="Arial" panose="020B0604020202020204" pitchFamily="34" charset="0"/>
              <a:buChar char="•"/>
            </a:pPr>
            <a:r>
              <a:rPr lang="es-ES" dirty="0"/>
              <a:t>El desarrollo de cualquier actualización en un lenguaje de programación es un proceso complejo que requiere un acuerdo con las diferentes organizaciones de estandarización (ISO, ANSI, IEEE, etc</a:t>
            </a:r>
            <a:r>
              <a:rPr lang="es-ES" dirty="0" smtClean="0"/>
              <a:t>.).</a:t>
            </a:r>
          </a:p>
          <a:p>
            <a:pPr>
              <a:buFont typeface="Arial" panose="020B0604020202020204" pitchFamily="34" charset="0"/>
              <a:buChar char="•"/>
            </a:pPr>
            <a:r>
              <a:rPr lang="es-ES" dirty="0" smtClean="0"/>
              <a:t>En </a:t>
            </a:r>
            <a:r>
              <a:rPr lang="es-ES" dirty="0"/>
              <a:t>cuanto a HTML, existen un conjunto de niveles definidos por el W3C que se corresponden con las diferentes versiones de este lenguaje que se han ido estableciendo por este </a:t>
            </a:r>
            <a:r>
              <a:rPr lang="es-ES" dirty="0" smtClean="0"/>
              <a:t>organismo.</a:t>
            </a:r>
          </a:p>
          <a:p>
            <a:pPr>
              <a:buFont typeface="Arial" panose="020B0604020202020204" pitchFamily="34" charset="0"/>
              <a:buChar char="•"/>
            </a:pPr>
            <a:r>
              <a:rPr lang="es-ES" dirty="0" smtClean="0"/>
              <a:t>El </a:t>
            </a:r>
            <a:r>
              <a:rPr lang="es-ES" dirty="0"/>
              <a:t>W3C es una comunidad internacional que trabaja para crear estándares para la </a:t>
            </a:r>
            <a:r>
              <a:rPr lang="es-ES" dirty="0" smtClean="0"/>
              <a:t>WWW.</a:t>
            </a:r>
          </a:p>
        </p:txBody>
      </p:sp>
      <p:sp>
        <p:nvSpPr>
          <p:cNvPr id="2" name="Título 1"/>
          <p:cNvSpPr>
            <a:spLocks noGrp="1"/>
          </p:cNvSpPr>
          <p:nvPr>
            <p:ph type="title"/>
          </p:nvPr>
        </p:nvSpPr>
        <p:spPr>
          <a:xfrm>
            <a:off x="1385455" y="277983"/>
            <a:ext cx="9522689" cy="562526"/>
          </a:xfrm>
        </p:spPr>
        <p:txBody>
          <a:bodyPr>
            <a:normAutofit/>
          </a:bodyPr>
          <a:lstStyle/>
          <a:p>
            <a:r>
              <a:rPr lang="es-ES" dirty="0"/>
              <a:t>2. Historia de HTML y XHTML. </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15</a:t>
            </a:fld>
            <a:endParaRPr lang="en-US"/>
          </a:p>
        </p:txBody>
      </p:sp>
      <p:sp>
        <p:nvSpPr>
          <p:cNvPr id="3" name="2 Rectángulo"/>
          <p:cNvSpPr/>
          <p:nvPr/>
        </p:nvSpPr>
        <p:spPr>
          <a:xfrm>
            <a:off x="3490216" y="3436805"/>
            <a:ext cx="4633576" cy="1323439"/>
          </a:xfrm>
          <a:prstGeom prst="rect">
            <a:avLst/>
          </a:prstGeom>
        </p:spPr>
        <p:txBody>
          <a:bodyPr wrap="none">
            <a:spAutoFit/>
          </a:bodyPr>
          <a:lstStyle/>
          <a:p>
            <a:r>
              <a:rPr lang="es-ES" sz="4000" dirty="0">
                <a:hlinkClick r:id="rId2"/>
              </a:rPr>
              <a:t>https://www.w3.org</a:t>
            </a:r>
            <a:r>
              <a:rPr lang="es-ES" sz="4000" dirty="0" smtClean="0">
                <a:hlinkClick r:id="rId2"/>
              </a:rPr>
              <a:t>/</a:t>
            </a:r>
            <a:endParaRPr lang="es-ES" sz="4000" dirty="0" smtClean="0"/>
          </a:p>
          <a:p>
            <a:endParaRPr lang="es-ES" sz="4000" dirty="0"/>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3104" y="311482"/>
            <a:ext cx="720000" cy="720000"/>
          </a:xfrm>
          <a:prstGeom prst="rect">
            <a:avLst/>
          </a:prstGeom>
        </p:spPr>
      </p:pic>
    </p:spTree>
    <p:extLst>
      <p:ext uri="{BB962C8B-B14F-4D97-AF65-F5344CB8AC3E}">
        <p14:creationId xmlns:p14="http://schemas.microsoft.com/office/powerpoint/2010/main" val="220509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 calcmode="lin" valueType="num">
                                      <p:cBhvr>
                                        <p:cTn id="21"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38878" y="1459345"/>
            <a:ext cx="9060904" cy="2436380"/>
          </a:xfrm>
          <a:prstGeom prst="rect">
            <a:avLst/>
          </a:prstGeom>
        </p:spPr>
        <p:txBody>
          <a:bodyPr>
            <a:normAutofit lnSpcReduction="10000"/>
          </a:bodyPr>
          <a:lstStyle/>
          <a:p>
            <a:pPr marL="0" indent="0">
              <a:buNone/>
            </a:pPr>
            <a:r>
              <a:rPr lang="es-ES" sz="3000" b="1" dirty="0" smtClean="0"/>
              <a:t>El </a:t>
            </a:r>
            <a:r>
              <a:rPr lang="es-ES" sz="3000" b="1" dirty="0"/>
              <a:t>nivel 0 </a:t>
            </a:r>
            <a:r>
              <a:rPr lang="es-ES" dirty="0"/>
              <a:t>del lenguaje HTML define la estructura básica de un documento web, en la que existe una etiqueta principal: </a:t>
            </a:r>
            <a:r>
              <a:rPr lang="es-ES" b="1" dirty="0">
                <a:solidFill>
                  <a:srgbClr val="0070C0"/>
                </a:solidFill>
              </a:rPr>
              <a:t>&lt;</a:t>
            </a:r>
            <a:r>
              <a:rPr lang="es-ES" b="1" dirty="0" err="1">
                <a:solidFill>
                  <a:srgbClr val="0070C0"/>
                </a:solidFill>
              </a:rPr>
              <a:t>html</a:t>
            </a:r>
            <a:r>
              <a:rPr lang="es-ES" b="1" dirty="0">
                <a:solidFill>
                  <a:srgbClr val="0070C0"/>
                </a:solidFill>
              </a:rPr>
              <a:t>&gt;. </a:t>
            </a:r>
            <a:r>
              <a:rPr lang="es-ES" dirty="0"/>
              <a:t>Dentro de esta, se establecen dos secciones principales: </a:t>
            </a:r>
            <a:r>
              <a:rPr lang="es-ES" b="1" dirty="0" smtClean="0">
                <a:solidFill>
                  <a:srgbClr val="0070C0"/>
                </a:solidFill>
              </a:rPr>
              <a:t>&lt;head</a:t>
            </a:r>
            <a:r>
              <a:rPr lang="es-ES" b="1" dirty="0">
                <a:solidFill>
                  <a:srgbClr val="0070C0"/>
                </a:solidFill>
              </a:rPr>
              <a:t>&gt; </a:t>
            </a:r>
            <a:r>
              <a:rPr lang="es-ES" dirty="0"/>
              <a:t>y </a:t>
            </a:r>
            <a:r>
              <a:rPr lang="es-ES" b="1" dirty="0">
                <a:solidFill>
                  <a:srgbClr val="0070C0"/>
                </a:solidFill>
              </a:rPr>
              <a:t>&lt;</a:t>
            </a:r>
            <a:r>
              <a:rPr lang="es-ES" b="1" dirty="0" err="1">
                <a:solidFill>
                  <a:srgbClr val="0070C0"/>
                </a:solidFill>
              </a:rPr>
              <a:t>body</a:t>
            </a:r>
            <a:r>
              <a:rPr lang="es-ES" b="1" dirty="0" smtClean="0">
                <a:solidFill>
                  <a:srgbClr val="0070C0"/>
                </a:solidFill>
              </a:rPr>
              <a:t>&gt;.</a:t>
            </a:r>
          </a:p>
          <a:p>
            <a:pPr marL="0" indent="0">
              <a:buNone/>
            </a:pPr>
            <a:r>
              <a:rPr lang="es-ES" sz="3000" b="1" dirty="0" smtClean="0"/>
              <a:t>Versión </a:t>
            </a:r>
            <a:r>
              <a:rPr lang="es-ES" sz="3000" b="1" dirty="0"/>
              <a:t>1.0 </a:t>
            </a:r>
            <a:r>
              <a:rPr lang="es-ES" dirty="0"/>
              <a:t>(nivel 1) añade algunos </a:t>
            </a:r>
            <a:r>
              <a:rPr lang="es-ES" b="1" dirty="0">
                <a:solidFill>
                  <a:srgbClr val="0070C0"/>
                </a:solidFill>
              </a:rPr>
              <a:t>estilos físicos y lógicos</a:t>
            </a:r>
            <a:r>
              <a:rPr lang="es-ES" dirty="0"/>
              <a:t>. Esta definición del lenguaje resultó ser insuficiente, por lo que fue necesario añadir ciertos comandos que mejoraran el aspecto de los documentos </a:t>
            </a:r>
            <a:r>
              <a:rPr lang="es-ES" dirty="0" smtClean="0"/>
              <a:t>web.</a:t>
            </a:r>
          </a:p>
          <a:p>
            <a:pPr marL="0" indent="0">
              <a:buNone/>
            </a:pPr>
            <a:r>
              <a:rPr lang="es-ES" sz="3000" b="1" dirty="0" smtClean="0"/>
              <a:t>Versión </a:t>
            </a:r>
            <a:r>
              <a:rPr lang="es-ES" sz="3000" b="1" dirty="0"/>
              <a:t>2.0</a:t>
            </a:r>
            <a:r>
              <a:rPr lang="es-ES" dirty="0"/>
              <a:t>: la principal novedad de esta versión consistía en la inclusión de los </a:t>
            </a:r>
            <a:r>
              <a:rPr lang="es-ES" b="1" dirty="0">
                <a:solidFill>
                  <a:srgbClr val="0070C0"/>
                </a:solidFill>
              </a:rPr>
              <a:t>formularios</a:t>
            </a:r>
            <a:r>
              <a:rPr lang="es-ES" dirty="0"/>
              <a:t>.</a:t>
            </a:r>
            <a:br>
              <a:rPr lang="es-ES" dirty="0"/>
            </a:br>
            <a:r>
              <a:rPr lang="es-ES" dirty="0"/>
              <a:t/>
            </a:r>
            <a:br>
              <a:rPr lang="es-ES" dirty="0"/>
            </a:br>
            <a:endParaRPr lang="es-ES" dirty="0"/>
          </a:p>
        </p:txBody>
      </p:sp>
      <p:sp>
        <p:nvSpPr>
          <p:cNvPr id="2" name="Título 1"/>
          <p:cNvSpPr>
            <a:spLocks noGrp="1"/>
          </p:cNvSpPr>
          <p:nvPr>
            <p:ph type="title"/>
          </p:nvPr>
        </p:nvSpPr>
        <p:spPr>
          <a:xfrm>
            <a:off x="1182222" y="462710"/>
            <a:ext cx="11176031" cy="502201"/>
          </a:xfrm>
        </p:spPr>
        <p:txBody>
          <a:bodyPr>
            <a:normAutofit/>
          </a:bodyPr>
          <a:lstStyle/>
          <a:p>
            <a:r>
              <a:rPr lang="es-ES" sz="3000" dirty="0" smtClean="0"/>
              <a:t>_Historia </a:t>
            </a:r>
            <a:r>
              <a:rPr lang="es-ES" sz="3000" dirty="0"/>
              <a:t>de HTML y XHTML. Diferencias entre </a:t>
            </a:r>
            <a:r>
              <a:rPr lang="es-ES" sz="3000" dirty="0" smtClean="0"/>
              <a:t>versiones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16</a:t>
            </a:fld>
            <a:endParaRPr lang="en-US"/>
          </a:p>
        </p:txBody>
      </p:sp>
      <p:sp>
        <p:nvSpPr>
          <p:cNvPr id="3" name="2 Rectángulo"/>
          <p:cNvSpPr/>
          <p:nvPr/>
        </p:nvSpPr>
        <p:spPr>
          <a:xfrm>
            <a:off x="619125" y="3428999"/>
            <a:ext cx="10267950" cy="1415772"/>
          </a:xfrm>
          <a:prstGeom prst="rect">
            <a:avLst/>
          </a:prstGeom>
        </p:spPr>
        <p:txBody>
          <a:bodyPr wrap="square">
            <a:spAutoFit/>
          </a:bodyPr>
          <a:lstStyle/>
          <a:p>
            <a:r>
              <a:rPr lang="es-ES" sz="3000" b="1" dirty="0"/>
              <a:t>HTML 3.0</a:t>
            </a:r>
            <a:r>
              <a:rPr lang="es-ES" sz="1400" dirty="0"/>
              <a:t>: se desarrolló con el objetivo de evolucionar, desde el punto de vista lógico, el estándar. Aparición del primer </a:t>
            </a:r>
            <a:r>
              <a:rPr lang="es-ES" sz="1400" b="1" dirty="0">
                <a:solidFill>
                  <a:srgbClr val="0070C0"/>
                </a:solidFill>
              </a:rPr>
              <a:t>navegador de Netscape</a:t>
            </a:r>
            <a:r>
              <a:rPr lang="es-ES" sz="1400" dirty="0"/>
              <a:t>, que incorporaba una gran variedad de mejoras especiales. La versión 3.2 se encargó de legalizar la mayoría de estas mejoras, incorporándolas formalmente al modelo propuesto por el W3C.</a:t>
            </a:r>
            <a:br>
              <a:rPr lang="es-ES" sz="1400" dirty="0"/>
            </a:br>
            <a:r>
              <a:rPr lang="es-ES" sz="1400" dirty="0"/>
              <a:t/>
            </a:r>
            <a:br>
              <a:rPr lang="es-ES" sz="1400" dirty="0"/>
            </a:br>
            <a:endParaRPr lang="es-ES" sz="1400" dirty="0"/>
          </a:p>
        </p:txBody>
      </p:sp>
      <p:sp>
        <p:nvSpPr>
          <p:cNvPr id="4" name="3 Rectángulo"/>
          <p:cNvSpPr/>
          <p:nvPr/>
        </p:nvSpPr>
        <p:spPr>
          <a:xfrm>
            <a:off x="704850" y="4610096"/>
            <a:ext cx="9677400" cy="984885"/>
          </a:xfrm>
          <a:prstGeom prst="rect">
            <a:avLst/>
          </a:prstGeom>
        </p:spPr>
        <p:txBody>
          <a:bodyPr wrap="square">
            <a:spAutoFit/>
          </a:bodyPr>
          <a:lstStyle/>
          <a:p>
            <a:r>
              <a:rPr lang="es-ES" sz="3000" b="1" dirty="0">
                <a:solidFill>
                  <a:schemeClr val="tx1">
                    <a:lumMod val="50000"/>
                  </a:schemeClr>
                </a:solidFill>
              </a:rPr>
              <a:t>HTML 4.0 </a:t>
            </a:r>
            <a:r>
              <a:rPr lang="es-ES" sz="1400" dirty="0"/>
              <a:t>(1997): trató de normalizar el lenguaje y añadirle una serie de mejoras propuestas por los fabricantes de navegadores. Este estándar fue modificado ligeramente en 1999, adoptando el nombre de HTML 4.01. </a:t>
            </a:r>
            <a:r>
              <a:rPr lang="es-ES" sz="1400" b="1" dirty="0">
                <a:solidFill>
                  <a:srgbClr val="0070C0"/>
                </a:solidFill>
              </a:rPr>
              <a:t>Durante casi una década, este fue el último estándar del lenguaje HTML</a:t>
            </a:r>
            <a:r>
              <a:rPr lang="es-ES" sz="1400" dirty="0"/>
              <a:t>.</a:t>
            </a:r>
          </a:p>
        </p:txBody>
      </p:sp>
    </p:spTree>
    <p:extLst>
      <p:ext uri="{BB962C8B-B14F-4D97-AF65-F5344CB8AC3E}">
        <p14:creationId xmlns:p14="http://schemas.microsoft.com/office/powerpoint/2010/main" val="388947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 calcmode="lin" valueType="num">
                                      <p:cBhvr>
                                        <p:cTn id="21"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42950" y="1247486"/>
            <a:ext cx="9116291" cy="1619539"/>
          </a:xfrm>
          <a:prstGeom prst="rect">
            <a:avLst/>
          </a:prstGeom>
        </p:spPr>
        <p:txBody>
          <a:bodyPr>
            <a:normAutofit/>
          </a:bodyPr>
          <a:lstStyle/>
          <a:p>
            <a:pPr marL="0" indent="0">
              <a:buNone/>
            </a:pPr>
            <a:r>
              <a:rPr lang="es-ES" sz="3200" b="1" dirty="0" smtClean="0"/>
              <a:t>XHTML </a:t>
            </a:r>
            <a:r>
              <a:rPr lang="es-ES" sz="3200" b="1" dirty="0"/>
              <a:t>1.0</a:t>
            </a:r>
            <a:r>
              <a:rPr lang="es-ES" dirty="0"/>
              <a:t> surgió como una adaptación de HTML 4.01 al lenguaje XML, por lo que conserva casi todas las etiquetas y características del primero, aunque añadiendo ciertas restricciones y elementos del segundo.</a:t>
            </a:r>
            <a:br>
              <a:rPr lang="es-ES" dirty="0"/>
            </a:br>
            <a:r>
              <a:rPr lang="es-ES" dirty="0"/>
              <a:t/>
            </a:r>
            <a:br>
              <a:rPr lang="es-ES" dirty="0"/>
            </a:br>
            <a:r>
              <a:rPr lang="es-ES" dirty="0"/>
              <a:t>El XHTML se presentó como una evolución de HTML, </a:t>
            </a:r>
            <a:r>
              <a:rPr lang="es-ES" dirty="0" smtClean="0"/>
              <a:t>el </a:t>
            </a:r>
            <a:r>
              <a:rPr lang="es-ES" dirty="0"/>
              <a:t>lenguaje XHTML pudiera coexistir con HTML.</a:t>
            </a:r>
            <a:br>
              <a:rPr lang="es-ES" dirty="0"/>
            </a:br>
            <a:r>
              <a:rPr lang="es-ES" dirty="0"/>
              <a:t/>
            </a:r>
            <a:br>
              <a:rPr lang="es-ES" dirty="0"/>
            </a:br>
            <a:endParaRPr lang="es-ES" dirty="0"/>
          </a:p>
        </p:txBody>
      </p:sp>
      <p:sp>
        <p:nvSpPr>
          <p:cNvPr id="2" name="Título 1"/>
          <p:cNvSpPr>
            <a:spLocks noGrp="1"/>
          </p:cNvSpPr>
          <p:nvPr>
            <p:ph type="title"/>
          </p:nvPr>
        </p:nvSpPr>
        <p:spPr>
          <a:xfrm>
            <a:off x="1172986" y="435001"/>
            <a:ext cx="11176031" cy="502201"/>
          </a:xfrm>
        </p:spPr>
        <p:txBody>
          <a:bodyPr>
            <a:normAutofit/>
          </a:bodyPr>
          <a:lstStyle/>
          <a:p>
            <a:r>
              <a:rPr lang="es-ES" sz="3000" dirty="0" smtClean="0"/>
              <a:t>_Historia </a:t>
            </a:r>
            <a:r>
              <a:rPr lang="es-ES" sz="3000" dirty="0"/>
              <a:t>de HTML y XHTML. Diferencias entre </a:t>
            </a:r>
            <a:r>
              <a:rPr lang="es-ES" sz="3000" dirty="0" smtClean="0"/>
              <a:t>versiones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17</a:t>
            </a:fld>
            <a:endParaRPr lang="en-US"/>
          </a:p>
        </p:txBody>
      </p:sp>
      <p:sp>
        <p:nvSpPr>
          <p:cNvPr id="3" name="2 Rectángulo"/>
          <p:cNvSpPr/>
          <p:nvPr/>
        </p:nvSpPr>
        <p:spPr>
          <a:xfrm>
            <a:off x="742950" y="2419349"/>
            <a:ext cx="10439400" cy="3908762"/>
          </a:xfrm>
          <a:prstGeom prst="rect">
            <a:avLst/>
          </a:prstGeom>
        </p:spPr>
        <p:txBody>
          <a:bodyPr wrap="square">
            <a:spAutoFit/>
          </a:bodyPr>
          <a:lstStyle/>
          <a:p>
            <a:r>
              <a:rPr lang="es-ES" sz="3000" b="1" dirty="0"/>
              <a:t>2004</a:t>
            </a:r>
            <a:r>
              <a:rPr lang="es-ES" sz="1400" dirty="0"/>
              <a:t>, al margen del W3C, el WHATWG (Web </a:t>
            </a:r>
            <a:r>
              <a:rPr lang="es-ES" sz="1400" dirty="0" err="1"/>
              <a:t>Hypertext</a:t>
            </a:r>
            <a:r>
              <a:rPr lang="es-ES" sz="1400" dirty="0"/>
              <a:t> </a:t>
            </a:r>
            <a:r>
              <a:rPr lang="es-ES" sz="1400" dirty="0" err="1"/>
              <a:t>AppUcation</a:t>
            </a:r>
            <a:r>
              <a:rPr lang="es-ES" sz="1400" dirty="0"/>
              <a:t> </a:t>
            </a:r>
            <a:r>
              <a:rPr lang="es-ES" sz="1400" dirty="0" err="1"/>
              <a:t>Technology</a:t>
            </a:r>
            <a:r>
              <a:rPr lang="es-ES" sz="1400" dirty="0"/>
              <a:t> </a:t>
            </a:r>
            <a:r>
              <a:rPr lang="es-ES" sz="1400" dirty="0" err="1"/>
              <a:t>Working</a:t>
            </a:r>
            <a:r>
              <a:rPr lang="es-ES" sz="1400" dirty="0"/>
              <a:t> </a:t>
            </a:r>
            <a:r>
              <a:rPr lang="es-ES" sz="1400" dirty="0" err="1"/>
              <a:t>Group</a:t>
            </a:r>
            <a:r>
              <a:rPr lang="es-ES" sz="1400" dirty="0"/>
              <a:t>), Apple, Opera, Google o la fundación Mozilla. </a:t>
            </a:r>
            <a:endParaRPr lang="es-ES" sz="1400" dirty="0" smtClean="0"/>
          </a:p>
          <a:p>
            <a:endParaRPr lang="es-ES" sz="1400" dirty="0"/>
          </a:p>
          <a:p>
            <a:r>
              <a:rPr lang="es-ES" sz="1400" dirty="0"/>
              <a:t>El propósito de este grupo era el desarrollo de una nueva versión del estándar, enfocándola fundamentalmente desde un punto de vista práctico y no académico (como hasta ahora). </a:t>
            </a:r>
            <a:endParaRPr lang="es-ES" sz="1400" dirty="0" smtClean="0"/>
          </a:p>
          <a:p>
            <a:endParaRPr lang="es-ES" sz="1400" dirty="0"/>
          </a:p>
          <a:p>
            <a:r>
              <a:rPr lang="es-ES" sz="1400" dirty="0"/>
              <a:t>Esta versión se conocería como </a:t>
            </a:r>
            <a:r>
              <a:rPr lang="es-ES" sz="3000" b="1" dirty="0"/>
              <a:t>HTML5</a:t>
            </a:r>
            <a:r>
              <a:rPr lang="es-ES" sz="1400" dirty="0"/>
              <a:t>. </a:t>
            </a:r>
            <a:endParaRPr lang="es-ES" sz="1400" dirty="0" smtClean="0"/>
          </a:p>
          <a:p>
            <a:endParaRPr lang="es-ES" sz="1400" dirty="0"/>
          </a:p>
          <a:p>
            <a:r>
              <a:rPr lang="es-ES" sz="1400" dirty="0"/>
              <a:t>Las grandes novedades que incorpora el nuevo estándar HTML5 es la inclusión en el estándar del DOM</a:t>
            </a:r>
            <a:br>
              <a:rPr lang="es-ES" sz="1400" dirty="0"/>
            </a:br>
            <a:r>
              <a:rPr lang="es-ES" sz="1400" dirty="0"/>
              <a:t/>
            </a:r>
            <a:br>
              <a:rPr lang="es-ES" sz="1400" dirty="0"/>
            </a:br>
            <a:r>
              <a:rPr lang="es-ES" sz="2000" b="1" dirty="0" err="1"/>
              <a:t>DOM</a:t>
            </a:r>
            <a:r>
              <a:rPr lang="es-ES" sz="1400" dirty="0"/>
              <a:t> (</a:t>
            </a:r>
            <a:r>
              <a:rPr lang="es-ES" sz="1400" dirty="0" err="1"/>
              <a:t>Document</a:t>
            </a:r>
            <a:r>
              <a:rPr lang="es-ES" sz="1400" dirty="0"/>
              <a:t> </a:t>
            </a:r>
            <a:r>
              <a:rPr lang="es-ES" sz="1400" dirty="0" err="1"/>
              <a:t>Object</a:t>
            </a:r>
            <a:r>
              <a:rPr lang="es-ES" sz="1400" dirty="0"/>
              <a:t> </a:t>
            </a:r>
            <a:r>
              <a:rPr lang="es-ES" sz="1400" dirty="0" err="1"/>
              <a:t>Model</a:t>
            </a:r>
            <a:r>
              <a:rPr lang="es-ES" sz="1400" dirty="0"/>
              <a:t>): estructura de objetos que genera el navegador en el momento en el que carga un documento web. Esta estructura se puede alterar (por ejemplo, mediante JavaScript) con el propósito de modificar dinámicamente los contenidos y la apariencia de la página en cuestión.</a:t>
            </a:r>
            <a:br>
              <a:rPr lang="es-ES" sz="1400" dirty="0"/>
            </a:br>
            <a:r>
              <a:rPr lang="es-ES" sz="1400" dirty="0"/>
              <a:t/>
            </a:r>
            <a:br>
              <a:rPr lang="es-ES" sz="1400" dirty="0"/>
            </a:br>
            <a:endParaRPr lang="es-ES" sz="1400" dirty="0"/>
          </a:p>
        </p:txBody>
      </p:sp>
    </p:spTree>
    <p:extLst>
      <p:ext uri="{BB962C8B-B14F-4D97-AF65-F5344CB8AC3E}">
        <p14:creationId xmlns:p14="http://schemas.microsoft.com/office/powerpoint/2010/main" val="21998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p:cTn id="28"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p:cTn id="35"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2986" y="435001"/>
            <a:ext cx="11176031" cy="502201"/>
          </a:xfrm>
        </p:spPr>
        <p:txBody>
          <a:bodyPr>
            <a:normAutofit/>
          </a:bodyPr>
          <a:lstStyle/>
          <a:p>
            <a:r>
              <a:rPr lang="es-ES" sz="3000" dirty="0" smtClean="0"/>
              <a:t>_Historia </a:t>
            </a:r>
            <a:r>
              <a:rPr lang="es-ES" sz="3000" dirty="0"/>
              <a:t>de HTML y XHTML. Diferencias entre </a:t>
            </a:r>
            <a:r>
              <a:rPr lang="es-ES" sz="3000" dirty="0" smtClean="0"/>
              <a:t>versiones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18</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5" y="1309163"/>
            <a:ext cx="5924550" cy="4777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4602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2986" y="435001"/>
            <a:ext cx="11176031" cy="502201"/>
          </a:xfrm>
        </p:spPr>
        <p:txBody>
          <a:bodyPr>
            <a:normAutofit/>
          </a:bodyPr>
          <a:lstStyle/>
          <a:p>
            <a:r>
              <a:rPr lang="es-ES" sz="3000" dirty="0" smtClean="0"/>
              <a:t>HTML</a:t>
            </a:r>
            <a:r>
              <a:rPr lang="es-ES" sz="3000" b="0" dirty="0" smtClean="0"/>
              <a:t>_ ¿</a:t>
            </a:r>
            <a:r>
              <a:rPr lang="es-ES" sz="3000" b="0" dirty="0" err="1" smtClean="0"/>
              <a:t>Qúe</a:t>
            </a:r>
            <a:r>
              <a:rPr lang="es-ES" sz="3000" b="0" dirty="0" smtClean="0"/>
              <a:t> es?</a:t>
            </a:r>
            <a:endParaRPr lang="es-ES" sz="3000" b="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19</a:t>
            </a:fld>
            <a:endParaRPr lang="en-US"/>
          </a:p>
        </p:txBody>
      </p:sp>
      <p:pic>
        <p:nvPicPr>
          <p:cNvPr id="11266" name="Picture 2" descr="Html5 - Iconos gratis de computad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1685924"/>
            <a:ext cx="3746500" cy="3746501"/>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5133973" y="1400175"/>
            <a:ext cx="6324601" cy="1600438"/>
          </a:xfrm>
          <a:prstGeom prst="rect">
            <a:avLst/>
          </a:prstGeom>
        </p:spPr>
        <p:txBody>
          <a:bodyPr wrap="square">
            <a:spAutoFit/>
          </a:bodyPr>
          <a:lstStyle/>
          <a:p>
            <a:pPr marL="285750" indent="-285750">
              <a:buFont typeface="Arial" panose="020B0604020202020204" pitchFamily="34" charset="0"/>
              <a:buChar char="•"/>
            </a:pPr>
            <a:r>
              <a:rPr lang="es-ES" sz="1400" dirty="0"/>
              <a:t>HTML significa lenguaje de marcado de hipertexto</a:t>
            </a:r>
          </a:p>
          <a:p>
            <a:pPr marL="285750" indent="-285750">
              <a:buFont typeface="Arial" panose="020B0604020202020204" pitchFamily="34" charset="0"/>
              <a:buChar char="•"/>
            </a:pPr>
            <a:r>
              <a:rPr lang="es-ES" sz="1400" dirty="0"/>
              <a:t>HTML es el lenguaje de marcado estándar para crear páginas web.</a:t>
            </a:r>
          </a:p>
          <a:p>
            <a:pPr marL="285750" indent="-285750">
              <a:buFont typeface="Arial" panose="020B0604020202020204" pitchFamily="34" charset="0"/>
              <a:buChar char="•"/>
            </a:pPr>
            <a:r>
              <a:rPr lang="es-ES" sz="1400" dirty="0"/>
              <a:t>HTML describe la estructura de una página Web</a:t>
            </a:r>
          </a:p>
          <a:p>
            <a:pPr marL="285750" indent="-285750">
              <a:buFont typeface="Arial" panose="020B0604020202020204" pitchFamily="34" charset="0"/>
              <a:buChar char="•"/>
            </a:pPr>
            <a:r>
              <a:rPr lang="es-ES" sz="1400" dirty="0"/>
              <a:t>HTML consta de una serie de elementos</a:t>
            </a:r>
          </a:p>
          <a:p>
            <a:pPr marL="285750" indent="-285750">
              <a:buFont typeface="Arial" panose="020B0604020202020204" pitchFamily="34" charset="0"/>
              <a:buChar char="•"/>
            </a:pPr>
            <a:r>
              <a:rPr lang="es-ES" sz="1400" dirty="0"/>
              <a:t>Los elementos HTML le dicen al navegador cómo mostrar el contenido</a:t>
            </a:r>
          </a:p>
          <a:p>
            <a:pPr marL="285750" indent="-285750">
              <a:buFont typeface="Arial" panose="020B0604020202020204" pitchFamily="34" charset="0"/>
              <a:buChar char="•"/>
            </a:pPr>
            <a:r>
              <a:rPr lang="es-ES" sz="1400" dirty="0"/>
              <a:t>Los elementos HTML etiquetan piezas de contenido como "este es un encabezado", "este es un párrafo", "este es un enlace", etc.</a:t>
            </a:r>
          </a:p>
        </p:txBody>
      </p:sp>
    </p:spTree>
    <p:extLst>
      <p:ext uri="{BB962C8B-B14F-4D97-AF65-F5344CB8AC3E}">
        <p14:creationId xmlns:p14="http://schemas.microsoft.com/office/powerpoint/2010/main" val="28780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p:cTn id="28"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p:cTn id="35"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 calcmode="lin" valueType="num">
                                      <p:cBhvr>
                                        <p:cTn id="4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5114C9E-240D-455D-9C3D-87EAC24F2B62}"/>
              </a:ext>
            </a:extLst>
          </p:cNvPr>
          <p:cNvSpPr>
            <a:spLocks noGrp="1"/>
          </p:cNvSpPr>
          <p:nvPr>
            <p:ph type="body" idx="18"/>
          </p:nvPr>
        </p:nvSpPr>
        <p:spPr>
          <a:xfrm>
            <a:off x="5320145" y="886691"/>
            <a:ext cx="6168608" cy="5292437"/>
          </a:xfrm>
        </p:spPr>
        <p:txBody>
          <a:bodyPr>
            <a:normAutofit/>
          </a:bodyPr>
          <a:lstStyle/>
          <a:p>
            <a:pPr marL="0" indent="0">
              <a:buNone/>
            </a:pPr>
            <a:r>
              <a:rPr lang="es-ES" b="1" dirty="0"/>
              <a:t>1. Introducción</a:t>
            </a:r>
          </a:p>
          <a:p>
            <a:pPr marL="0" indent="0">
              <a:buNone/>
            </a:pPr>
            <a:r>
              <a:rPr lang="es-ES" dirty="0"/>
              <a:t>_IDE</a:t>
            </a:r>
          </a:p>
          <a:p>
            <a:pPr marL="0" indent="0">
              <a:buNone/>
            </a:pPr>
            <a:r>
              <a:rPr lang="es-ES" b="1" dirty="0" smtClean="0"/>
              <a:t>2</a:t>
            </a:r>
            <a:r>
              <a:rPr lang="es-ES" b="1" dirty="0"/>
              <a:t>. Historia de HTML y XHTML. Diferencias entre versiones</a:t>
            </a:r>
          </a:p>
          <a:p>
            <a:pPr marL="0" indent="0">
              <a:buNone/>
            </a:pPr>
            <a:r>
              <a:rPr lang="es-ES" dirty="0"/>
              <a:t>https://www.w3.org/</a:t>
            </a:r>
          </a:p>
          <a:p>
            <a:pPr marL="0" indent="0">
              <a:buNone/>
            </a:pPr>
            <a:r>
              <a:rPr lang="es-ES" dirty="0"/>
              <a:t>_Historia de HTML y XHTML. Diferencias entre versiones</a:t>
            </a:r>
          </a:p>
          <a:p>
            <a:pPr marL="0" indent="0">
              <a:buNone/>
            </a:pPr>
            <a:r>
              <a:rPr lang="es-ES" b="1" dirty="0" smtClean="0"/>
              <a:t>3</a:t>
            </a:r>
            <a:r>
              <a:rPr lang="es-ES" b="1" dirty="0"/>
              <a:t>. Estructura de un documento</a:t>
            </a:r>
          </a:p>
          <a:p>
            <a:pPr marL="0" indent="0">
              <a:buNone/>
            </a:pPr>
            <a:r>
              <a:rPr lang="es-ES" dirty="0"/>
              <a:t>_Versiones</a:t>
            </a:r>
          </a:p>
          <a:p>
            <a:pPr marL="0" indent="0">
              <a:buNone/>
            </a:pPr>
            <a:r>
              <a:rPr lang="es-ES" dirty="0"/>
              <a:t>_Cabecera</a:t>
            </a:r>
          </a:p>
          <a:p>
            <a:pPr marL="0" indent="0">
              <a:buNone/>
            </a:pPr>
            <a:r>
              <a:rPr lang="es-ES" dirty="0"/>
              <a:t>_Cabecera &lt;meta&gt;</a:t>
            </a:r>
          </a:p>
          <a:p>
            <a:pPr marL="0" indent="0">
              <a:buNone/>
            </a:pPr>
            <a:r>
              <a:rPr lang="es-ES" dirty="0"/>
              <a:t>_Cuerpo</a:t>
            </a:r>
          </a:p>
          <a:p>
            <a:pPr marL="0" indent="0">
              <a:buNone/>
            </a:pPr>
            <a:r>
              <a:rPr lang="es-ES" dirty="0"/>
              <a:t>_Ejercicios</a:t>
            </a:r>
          </a:p>
          <a:p>
            <a:pPr marL="0" indent="0">
              <a:buNone/>
            </a:pPr>
            <a:r>
              <a:rPr lang="es-ES" b="1" dirty="0"/>
              <a:t>4. Colores</a:t>
            </a:r>
          </a:p>
          <a:p>
            <a:pPr marL="0" indent="0">
              <a:buNone/>
            </a:pPr>
            <a:r>
              <a:rPr lang="es-ES" dirty="0"/>
              <a:t>_Codificación de colores</a:t>
            </a:r>
          </a:p>
          <a:p>
            <a:pPr marL="0" indent="0">
              <a:buNone/>
            </a:pPr>
            <a:r>
              <a:rPr lang="es-ES" dirty="0"/>
              <a:t>_Colores tipo</a:t>
            </a:r>
          </a:p>
          <a:p>
            <a:pPr marL="0" indent="0">
              <a:buNone/>
            </a:pPr>
            <a:r>
              <a:rPr lang="es-ES" dirty="0"/>
              <a:t>_Colores seguros</a:t>
            </a:r>
          </a:p>
          <a:p>
            <a:pPr marL="0" indent="0">
              <a:buNone/>
            </a:pPr>
            <a:r>
              <a:rPr lang="es-ES" dirty="0"/>
              <a:t>_ejemplos de </a:t>
            </a:r>
            <a:r>
              <a:rPr lang="es-ES" dirty="0" smtClean="0"/>
              <a:t>aplicación</a:t>
            </a:r>
            <a:endParaRPr lang="es-ES" dirty="0"/>
          </a:p>
        </p:txBody>
      </p:sp>
      <p:sp>
        <p:nvSpPr>
          <p:cNvPr id="21" name="Título 20"/>
          <p:cNvSpPr>
            <a:spLocks noGrp="1"/>
          </p:cNvSpPr>
          <p:nvPr>
            <p:ph type="title"/>
          </p:nvPr>
        </p:nvSpPr>
        <p:spPr>
          <a:xfrm>
            <a:off x="6095308" y="296455"/>
            <a:ext cx="5744426" cy="502201"/>
          </a:xfrm>
        </p:spPr>
        <p:txBody>
          <a:bodyPr>
            <a:normAutofit/>
          </a:bodyPr>
          <a:lstStyle/>
          <a:p>
            <a:pPr algn="r"/>
            <a:r>
              <a:rPr lang="es-ES" sz="2400" dirty="0"/>
              <a:t>ÍNDEX</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a:prstGeom prst="rect">
            <a:avLst/>
          </a:prstGeom>
        </p:spPr>
        <p:txBody>
          <a:bodyPr/>
          <a:lstStyle/>
          <a:p>
            <a:fld id="{3CE5352E-9B9F-4EDC-8769-7FA3D3F814C7}" type="slidenum">
              <a:rPr lang="en-US" smtClean="0"/>
              <a:pPr/>
              <a:t>2</a:t>
            </a:fld>
            <a:endParaRPr lang="en-US"/>
          </a:p>
        </p:txBody>
      </p:sp>
      <p:pic>
        <p:nvPicPr>
          <p:cNvPr id="9" name="8 Marcador de posición de imagen"/>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5157" r="15157"/>
          <a:stretch>
            <a:fillRect/>
          </a:stretch>
        </p:blipFill>
        <p:spPr/>
      </p:pic>
    </p:spTree>
    <p:extLst>
      <p:ext uri="{BB962C8B-B14F-4D97-AF65-F5344CB8AC3E}">
        <p14:creationId xmlns:p14="http://schemas.microsoft.com/office/powerpoint/2010/main" val="220101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par>
                                <p:cTn id="39" presetID="53" presetClass="entr" presetSubtype="16"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par>
                                <p:cTn id="44" presetID="53" presetClass="entr" presetSubtype="16"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p:cTn id="4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3">
                                            <p:txEl>
                                              <p:pRg st="7" end="7"/>
                                            </p:txEl>
                                          </p:spTgt>
                                        </p:tgtEl>
                                      </p:cBhvr>
                                    </p:animEffect>
                                  </p:childTnLst>
                                </p:cTn>
                              </p:par>
                              <p:par>
                                <p:cTn id="49" presetID="53" presetClass="entr" presetSubtype="16"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p:cTn id="5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3" dur="500"/>
                                        <p:tgtEl>
                                          <p:spTgt spid="3">
                                            <p:txEl>
                                              <p:pRg st="8" end="8"/>
                                            </p:txEl>
                                          </p:spTgt>
                                        </p:tgtEl>
                                      </p:cBhvr>
                                    </p:animEffect>
                                  </p:childTnLst>
                                </p:cTn>
                              </p:par>
                              <p:par>
                                <p:cTn id="54" presetID="53" presetClass="entr" presetSubtype="16"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p:cTn id="56"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8" dur="500"/>
                                        <p:tgtEl>
                                          <p:spTgt spid="3">
                                            <p:txEl>
                                              <p:pRg st="9" end="9"/>
                                            </p:txEl>
                                          </p:spTgt>
                                        </p:tgtEl>
                                      </p:cBhvr>
                                    </p:animEffect>
                                  </p:childTnLst>
                                </p:cTn>
                              </p:par>
                              <p:par>
                                <p:cTn id="59" presetID="53" presetClass="entr" presetSubtype="16"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p:cTn id="61"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3" dur="500"/>
                                        <p:tgtEl>
                                          <p:spTgt spid="3">
                                            <p:txEl>
                                              <p:pRg st="10" end="1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 calcmode="lin" valueType="num">
                                      <p:cBhvr>
                                        <p:cTn id="68"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70" dur="500"/>
                                        <p:tgtEl>
                                          <p:spTgt spid="3">
                                            <p:txEl>
                                              <p:pRg st="11" end="11"/>
                                            </p:txEl>
                                          </p:spTgt>
                                        </p:tgtEl>
                                      </p:cBhvr>
                                    </p:animEffect>
                                  </p:childTnLst>
                                </p:cTn>
                              </p:par>
                              <p:par>
                                <p:cTn id="71" presetID="53" presetClass="entr" presetSubtype="16" fill="hold"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 calcmode="lin" valueType="num">
                                      <p:cBhvr>
                                        <p:cTn id="73"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4"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75" dur="500"/>
                                        <p:tgtEl>
                                          <p:spTgt spid="3">
                                            <p:txEl>
                                              <p:pRg st="12" end="12"/>
                                            </p:txEl>
                                          </p:spTgt>
                                        </p:tgtEl>
                                      </p:cBhvr>
                                    </p:animEffect>
                                  </p:childTnLst>
                                </p:cTn>
                              </p:par>
                              <p:par>
                                <p:cTn id="76" presetID="53" presetClass="entr" presetSubtype="16" fill="hold" nodeType="withEffect">
                                  <p:stCondLst>
                                    <p:cond delay="0"/>
                                  </p:stCondLst>
                                  <p:childTnLst>
                                    <p:set>
                                      <p:cBhvr>
                                        <p:cTn id="77" dur="1" fill="hold">
                                          <p:stCondLst>
                                            <p:cond delay="0"/>
                                          </p:stCondLst>
                                        </p:cTn>
                                        <p:tgtEl>
                                          <p:spTgt spid="3">
                                            <p:txEl>
                                              <p:pRg st="13" end="13"/>
                                            </p:txEl>
                                          </p:spTgt>
                                        </p:tgtEl>
                                        <p:attrNameLst>
                                          <p:attrName>style.visibility</p:attrName>
                                        </p:attrNameLst>
                                      </p:cBhvr>
                                      <p:to>
                                        <p:strVal val="visible"/>
                                      </p:to>
                                    </p:set>
                                    <p:anim calcmode="lin" valueType="num">
                                      <p:cBhvr>
                                        <p:cTn id="78" dur="5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79" dur="500" fill="hold"/>
                                        <p:tgtEl>
                                          <p:spTgt spid="3">
                                            <p:txEl>
                                              <p:pRg st="13" end="13"/>
                                            </p:txEl>
                                          </p:spTgt>
                                        </p:tgtEl>
                                        <p:attrNameLst>
                                          <p:attrName>ppt_h</p:attrName>
                                        </p:attrNameLst>
                                      </p:cBhvr>
                                      <p:tavLst>
                                        <p:tav tm="0">
                                          <p:val>
                                            <p:fltVal val="0"/>
                                          </p:val>
                                        </p:tav>
                                        <p:tav tm="100000">
                                          <p:val>
                                            <p:strVal val="#ppt_h"/>
                                          </p:val>
                                        </p:tav>
                                      </p:tavLst>
                                    </p:anim>
                                    <p:animEffect transition="in" filter="fade">
                                      <p:cBhvr>
                                        <p:cTn id="80" dur="500"/>
                                        <p:tgtEl>
                                          <p:spTgt spid="3">
                                            <p:txEl>
                                              <p:pRg st="13" end="13"/>
                                            </p:txEl>
                                          </p:spTgt>
                                        </p:tgtEl>
                                      </p:cBhvr>
                                    </p:animEffect>
                                  </p:childTnLst>
                                </p:cTn>
                              </p:par>
                              <p:par>
                                <p:cTn id="81" presetID="53" presetClass="entr" presetSubtype="16" fill="hold" nodeType="withEffect">
                                  <p:stCondLst>
                                    <p:cond delay="0"/>
                                  </p:stCondLst>
                                  <p:childTnLst>
                                    <p:set>
                                      <p:cBhvr>
                                        <p:cTn id="82" dur="1" fill="hold">
                                          <p:stCondLst>
                                            <p:cond delay="0"/>
                                          </p:stCondLst>
                                        </p:cTn>
                                        <p:tgtEl>
                                          <p:spTgt spid="3">
                                            <p:txEl>
                                              <p:pRg st="14" end="14"/>
                                            </p:txEl>
                                          </p:spTgt>
                                        </p:tgtEl>
                                        <p:attrNameLst>
                                          <p:attrName>style.visibility</p:attrName>
                                        </p:attrNameLst>
                                      </p:cBhvr>
                                      <p:to>
                                        <p:strVal val="visible"/>
                                      </p:to>
                                    </p:set>
                                    <p:anim calcmode="lin" valueType="num">
                                      <p:cBhvr>
                                        <p:cTn id="83" dur="500" fill="hold"/>
                                        <p:tgtEl>
                                          <p:spTgt spid="3">
                                            <p:txEl>
                                              <p:pRg st="14" end="14"/>
                                            </p:txEl>
                                          </p:spTgt>
                                        </p:tgtEl>
                                        <p:attrNameLst>
                                          <p:attrName>ppt_w</p:attrName>
                                        </p:attrNameLst>
                                      </p:cBhvr>
                                      <p:tavLst>
                                        <p:tav tm="0">
                                          <p:val>
                                            <p:fltVal val="0"/>
                                          </p:val>
                                        </p:tav>
                                        <p:tav tm="100000">
                                          <p:val>
                                            <p:strVal val="#ppt_w"/>
                                          </p:val>
                                        </p:tav>
                                      </p:tavLst>
                                    </p:anim>
                                    <p:anim calcmode="lin" valueType="num">
                                      <p:cBhvr>
                                        <p:cTn id="84" dur="500" fill="hold"/>
                                        <p:tgtEl>
                                          <p:spTgt spid="3">
                                            <p:txEl>
                                              <p:pRg st="14" end="14"/>
                                            </p:txEl>
                                          </p:spTgt>
                                        </p:tgtEl>
                                        <p:attrNameLst>
                                          <p:attrName>ppt_h</p:attrName>
                                        </p:attrNameLst>
                                      </p:cBhvr>
                                      <p:tavLst>
                                        <p:tav tm="0">
                                          <p:val>
                                            <p:fltVal val="0"/>
                                          </p:val>
                                        </p:tav>
                                        <p:tav tm="100000">
                                          <p:val>
                                            <p:strVal val="#ppt_h"/>
                                          </p:val>
                                        </p:tav>
                                      </p:tavLst>
                                    </p:anim>
                                    <p:animEffect transition="in" filter="fade">
                                      <p:cBhvr>
                                        <p:cTn id="85" dur="500"/>
                                        <p:tgtEl>
                                          <p:spTgt spid="3">
                                            <p:txEl>
                                              <p:pRg st="14" end="14"/>
                                            </p:txEl>
                                          </p:spTgt>
                                        </p:tgtEl>
                                      </p:cBhvr>
                                    </p:animEffect>
                                  </p:childTnLst>
                                </p:cTn>
                              </p:par>
                              <p:par>
                                <p:cTn id="86" presetID="53" presetClass="entr" presetSubtype="16" fill="hold" nodeType="withEffect">
                                  <p:stCondLst>
                                    <p:cond delay="0"/>
                                  </p:stCondLst>
                                  <p:childTnLst>
                                    <p:set>
                                      <p:cBhvr>
                                        <p:cTn id="87" dur="1" fill="hold">
                                          <p:stCondLst>
                                            <p:cond delay="0"/>
                                          </p:stCondLst>
                                        </p:cTn>
                                        <p:tgtEl>
                                          <p:spTgt spid="3">
                                            <p:txEl>
                                              <p:pRg st="15" end="15"/>
                                            </p:txEl>
                                          </p:spTgt>
                                        </p:tgtEl>
                                        <p:attrNameLst>
                                          <p:attrName>style.visibility</p:attrName>
                                        </p:attrNameLst>
                                      </p:cBhvr>
                                      <p:to>
                                        <p:strVal val="visible"/>
                                      </p:to>
                                    </p:set>
                                    <p:anim calcmode="lin" valueType="num">
                                      <p:cBhvr>
                                        <p:cTn id="88" dur="500" fill="hold"/>
                                        <p:tgtEl>
                                          <p:spTgt spid="3">
                                            <p:txEl>
                                              <p:pRg st="15" end="15"/>
                                            </p:txEl>
                                          </p:spTgt>
                                        </p:tgtEl>
                                        <p:attrNameLst>
                                          <p:attrName>ppt_w</p:attrName>
                                        </p:attrNameLst>
                                      </p:cBhvr>
                                      <p:tavLst>
                                        <p:tav tm="0">
                                          <p:val>
                                            <p:fltVal val="0"/>
                                          </p:val>
                                        </p:tav>
                                        <p:tav tm="100000">
                                          <p:val>
                                            <p:strVal val="#ppt_w"/>
                                          </p:val>
                                        </p:tav>
                                      </p:tavLst>
                                    </p:anim>
                                    <p:anim calcmode="lin" valueType="num">
                                      <p:cBhvr>
                                        <p:cTn id="89" dur="500" fill="hold"/>
                                        <p:tgtEl>
                                          <p:spTgt spid="3">
                                            <p:txEl>
                                              <p:pRg st="15" end="15"/>
                                            </p:txEl>
                                          </p:spTgt>
                                        </p:tgtEl>
                                        <p:attrNameLst>
                                          <p:attrName>ppt_h</p:attrName>
                                        </p:attrNameLst>
                                      </p:cBhvr>
                                      <p:tavLst>
                                        <p:tav tm="0">
                                          <p:val>
                                            <p:fltVal val="0"/>
                                          </p:val>
                                        </p:tav>
                                        <p:tav tm="100000">
                                          <p:val>
                                            <p:strVal val="#ppt_h"/>
                                          </p:val>
                                        </p:tav>
                                      </p:tavLst>
                                    </p:anim>
                                    <p:animEffect transition="in" filter="fade">
                                      <p:cBhvr>
                                        <p:cTn id="90"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85059" y="1252119"/>
            <a:ext cx="10711615" cy="2735384"/>
          </a:xfrm>
          <a:prstGeom prst="rect">
            <a:avLst/>
          </a:prstGeom>
        </p:spPr>
        <p:txBody>
          <a:bodyPr>
            <a:normAutofit/>
          </a:bodyPr>
          <a:lstStyle/>
          <a:p>
            <a:r>
              <a:rPr lang="es-ES" dirty="0"/>
              <a:t>Fragmento de código escrito en HTML que permite comprender la estructura básica de los documentos</a:t>
            </a:r>
            <a:r>
              <a:rPr lang="es-ES" dirty="0" smtClean="0"/>
              <a:t>:</a:t>
            </a:r>
            <a:r>
              <a:rPr lang="es-ES" dirty="0"/>
              <a:t/>
            </a:r>
            <a:br>
              <a:rPr lang="es-ES" dirty="0"/>
            </a:br>
            <a:endParaRPr lang="es-ES" dirty="0"/>
          </a:p>
        </p:txBody>
      </p:sp>
      <p:sp>
        <p:nvSpPr>
          <p:cNvPr id="2" name="Título 1"/>
          <p:cNvSpPr>
            <a:spLocks noGrp="1"/>
          </p:cNvSpPr>
          <p:nvPr>
            <p:ph type="title"/>
          </p:nvPr>
        </p:nvSpPr>
        <p:spPr>
          <a:xfrm>
            <a:off x="1209932" y="435001"/>
            <a:ext cx="11176031" cy="502201"/>
          </a:xfrm>
        </p:spPr>
        <p:txBody>
          <a:bodyPr>
            <a:normAutofit/>
          </a:bodyPr>
          <a:lstStyle/>
          <a:p>
            <a:r>
              <a:rPr lang="es-ES" dirty="0" smtClean="0"/>
              <a:t>3. </a:t>
            </a:r>
            <a:r>
              <a:rPr lang="es-ES" dirty="0"/>
              <a:t>Estructura de un </a:t>
            </a:r>
            <a:r>
              <a:rPr lang="es-ES" dirty="0" smtClean="0"/>
              <a:t>documento</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20</a:t>
            </a:fld>
            <a:endParaRPr lang="en-US"/>
          </a:p>
        </p:txBody>
      </p:sp>
      <p:sp>
        <p:nvSpPr>
          <p:cNvPr id="4" name="Rectangle 1"/>
          <p:cNvSpPr>
            <a:spLocks noChangeArrowheads="1"/>
          </p:cNvSpPr>
          <p:nvPr/>
        </p:nvSpPr>
        <p:spPr bwMode="auto">
          <a:xfrm>
            <a:off x="1033030" y="1643595"/>
            <a:ext cx="2835563" cy="1754326"/>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200" b="0" i="0" u="none" strike="noStrike" cap="none" normalizeH="0" baseline="0" dirty="0" smtClean="0">
                <a:ln>
                  <a:noFill/>
                </a:ln>
                <a:solidFill>
                  <a:srgbClr val="000000"/>
                </a:solidFill>
                <a:effectLst/>
                <a:cs typeface="Arial" pitchFamily="34" charset="0"/>
              </a:rPr>
              <a:t>&lt;!DOCTYPE </a:t>
            </a:r>
            <a:r>
              <a:rPr kumimoji="0" lang="es-ES" altLang="es-ES" sz="1200" b="0" i="0" u="none" strike="noStrike" cap="none" normalizeH="0" baseline="0" dirty="0" err="1" smtClean="0">
                <a:ln>
                  <a:noFill/>
                </a:ln>
                <a:solidFill>
                  <a:srgbClr val="000000"/>
                </a:solidFill>
                <a:effectLst/>
                <a:cs typeface="Arial" pitchFamily="34" charset="0"/>
              </a:rPr>
              <a:t>html</a:t>
            </a:r>
            <a:r>
              <a:rPr kumimoji="0" lang="es-ES" altLang="es-ES" sz="1200" b="0" i="0" u="none" strike="noStrike" cap="none" normalizeH="0" baseline="0" dirty="0" smtClean="0">
                <a:ln>
                  <a:noFill/>
                </a:ln>
                <a:solidFill>
                  <a:srgbClr val="000000"/>
                </a:solidFill>
                <a:effectLst/>
                <a:cs typeface="Arial" pitchFamily="34" charset="0"/>
              </a:rPr>
              <a:t>&gt;</a:t>
            </a:r>
            <a:br>
              <a:rPr kumimoji="0" lang="es-ES" altLang="es-ES" sz="1200" b="0" i="0" u="none" strike="noStrike" cap="none" normalizeH="0" baseline="0" dirty="0" smtClean="0">
                <a:ln>
                  <a:noFill/>
                </a:ln>
                <a:solidFill>
                  <a:srgbClr val="000000"/>
                </a:solidFill>
                <a:effectLst/>
                <a:cs typeface="Arial" pitchFamily="34" charset="0"/>
              </a:rPr>
            </a:br>
            <a:r>
              <a:rPr kumimoji="0" lang="es-ES" altLang="es-ES" sz="1200" b="0" i="0" u="none" strike="noStrike" cap="none" normalizeH="0" baseline="0" dirty="0" smtClean="0">
                <a:ln>
                  <a:noFill/>
                </a:ln>
                <a:solidFill>
                  <a:srgbClr val="000000"/>
                </a:solidFill>
                <a:effectLst/>
                <a:cs typeface="Arial" pitchFamily="34" charset="0"/>
              </a:rPr>
              <a:t>&lt;</a:t>
            </a:r>
            <a:r>
              <a:rPr kumimoji="0" lang="es-ES" altLang="es-ES" sz="1200" b="0" i="0" u="none" strike="noStrike" cap="none" normalizeH="0" baseline="0" dirty="0" err="1" smtClean="0">
                <a:ln>
                  <a:noFill/>
                </a:ln>
                <a:solidFill>
                  <a:srgbClr val="000000"/>
                </a:solidFill>
                <a:effectLst/>
                <a:cs typeface="Arial" pitchFamily="34" charset="0"/>
              </a:rPr>
              <a:t>html</a:t>
            </a:r>
            <a:r>
              <a:rPr kumimoji="0" lang="es-ES" altLang="es-ES" sz="1200" b="0" i="0" u="none" strike="noStrike" cap="none" normalizeH="0" baseline="0" dirty="0" smtClean="0">
                <a:ln>
                  <a:noFill/>
                </a:ln>
                <a:solidFill>
                  <a:srgbClr val="000000"/>
                </a:solidFill>
                <a:effectLst/>
                <a:cs typeface="Arial" pitchFamily="34" charset="0"/>
              </a:rPr>
              <a:t>&gt;</a:t>
            </a:r>
            <a:br>
              <a:rPr kumimoji="0" lang="es-ES" altLang="es-ES" sz="1200" b="0" i="0" u="none" strike="noStrike" cap="none" normalizeH="0" baseline="0" dirty="0" smtClean="0">
                <a:ln>
                  <a:noFill/>
                </a:ln>
                <a:solidFill>
                  <a:srgbClr val="000000"/>
                </a:solidFill>
                <a:effectLst/>
                <a:cs typeface="Arial" pitchFamily="34" charset="0"/>
              </a:rPr>
            </a:br>
            <a:r>
              <a:rPr kumimoji="0" lang="es-ES" altLang="es-ES" sz="1200" b="0" i="0" u="none" strike="noStrike" cap="none" normalizeH="0" baseline="0" dirty="0" smtClean="0">
                <a:ln>
                  <a:noFill/>
                </a:ln>
                <a:solidFill>
                  <a:srgbClr val="000000"/>
                </a:solidFill>
                <a:effectLst/>
                <a:cs typeface="Arial" pitchFamily="34" charset="0"/>
              </a:rPr>
              <a:t>&lt;head&gt;</a:t>
            </a:r>
            <a:br>
              <a:rPr kumimoji="0" lang="es-ES" altLang="es-ES" sz="1200" b="0" i="0" u="none" strike="noStrike" cap="none" normalizeH="0" baseline="0" dirty="0" smtClean="0">
                <a:ln>
                  <a:noFill/>
                </a:ln>
                <a:solidFill>
                  <a:srgbClr val="000000"/>
                </a:solidFill>
                <a:effectLst/>
                <a:cs typeface="Arial" pitchFamily="34" charset="0"/>
              </a:rPr>
            </a:br>
            <a:r>
              <a:rPr kumimoji="0" lang="es-ES" altLang="es-ES" sz="1200" b="0" i="0" u="none" strike="noStrike" cap="none" normalizeH="0" baseline="0" dirty="0" smtClean="0">
                <a:ln>
                  <a:noFill/>
                </a:ln>
                <a:solidFill>
                  <a:srgbClr val="000000"/>
                </a:solidFill>
                <a:effectLst/>
                <a:cs typeface="Arial" pitchFamily="34" charset="0"/>
              </a:rPr>
              <a:t>...</a:t>
            </a:r>
            <a:br>
              <a:rPr kumimoji="0" lang="es-ES" altLang="es-ES" sz="1200" b="0" i="0" u="none" strike="noStrike" cap="none" normalizeH="0" baseline="0" dirty="0" smtClean="0">
                <a:ln>
                  <a:noFill/>
                </a:ln>
                <a:solidFill>
                  <a:srgbClr val="000000"/>
                </a:solidFill>
                <a:effectLst/>
                <a:cs typeface="Arial" pitchFamily="34" charset="0"/>
              </a:rPr>
            </a:br>
            <a:r>
              <a:rPr kumimoji="0" lang="es-ES" altLang="es-ES" sz="1200" b="0" i="0" u="none" strike="noStrike" cap="none" normalizeH="0" baseline="0" dirty="0" smtClean="0">
                <a:ln>
                  <a:noFill/>
                </a:ln>
                <a:solidFill>
                  <a:srgbClr val="000000"/>
                </a:solidFill>
                <a:effectLst/>
                <a:cs typeface="Arial" pitchFamily="34" charset="0"/>
              </a:rPr>
              <a:t>&lt;/head&gt;</a:t>
            </a:r>
            <a:br>
              <a:rPr kumimoji="0" lang="es-ES" altLang="es-ES" sz="1200" b="0" i="0" u="none" strike="noStrike" cap="none" normalizeH="0" baseline="0" dirty="0" smtClean="0">
                <a:ln>
                  <a:noFill/>
                </a:ln>
                <a:solidFill>
                  <a:srgbClr val="000000"/>
                </a:solidFill>
                <a:effectLst/>
                <a:cs typeface="Arial" pitchFamily="34" charset="0"/>
              </a:rPr>
            </a:br>
            <a:r>
              <a:rPr kumimoji="0" lang="es-ES" altLang="es-ES" sz="1200" b="0" i="0" u="none" strike="noStrike" cap="none" normalizeH="0" baseline="0" dirty="0" smtClean="0">
                <a:ln>
                  <a:noFill/>
                </a:ln>
                <a:solidFill>
                  <a:srgbClr val="000000"/>
                </a:solidFill>
                <a:effectLst/>
                <a:cs typeface="Arial" pitchFamily="34" charset="0"/>
              </a:rPr>
              <a:t>&lt;</a:t>
            </a:r>
            <a:r>
              <a:rPr kumimoji="0" lang="es-ES" altLang="es-ES" sz="1200" b="0" i="0" u="none" strike="noStrike" cap="none" normalizeH="0" baseline="0" dirty="0" err="1" smtClean="0">
                <a:ln>
                  <a:noFill/>
                </a:ln>
                <a:solidFill>
                  <a:srgbClr val="000000"/>
                </a:solidFill>
                <a:effectLst/>
                <a:cs typeface="Arial" pitchFamily="34" charset="0"/>
              </a:rPr>
              <a:t>body</a:t>
            </a:r>
            <a:r>
              <a:rPr kumimoji="0" lang="es-ES" altLang="es-ES" sz="1200" b="0" i="0" u="none" strike="noStrike" cap="none" normalizeH="0" baseline="0" dirty="0" smtClean="0">
                <a:ln>
                  <a:noFill/>
                </a:ln>
                <a:solidFill>
                  <a:srgbClr val="000000"/>
                </a:solidFill>
                <a:effectLst/>
                <a:cs typeface="Arial" pitchFamily="34" charset="0"/>
              </a:rPr>
              <a:t>&gt;</a:t>
            </a:r>
            <a:br>
              <a:rPr kumimoji="0" lang="es-ES" altLang="es-ES" sz="1200" b="0" i="0" u="none" strike="noStrike" cap="none" normalizeH="0" baseline="0" dirty="0" smtClean="0">
                <a:ln>
                  <a:noFill/>
                </a:ln>
                <a:solidFill>
                  <a:srgbClr val="000000"/>
                </a:solidFill>
                <a:effectLst/>
                <a:cs typeface="Arial" pitchFamily="34" charset="0"/>
              </a:rPr>
            </a:br>
            <a:r>
              <a:rPr kumimoji="0" lang="es-ES" altLang="es-ES" sz="1200" b="0" i="0" u="none" strike="noStrike" cap="none" normalizeH="0" baseline="0" dirty="0" smtClean="0">
                <a:ln>
                  <a:noFill/>
                </a:ln>
                <a:solidFill>
                  <a:srgbClr val="000000"/>
                </a:solidFill>
                <a:effectLst/>
                <a:cs typeface="Arial" pitchFamily="34" charset="0"/>
              </a:rPr>
              <a:t>...</a:t>
            </a:r>
            <a:br>
              <a:rPr kumimoji="0" lang="es-ES" altLang="es-ES" sz="1200" b="0" i="0" u="none" strike="noStrike" cap="none" normalizeH="0" baseline="0" dirty="0" smtClean="0">
                <a:ln>
                  <a:noFill/>
                </a:ln>
                <a:solidFill>
                  <a:srgbClr val="000000"/>
                </a:solidFill>
                <a:effectLst/>
                <a:cs typeface="Arial" pitchFamily="34" charset="0"/>
              </a:rPr>
            </a:br>
            <a:r>
              <a:rPr kumimoji="0" lang="es-ES" altLang="es-ES" sz="1200" b="0" i="0" u="none" strike="noStrike" cap="none" normalizeH="0" baseline="0" dirty="0" smtClean="0">
                <a:ln>
                  <a:noFill/>
                </a:ln>
                <a:solidFill>
                  <a:srgbClr val="000000"/>
                </a:solidFill>
                <a:effectLst/>
                <a:cs typeface="Arial" pitchFamily="34" charset="0"/>
              </a:rPr>
              <a:t>&lt;/</a:t>
            </a:r>
            <a:r>
              <a:rPr kumimoji="0" lang="es-ES" altLang="es-ES" sz="1200" b="0" i="0" u="none" strike="noStrike" cap="none" normalizeH="0" baseline="0" dirty="0" err="1" smtClean="0">
                <a:ln>
                  <a:noFill/>
                </a:ln>
                <a:solidFill>
                  <a:srgbClr val="000000"/>
                </a:solidFill>
                <a:effectLst/>
                <a:cs typeface="Arial" pitchFamily="34" charset="0"/>
              </a:rPr>
              <a:t>body</a:t>
            </a:r>
            <a:r>
              <a:rPr kumimoji="0" lang="es-ES" altLang="es-ES" sz="1200" b="0" i="0" u="none" strike="noStrike" cap="none" normalizeH="0" baseline="0" dirty="0" smtClean="0">
                <a:ln>
                  <a:noFill/>
                </a:ln>
                <a:solidFill>
                  <a:srgbClr val="000000"/>
                </a:solidFill>
                <a:effectLst/>
                <a:cs typeface="Arial" pitchFamily="34" charset="0"/>
              </a:rPr>
              <a:t>&gt;</a:t>
            </a:r>
            <a:br>
              <a:rPr kumimoji="0" lang="es-ES" altLang="es-ES" sz="1200" b="0" i="0" u="none" strike="noStrike" cap="none" normalizeH="0" baseline="0" dirty="0" smtClean="0">
                <a:ln>
                  <a:noFill/>
                </a:ln>
                <a:solidFill>
                  <a:srgbClr val="000000"/>
                </a:solidFill>
                <a:effectLst/>
                <a:cs typeface="Arial" pitchFamily="34" charset="0"/>
              </a:rPr>
            </a:br>
            <a:r>
              <a:rPr kumimoji="0" lang="es-ES" altLang="es-ES" sz="1200" b="0" i="0" u="none" strike="noStrike" cap="none" normalizeH="0" baseline="0" dirty="0" smtClean="0">
                <a:ln>
                  <a:noFill/>
                </a:ln>
                <a:solidFill>
                  <a:srgbClr val="000000"/>
                </a:solidFill>
                <a:effectLst/>
                <a:cs typeface="Arial" pitchFamily="34" charset="0"/>
              </a:rPr>
              <a:t>&lt;/</a:t>
            </a:r>
            <a:r>
              <a:rPr kumimoji="0" lang="es-ES" altLang="es-ES" sz="1200" b="0" i="0" u="none" strike="noStrike" cap="none" normalizeH="0" baseline="0" dirty="0" err="1" smtClean="0">
                <a:ln>
                  <a:noFill/>
                </a:ln>
                <a:solidFill>
                  <a:srgbClr val="000000"/>
                </a:solidFill>
                <a:effectLst/>
                <a:cs typeface="Arial" pitchFamily="34" charset="0"/>
              </a:rPr>
              <a:t>html</a:t>
            </a:r>
            <a:r>
              <a:rPr kumimoji="0" lang="es-ES" altLang="es-ES" sz="1200" b="0" i="0" u="none" strike="noStrike" cap="none" normalizeH="0" baseline="0" dirty="0" smtClean="0">
                <a:ln>
                  <a:noFill/>
                </a:ln>
                <a:solidFill>
                  <a:srgbClr val="000000"/>
                </a:solidFill>
                <a:effectLst/>
                <a:cs typeface="Arial" pitchFamily="34" charset="0"/>
              </a:rPr>
              <a:t>&gt;</a:t>
            </a:r>
            <a:r>
              <a:rPr kumimoji="0" lang="es-ES" altLang="es-ES" sz="1200" b="0" i="0" u="none" strike="noStrike" cap="none" normalizeH="0" baseline="0" dirty="0" smtClean="0">
                <a:ln>
                  <a:noFill/>
                </a:ln>
                <a:solidFill>
                  <a:schemeClr val="tx1"/>
                </a:solidFill>
                <a:effectLst/>
                <a:cs typeface="Arial" pitchFamily="34" charset="0"/>
              </a:rPr>
              <a:t> </a:t>
            </a:r>
          </a:p>
        </p:txBody>
      </p:sp>
      <p:sp>
        <p:nvSpPr>
          <p:cNvPr id="5" name="4 Rectángulo"/>
          <p:cNvSpPr/>
          <p:nvPr/>
        </p:nvSpPr>
        <p:spPr>
          <a:xfrm>
            <a:off x="1033030" y="3547044"/>
            <a:ext cx="2835563" cy="2308324"/>
          </a:xfrm>
          <a:prstGeom prst="rect">
            <a:avLst/>
          </a:prstGeom>
          <a:solidFill>
            <a:schemeClr val="bg1">
              <a:lumMod val="95000"/>
            </a:schemeClr>
          </a:solidFill>
        </p:spPr>
        <p:txBody>
          <a:bodyPr wrap="square">
            <a:spAutoFit/>
          </a:bodyPr>
          <a:lstStyle/>
          <a:p>
            <a:r>
              <a:rPr lang="en-US" sz="1200" dirty="0"/>
              <a:t>&lt;!DOCTYPE html&gt;</a:t>
            </a:r>
            <a:br>
              <a:rPr lang="en-US" sz="1200" dirty="0"/>
            </a:br>
            <a:r>
              <a:rPr lang="en-US" sz="1200" dirty="0"/>
              <a:t>&lt;html&gt;</a:t>
            </a:r>
            <a:br>
              <a:rPr lang="en-US" sz="1200" dirty="0"/>
            </a:br>
            <a:r>
              <a:rPr lang="en-US" sz="1200" dirty="0"/>
              <a:t>&lt;head&gt;</a:t>
            </a:r>
            <a:br>
              <a:rPr lang="en-US" sz="1200" dirty="0"/>
            </a:br>
            <a:r>
              <a:rPr lang="en-US" sz="1200" dirty="0"/>
              <a:t>&lt;</a:t>
            </a:r>
            <a:r>
              <a:rPr lang="en-US" sz="1200" dirty="0" smtClean="0"/>
              <a:t>title&gt;</a:t>
            </a:r>
            <a:r>
              <a:rPr lang="en-US" sz="1200" dirty="0" err="1" smtClean="0"/>
              <a:t>Título</a:t>
            </a:r>
            <a:r>
              <a:rPr lang="en-US" sz="1200" dirty="0" smtClean="0"/>
              <a:t> </a:t>
            </a:r>
            <a:r>
              <a:rPr lang="en-US" sz="1200" dirty="0" err="1" smtClean="0"/>
              <a:t>página</a:t>
            </a:r>
            <a:r>
              <a:rPr lang="en-US" sz="1200" dirty="0" smtClean="0"/>
              <a:t>&lt;/</a:t>
            </a:r>
            <a:r>
              <a:rPr lang="en-US" sz="1200" dirty="0"/>
              <a:t>title&gt;</a:t>
            </a:r>
            <a:br>
              <a:rPr lang="en-US" sz="1200" dirty="0"/>
            </a:br>
            <a:r>
              <a:rPr lang="en-US" sz="1200" dirty="0"/>
              <a:t>&lt;/head&gt;</a:t>
            </a:r>
            <a:br>
              <a:rPr lang="en-US" sz="1200" dirty="0"/>
            </a:br>
            <a:r>
              <a:rPr lang="en-US" sz="1200" dirty="0"/>
              <a:t>&lt;body&gt;</a:t>
            </a:r>
            <a:br>
              <a:rPr lang="en-US" sz="1200" dirty="0"/>
            </a:br>
            <a:r>
              <a:rPr lang="en-US" sz="1200" dirty="0"/>
              <a:t/>
            </a:r>
            <a:br>
              <a:rPr lang="en-US" sz="1200" dirty="0"/>
            </a:br>
            <a:r>
              <a:rPr lang="en-US" sz="1200" dirty="0"/>
              <a:t>&lt;</a:t>
            </a:r>
            <a:r>
              <a:rPr lang="en-US" sz="1200" dirty="0" smtClean="0"/>
              <a:t>h1&gt;</a:t>
            </a:r>
            <a:r>
              <a:rPr lang="en-US" sz="1200" dirty="0" err="1" smtClean="0"/>
              <a:t>Mi</a:t>
            </a:r>
            <a:r>
              <a:rPr lang="en-US" sz="1200" dirty="0" smtClean="0"/>
              <a:t> primer Heading</a:t>
            </a:r>
            <a:r>
              <a:rPr lang="en-US" sz="1200" dirty="0"/>
              <a:t>&lt;/h1&gt;</a:t>
            </a:r>
            <a:br>
              <a:rPr lang="en-US" sz="1200" dirty="0"/>
            </a:br>
            <a:r>
              <a:rPr lang="en-US" sz="1200" dirty="0"/>
              <a:t>&lt;</a:t>
            </a:r>
            <a:r>
              <a:rPr lang="en-US" sz="1200" dirty="0" smtClean="0"/>
              <a:t>p&gt;</a:t>
            </a:r>
            <a:r>
              <a:rPr lang="en-US" sz="1200" dirty="0" err="1" smtClean="0"/>
              <a:t>Myi</a:t>
            </a:r>
            <a:r>
              <a:rPr lang="en-US" sz="1200" dirty="0" smtClean="0"/>
              <a:t> primer </a:t>
            </a:r>
            <a:r>
              <a:rPr lang="en-US" sz="1200" dirty="0"/>
              <a:t>paragraph.&lt;/p&gt;</a:t>
            </a:r>
            <a:br>
              <a:rPr lang="en-US" sz="1200" dirty="0"/>
            </a:br>
            <a:r>
              <a:rPr lang="en-US" sz="1200" dirty="0"/>
              <a:t/>
            </a:r>
            <a:br>
              <a:rPr lang="en-US" sz="1200" dirty="0"/>
            </a:br>
            <a:r>
              <a:rPr lang="en-US" sz="1200" dirty="0"/>
              <a:t>&lt;/body&gt;</a:t>
            </a:r>
            <a:br>
              <a:rPr lang="en-US" sz="1200" dirty="0"/>
            </a:br>
            <a:r>
              <a:rPr lang="en-US" sz="1200" dirty="0"/>
              <a:t>&lt;/html&gt;</a:t>
            </a:r>
            <a:endParaRPr lang="es-ES" sz="1200" dirty="0"/>
          </a:p>
        </p:txBody>
      </p:sp>
      <p:sp>
        <p:nvSpPr>
          <p:cNvPr id="8" name="7 CuadroTexto"/>
          <p:cNvSpPr txBox="1"/>
          <p:nvPr/>
        </p:nvSpPr>
        <p:spPr>
          <a:xfrm>
            <a:off x="4076700" y="2019300"/>
            <a:ext cx="7419975" cy="2462213"/>
          </a:xfrm>
          <a:prstGeom prst="rect">
            <a:avLst/>
          </a:prstGeom>
          <a:noFill/>
        </p:spPr>
        <p:txBody>
          <a:bodyPr wrap="square" rtlCol="0">
            <a:spAutoFit/>
          </a:bodyPr>
          <a:lstStyle/>
          <a:p>
            <a:pPr marL="285750" indent="-285750">
              <a:buFont typeface="Arial" panose="020B0604020202020204" pitchFamily="34" charset="0"/>
              <a:buChar char="•"/>
            </a:pPr>
            <a:r>
              <a:rPr lang="es-ES" sz="1400" dirty="0"/>
              <a:t>La </a:t>
            </a:r>
            <a:r>
              <a:rPr lang="es-ES" sz="1400" dirty="0">
                <a:solidFill>
                  <a:srgbClr val="FF0000"/>
                </a:solidFill>
              </a:rPr>
              <a:t>&lt;!DOCTYPE </a:t>
            </a:r>
            <a:r>
              <a:rPr lang="es-ES" sz="1400" dirty="0" err="1">
                <a:solidFill>
                  <a:srgbClr val="FF0000"/>
                </a:solidFill>
              </a:rPr>
              <a:t>html</a:t>
            </a:r>
            <a:r>
              <a:rPr lang="es-ES" sz="1400" dirty="0">
                <a:solidFill>
                  <a:srgbClr val="FF0000"/>
                </a:solidFill>
              </a:rPr>
              <a:t>&gt;</a:t>
            </a:r>
            <a:r>
              <a:rPr lang="es-ES" sz="1400" dirty="0"/>
              <a:t>declaración define que este documento es un documento HTML5</a:t>
            </a:r>
          </a:p>
          <a:p>
            <a:pPr marL="285750" indent="-285750">
              <a:buFont typeface="Arial" panose="020B0604020202020204" pitchFamily="34" charset="0"/>
              <a:buChar char="•"/>
            </a:pPr>
            <a:r>
              <a:rPr lang="es-ES" sz="1400" dirty="0"/>
              <a:t>El</a:t>
            </a:r>
            <a:r>
              <a:rPr lang="es-ES" sz="1400" dirty="0">
                <a:solidFill>
                  <a:srgbClr val="FF0000"/>
                </a:solidFill>
              </a:rPr>
              <a:t> &lt;</a:t>
            </a:r>
            <a:r>
              <a:rPr lang="es-ES" sz="1400" dirty="0" err="1">
                <a:solidFill>
                  <a:srgbClr val="FF0000"/>
                </a:solidFill>
              </a:rPr>
              <a:t>html</a:t>
            </a:r>
            <a:r>
              <a:rPr lang="es-ES" sz="1400" dirty="0" smtClean="0">
                <a:solidFill>
                  <a:srgbClr val="FF0000"/>
                </a:solidFill>
              </a:rPr>
              <a:t>&gt; </a:t>
            </a:r>
            <a:r>
              <a:rPr lang="es-ES" sz="1400" dirty="0" smtClean="0"/>
              <a:t>elemento </a:t>
            </a:r>
            <a:r>
              <a:rPr lang="es-ES" sz="1400" dirty="0"/>
              <a:t>es el elemento raíz de una página HTML.</a:t>
            </a:r>
          </a:p>
          <a:p>
            <a:pPr marL="285750" indent="-285750">
              <a:buFont typeface="Arial" panose="020B0604020202020204" pitchFamily="34" charset="0"/>
              <a:buChar char="•"/>
            </a:pPr>
            <a:r>
              <a:rPr lang="es-ES" sz="1400" dirty="0"/>
              <a:t>El </a:t>
            </a:r>
            <a:r>
              <a:rPr lang="es-ES" sz="1400" dirty="0">
                <a:solidFill>
                  <a:srgbClr val="FF0000"/>
                </a:solidFill>
              </a:rPr>
              <a:t>&lt;head</a:t>
            </a:r>
            <a:r>
              <a:rPr lang="es-ES" sz="1400" dirty="0" smtClean="0">
                <a:solidFill>
                  <a:srgbClr val="FF0000"/>
                </a:solidFill>
              </a:rPr>
              <a:t>&gt; </a:t>
            </a:r>
            <a:r>
              <a:rPr lang="es-ES" sz="1400" dirty="0" smtClean="0"/>
              <a:t>elemento </a:t>
            </a:r>
            <a:r>
              <a:rPr lang="es-ES" sz="1400" dirty="0"/>
              <a:t>contiene </a:t>
            </a:r>
            <a:r>
              <a:rPr lang="es-ES" sz="1400" dirty="0" err="1"/>
              <a:t>metainformación</a:t>
            </a:r>
            <a:r>
              <a:rPr lang="es-ES" sz="1400" dirty="0"/>
              <a:t> sobre la página HTML.</a:t>
            </a:r>
          </a:p>
          <a:p>
            <a:pPr marL="285750" indent="-285750">
              <a:buFont typeface="Arial" panose="020B0604020202020204" pitchFamily="34" charset="0"/>
              <a:buChar char="•"/>
            </a:pPr>
            <a:r>
              <a:rPr lang="es-ES" sz="1400" dirty="0"/>
              <a:t>El </a:t>
            </a:r>
            <a:r>
              <a:rPr lang="es-ES" sz="1400" dirty="0">
                <a:solidFill>
                  <a:srgbClr val="FF0000"/>
                </a:solidFill>
              </a:rPr>
              <a:t>&lt;</a:t>
            </a:r>
            <a:r>
              <a:rPr lang="es-ES" sz="1400" dirty="0" err="1">
                <a:solidFill>
                  <a:srgbClr val="FF0000"/>
                </a:solidFill>
              </a:rPr>
              <a:t>title</a:t>
            </a:r>
            <a:r>
              <a:rPr lang="es-ES" sz="1400" dirty="0" smtClean="0">
                <a:solidFill>
                  <a:srgbClr val="FF0000"/>
                </a:solidFill>
              </a:rPr>
              <a:t>&gt; </a:t>
            </a:r>
            <a:r>
              <a:rPr lang="es-ES" sz="1400" dirty="0" smtClean="0"/>
              <a:t>elemento </a:t>
            </a:r>
            <a:r>
              <a:rPr lang="es-ES" sz="1400" dirty="0"/>
              <a:t>especifica un título para la página HTML (que se muestra en la barra de título del navegador o en la pestaña de la página)</a:t>
            </a:r>
          </a:p>
          <a:p>
            <a:pPr marL="285750" indent="-285750">
              <a:buFont typeface="Arial" panose="020B0604020202020204" pitchFamily="34" charset="0"/>
              <a:buChar char="•"/>
            </a:pPr>
            <a:r>
              <a:rPr lang="es-ES" sz="1400" dirty="0"/>
              <a:t>El </a:t>
            </a:r>
            <a:r>
              <a:rPr lang="es-ES" sz="1400" dirty="0">
                <a:solidFill>
                  <a:srgbClr val="FF0000"/>
                </a:solidFill>
              </a:rPr>
              <a:t>&lt;</a:t>
            </a:r>
            <a:r>
              <a:rPr lang="es-ES" sz="1400" dirty="0" err="1">
                <a:solidFill>
                  <a:srgbClr val="FF0000"/>
                </a:solidFill>
              </a:rPr>
              <a:t>body</a:t>
            </a:r>
            <a:r>
              <a:rPr lang="es-ES" sz="1400" dirty="0" smtClean="0">
                <a:solidFill>
                  <a:srgbClr val="FF0000"/>
                </a:solidFill>
              </a:rPr>
              <a:t>&gt; </a:t>
            </a:r>
            <a:r>
              <a:rPr lang="es-ES" sz="1400" dirty="0" smtClean="0"/>
              <a:t>elemento </a:t>
            </a:r>
            <a:r>
              <a:rPr lang="es-ES" sz="1400" dirty="0"/>
              <a:t>define el cuerpo del documento y es un contenedor de todos los contenidos visibles, como encabezados, párrafos, imágenes, hipervínculos, tablas, listas, etc.</a:t>
            </a:r>
          </a:p>
          <a:p>
            <a:pPr marL="285750" indent="-285750">
              <a:buFont typeface="Arial" panose="020B0604020202020204" pitchFamily="34" charset="0"/>
              <a:buChar char="•"/>
            </a:pPr>
            <a:r>
              <a:rPr lang="es-ES" sz="1400" dirty="0"/>
              <a:t>El </a:t>
            </a:r>
            <a:r>
              <a:rPr lang="es-ES" sz="1400" dirty="0">
                <a:solidFill>
                  <a:srgbClr val="FF0000"/>
                </a:solidFill>
              </a:rPr>
              <a:t>&lt;h1</a:t>
            </a:r>
            <a:r>
              <a:rPr lang="es-ES" sz="1400" dirty="0" smtClean="0">
                <a:solidFill>
                  <a:srgbClr val="FF0000"/>
                </a:solidFill>
              </a:rPr>
              <a:t>&gt; </a:t>
            </a:r>
            <a:r>
              <a:rPr lang="es-ES" sz="1400" dirty="0" smtClean="0"/>
              <a:t>elemento </a:t>
            </a:r>
            <a:r>
              <a:rPr lang="es-ES" sz="1400" dirty="0"/>
              <a:t>define un encabezado grande</a:t>
            </a:r>
          </a:p>
          <a:p>
            <a:pPr marL="285750" indent="-285750">
              <a:buFont typeface="Arial" panose="020B0604020202020204" pitchFamily="34" charset="0"/>
              <a:buChar char="•"/>
            </a:pPr>
            <a:r>
              <a:rPr lang="es-ES" sz="1400" dirty="0"/>
              <a:t>El </a:t>
            </a:r>
            <a:r>
              <a:rPr lang="es-ES" sz="1400" dirty="0">
                <a:solidFill>
                  <a:srgbClr val="FF0000"/>
                </a:solidFill>
              </a:rPr>
              <a:t>&lt;p</a:t>
            </a:r>
            <a:r>
              <a:rPr lang="es-ES" sz="1400" dirty="0" smtClean="0">
                <a:solidFill>
                  <a:srgbClr val="FF0000"/>
                </a:solidFill>
              </a:rPr>
              <a:t>&gt;</a:t>
            </a:r>
            <a:r>
              <a:rPr lang="es-ES" sz="1400" dirty="0" smtClean="0"/>
              <a:t> elemento </a:t>
            </a:r>
            <a:r>
              <a:rPr lang="es-ES" sz="1400" dirty="0"/>
              <a:t>define un párrafo.</a:t>
            </a:r>
          </a:p>
          <a:p>
            <a:endParaRPr lang="es-ES" sz="1400" dirty="0"/>
          </a:p>
        </p:txBody>
      </p:sp>
      <p:sp>
        <p:nvSpPr>
          <p:cNvPr id="9" name="8 CuadroTexto"/>
          <p:cNvSpPr txBox="1"/>
          <p:nvPr/>
        </p:nvSpPr>
        <p:spPr>
          <a:xfrm>
            <a:off x="4238624" y="4943475"/>
            <a:ext cx="7096125" cy="646331"/>
          </a:xfrm>
          <a:prstGeom prst="rect">
            <a:avLst/>
          </a:prstGeom>
          <a:noFill/>
        </p:spPr>
        <p:txBody>
          <a:bodyPr wrap="square" rtlCol="0">
            <a:spAutoFit/>
          </a:bodyPr>
          <a:lstStyle/>
          <a:p>
            <a:r>
              <a:rPr lang="es-ES" sz="1200" b="1" dirty="0" smtClean="0"/>
              <a:t>Ejercicio:</a:t>
            </a:r>
          </a:p>
          <a:p>
            <a:r>
              <a:rPr lang="es-ES" sz="1200" dirty="0" smtClean="0"/>
              <a:t>Crear estructura HTML en VSC</a:t>
            </a:r>
          </a:p>
          <a:p>
            <a:endParaRPr lang="es-ES" sz="1200" dirty="0"/>
          </a:p>
        </p:txBody>
      </p:sp>
    </p:spTree>
    <p:extLst>
      <p:ext uri="{BB962C8B-B14F-4D97-AF65-F5344CB8AC3E}">
        <p14:creationId xmlns:p14="http://schemas.microsoft.com/office/powerpoint/2010/main" val="3648090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9932" y="435001"/>
            <a:ext cx="11176031" cy="502201"/>
          </a:xfrm>
        </p:spPr>
        <p:txBody>
          <a:bodyPr>
            <a:normAutofit/>
          </a:bodyPr>
          <a:lstStyle/>
          <a:p>
            <a:r>
              <a:rPr lang="es-ES" dirty="0" smtClean="0"/>
              <a:t>3. Estructura </a:t>
            </a:r>
            <a:r>
              <a:rPr lang="es-ES" dirty="0"/>
              <a:t>de un </a:t>
            </a:r>
            <a:r>
              <a:rPr lang="es-ES" dirty="0" smtClean="0"/>
              <a:t>documento</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21</a:t>
            </a:fld>
            <a:endParaRPr lang="en-US"/>
          </a:p>
        </p:txBody>
      </p:sp>
      <p:sp>
        <p:nvSpPr>
          <p:cNvPr id="5" name="4 Rectángulo"/>
          <p:cNvSpPr/>
          <p:nvPr/>
        </p:nvSpPr>
        <p:spPr>
          <a:xfrm>
            <a:off x="7262380" y="1474291"/>
            <a:ext cx="4358120" cy="3416320"/>
          </a:xfrm>
          <a:prstGeom prst="rect">
            <a:avLst/>
          </a:prstGeom>
          <a:solidFill>
            <a:schemeClr val="bg1">
              <a:lumMod val="95000"/>
            </a:schemeClr>
          </a:solidFill>
        </p:spPr>
        <p:txBody>
          <a:bodyPr wrap="square">
            <a:spAutoFit/>
          </a:bodyPr>
          <a:lstStyle/>
          <a:p>
            <a:r>
              <a:rPr lang="en-US" dirty="0"/>
              <a:t>&lt;!DOCTYPE html&gt;</a:t>
            </a:r>
            <a:br>
              <a:rPr lang="en-US" dirty="0"/>
            </a:br>
            <a:r>
              <a:rPr lang="en-US" dirty="0"/>
              <a:t>&lt;html&gt;</a:t>
            </a:r>
            <a:br>
              <a:rPr lang="en-US" dirty="0"/>
            </a:br>
            <a:r>
              <a:rPr lang="en-US" dirty="0"/>
              <a:t>&lt;head&gt;</a:t>
            </a:r>
            <a:br>
              <a:rPr lang="en-US" dirty="0"/>
            </a:br>
            <a:r>
              <a:rPr lang="en-US" dirty="0"/>
              <a:t>&lt;</a:t>
            </a:r>
            <a:r>
              <a:rPr lang="en-US" dirty="0" smtClean="0"/>
              <a:t>title&gt;</a:t>
            </a:r>
            <a:r>
              <a:rPr lang="en-US" dirty="0" err="1" smtClean="0"/>
              <a:t>Título</a:t>
            </a:r>
            <a:r>
              <a:rPr lang="en-US" dirty="0" smtClean="0"/>
              <a:t> </a:t>
            </a:r>
            <a:r>
              <a:rPr lang="en-US" dirty="0" err="1" smtClean="0"/>
              <a:t>página</a:t>
            </a:r>
            <a:r>
              <a:rPr lang="en-US" dirty="0" smtClean="0"/>
              <a:t>&lt;/</a:t>
            </a:r>
            <a:r>
              <a:rPr lang="en-US" dirty="0"/>
              <a:t>title&gt;</a:t>
            </a:r>
            <a:br>
              <a:rPr lang="en-US" dirty="0"/>
            </a:br>
            <a:r>
              <a:rPr lang="en-US" dirty="0"/>
              <a:t>&lt;/head&gt;</a:t>
            </a:r>
            <a:br>
              <a:rPr lang="en-US" dirty="0"/>
            </a:br>
            <a:r>
              <a:rPr lang="en-US" dirty="0"/>
              <a:t>&lt;body&gt;</a:t>
            </a:r>
            <a:br>
              <a:rPr lang="en-US" dirty="0"/>
            </a:br>
            <a:r>
              <a:rPr lang="en-US" dirty="0"/>
              <a:t/>
            </a:r>
            <a:br>
              <a:rPr lang="en-US" dirty="0"/>
            </a:br>
            <a:r>
              <a:rPr lang="en-US" dirty="0"/>
              <a:t>&lt;</a:t>
            </a:r>
            <a:r>
              <a:rPr lang="en-US" dirty="0" smtClean="0"/>
              <a:t>h1&gt;</a:t>
            </a:r>
            <a:r>
              <a:rPr lang="en-US" dirty="0" err="1" smtClean="0"/>
              <a:t>Mi</a:t>
            </a:r>
            <a:r>
              <a:rPr lang="en-US" dirty="0" smtClean="0"/>
              <a:t> primer Heading</a:t>
            </a:r>
            <a:r>
              <a:rPr lang="en-US" dirty="0"/>
              <a:t>&lt;/h1&gt;</a:t>
            </a:r>
            <a:br>
              <a:rPr lang="en-US" dirty="0"/>
            </a:br>
            <a:r>
              <a:rPr lang="en-US" dirty="0"/>
              <a:t>&lt;</a:t>
            </a:r>
            <a:r>
              <a:rPr lang="en-US" dirty="0" smtClean="0"/>
              <a:t>p&gt;</a:t>
            </a:r>
            <a:r>
              <a:rPr lang="en-US" dirty="0" err="1" smtClean="0"/>
              <a:t>Myi</a:t>
            </a:r>
            <a:r>
              <a:rPr lang="en-US" dirty="0" smtClean="0"/>
              <a:t> primer </a:t>
            </a:r>
            <a:r>
              <a:rPr lang="en-US" dirty="0"/>
              <a:t>paragraph.&lt;/p&gt;</a:t>
            </a:r>
            <a:br>
              <a:rPr lang="en-US" dirty="0"/>
            </a:br>
            <a:r>
              <a:rPr lang="en-US" dirty="0"/>
              <a:t/>
            </a:r>
            <a:br>
              <a:rPr lang="en-US" dirty="0"/>
            </a:br>
            <a:r>
              <a:rPr lang="en-US" dirty="0"/>
              <a:t>&lt;/body&gt;</a:t>
            </a:r>
            <a:br>
              <a:rPr lang="en-US" dirty="0"/>
            </a:br>
            <a:r>
              <a:rPr lang="en-US" dirty="0"/>
              <a:t>&lt;/html&gt;</a:t>
            </a:r>
            <a:endParaRPr lang="es-ES" dirty="0"/>
          </a:p>
        </p:txBody>
      </p:sp>
      <p:sp>
        <p:nvSpPr>
          <p:cNvPr id="9" name="8 CuadroTexto"/>
          <p:cNvSpPr txBox="1"/>
          <p:nvPr/>
        </p:nvSpPr>
        <p:spPr>
          <a:xfrm>
            <a:off x="1033030" y="1181100"/>
            <a:ext cx="7096125" cy="1200329"/>
          </a:xfrm>
          <a:prstGeom prst="rect">
            <a:avLst/>
          </a:prstGeom>
          <a:noFill/>
        </p:spPr>
        <p:txBody>
          <a:bodyPr wrap="square" rtlCol="0">
            <a:spAutoFit/>
          </a:bodyPr>
          <a:lstStyle/>
          <a:p>
            <a:r>
              <a:rPr lang="es-ES" b="1" dirty="0" smtClean="0"/>
              <a:t>Ejercicio</a:t>
            </a:r>
            <a:r>
              <a:rPr lang="es-ES" sz="1200" b="1" dirty="0" smtClean="0"/>
              <a:t>:</a:t>
            </a:r>
          </a:p>
          <a:p>
            <a:r>
              <a:rPr lang="es-ES" sz="1400" dirty="0" smtClean="0"/>
              <a:t>		Crear estructura HTML en VSC.</a:t>
            </a:r>
          </a:p>
          <a:p>
            <a:endParaRPr lang="es-ES" sz="1400" dirty="0"/>
          </a:p>
          <a:p>
            <a:r>
              <a:rPr lang="es-ES" sz="1400" dirty="0" smtClean="0"/>
              <a:t>		Tenéis 30 segundos…. TIC TAC TIC TAC</a:t>
            </a:r>
          </a:p>
          <a:p>
            <a:endParaRPr lang="es-ES" sz="1200" dirty="0"/>
          </a:p>
        </p:txBody>
      </p:sp>
      <p:sp>
        <p:nvSpPr>
          <p:cNvPr id="7" name="6 CuadroTexto"/>
          <p:cNvSpPr txBox="1"/>
          <p:nvPr/>
        </p:nvSpPr>
        <p:spPr>
          <a:xfrm>
            <a:off x="871106" y="3400425"/>
            <a:ext cx="2967470" cy="830997"/>
          </a:xfrm>
          <a:prstGeom prst="rect">
            <a:avLst/>
          </a:prstGeom>
          <a:noFill/>
        </p:spPr>
        <p:txBody>
          <a:bodyPr wrap="square" rtlCol="0">
            <a:spAutoFit/>
          </a:bodyPr>
          <a:lstStyle/>
          <a:p>
            <a:r>
              <a:rPr lang="es-ES" b="1" dirty="0" smtClean="0"/>
              <a:t>!+TAB</a:t>
            </a:r>
          </a:p>
          <a:p>
            <a:r>
              <a:rPr lang="es-ES" b="1" dirty="0" smtClean="0"/>
              <a:t>Html:5</a:t>
            </a:r>
          </a:p>
          <a:p>
            <a:endParaRPr lang="es-ES" sz="1200" dirty="0"/>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254" y="2533954"/>
            <a:ext cx="720000" cy="720000"/>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0500" y="370614"/>
            <a:ext cx="720000" cy="720000"/>
          </a:xfrm>
          <a:prstGeom prst="rect">
            <a:avLst/>
          </a:prstGeom>
        </p:spPr>
      </p:pic>
    </p:spTree>
    <p:extLst>
      <p:ext uri="{BB962C8B-B14F-4D97-AF65-F5344CB8AC3E}">
        <p14:creationId xmlns:p14="http://schemas.microsoft.com/office/powerpoint/2010/main" val="281759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9932" y="435001"/>
            <a:ext cx="11176031" cy="502201"/>
          </a:xfrm>
        </p:spPr>
        <p:txBody>
          <a:bodyPr>
            <a:normAutofit/>
          </a:bodyPr>
          <a:lstStyle/>
          <a:p>
            <a:r>
              <a:rPr lang="es-ES" dirty="0" smtClean="0"/>
              <a:t>3._elementos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22</a:t>
            </a:fld>
            <a:endParaRPr lang="en-US"/>
          </a:p>
        </p:txBody>
      </p:sp>
      <p:sp>
        <p:nvSpPr>
          <p:cNvPr id="9" name="8 CuadroTexto"/>
          <p:cNvSpPr txBox="1"/>
          <p:nvPr/>
        </p:nvSpPr>
        <p:spPr>
          <a:xfrm>
            <a:off x="1033030" y="1181100"/>
            <a:ext cx="9844520" cy="1169551"/>
          </a:xfrm>
          <a:prstGeom prst="rect">
            <a:avLst/>
          </a:prstGeom>
          <a:noFill/>
        </p:spPr>
        <p:txBody>
          <a:bodyPr wrap="square" rtlCol="0">
            <a:spAutoFit/>
          </a:bodyPr>
          <a:lstStyle/>
          <a:p>
            <a:r>
              <a:rPr lang="es-ES" sz="1400" dirty="0"/>
              <a:t>Un elemento HTML se define mediante una etiqueta de inicio, algo de contenido y una etiqueta de finalización:</a:t>
            </a:r>
          </a:p>
          <a:p>
            <a:endParaRPr lang="es-ES" sz="1400" dirty="0" smtClean="0"/>
          </a:p>
          <a:p>
            <a:pPr algn="ctr"/>
            <a:r>
              <a:rPr lang="es-ES" dirty="0"/>
              <a:t>&lt; </a:t>
            </a:r>
            <a:r>
              <a:rPr lang="es-ES" dirty="0">
                <a:solidFill>
                  <a:srgbClr val="FF0000"/>
                </a:solidFill>
              </a:rPr>
              <a:t>nombre de la etiqueta</a:t>
            </a:r>
            <a:r>
              <a:rPr lang="es-ES" dirty="0"/>
              <a:t> &gt; El contenido va aquí... &lt; /</a:t>
            </a:r>
            <a:r>
              <a:rPr lang="es-ES" dirty="0">
                <a:solidFill>
                  <a:srgbClr val="FF0000"/>
                </a:solidFill>
              </a:rPr>
              <a:t>nombre de la etiqueta</a:t>
            </a:r>
            <a:r>
              <a:rPr lang="es-ES" dirty="0"/>
              <a:t> &gt;</a:t>
            </a:r>
          </a:p>
          <a:p>
            <a:r>
              <a:rPr lang="es-ES" sz="1200" dirty="0"/>
              <a:t/>
            </a:r>
            <a:br>
              <a:rPr lang="es-ES" sz="1200" dirty="0"/>
            </a:br>
            <a:endParaRPr lang="es-ES" sz="1200" dirty="0"/>
          </a:p>
        </p:txBody>
      </p:sp>
      <p:sp>
        <p:nvSpPr>
          <p:cNvPr id="7" name="6 Rectángulo"/>
          <p:cNvSpPr/>
          <p:nvPr/>
        </p:nvSpPr>
        <p:spPr>
          <a:xfrm>
            <a:off x="1528330" y="2344401"/>
            <a:ext cx="8110970" cy="1138773"/>
          </a:xfrm>
          <a:prstGeom prst="rect">
            <a:avLst/>
          </a:prstGeom>
        </p:spPr>
        <p:txBody>
          <a:bodyPr wrap="square">
            <a:spAutoFit/>
          </a:bodyPr>
          <a:lstStyle/>
          <a:p>
            <a:r>
              <a:rPr lang="es-ES" b="1" dirty="0"/>
              <a:t>El elemento</a:t>
            </a:r>
            <a:r>
              <a:rPr lang="es-ES" dirty="0"/>
              <a:t> </a:t>
            </a:r>
            <a:r>
              <a:rPr lang="es-ES" sz="1400" dirty="0"/>
              <a:t>HTML es todo, desde la etiqueta de inicio hasta la etiqueta </a:t>
            </a:r>
            <a:r>
              <a:rPr lang="es-ES" sz="1400" dirty="0" smtClean="0"/>
              <a:t>final</a:t>
            </a:r>
          </a:p>
          <a:p>
            <a:r>
              <a:rPr lang="es-ES" sz="1400" dirty="0" smtClean="0"/>
              <a:t>:</a:t>
            </a:r>
            <a:endParaRPr lang="es-ES" sz="1400" dirty="0"/>
          </a:p>
          <a:p>
            <a:pPr algn="ctr"/>
            <a:r>
              <a:rPr lang="es-ES" dirty="0"/>
              <a:t>&lt; </a:t>
            </a:r>
            <a:r>
              <a:rPr lang="es-ES" dirty="0">
                <a:solidFill>
                  <a:srgbClr val="FF0000"/>
                </a:solidFill>
              </a:rPr>
              <a:t>h1</a:t>
            </a:r>
            <a:r>
              <a:rPr lang="es-ES" dirty="0"/>
              <a:t> &gt; Mi primer encabezado &lt; /</a:t>
            </a:r>
            <a:r>
              <a:rPr lang="es-ES" dirty="0">
                <a:solidFill>
                  <a:srgbClr val="FF0000"/>
                </a:solidFill>
              </a:rPr>
              <a:t>h1</a:t>
            </a:r>
            <a:r>
              <a:rPr lang="es-ES" dirty="0"/>
              <a:t> &gt;</a:t>
            </a:r>
          </a:p>
          <a:p>
            <a:pPr algn="ctr"/>
            <a:r>
              <a:rPr lang="es-ES" dirty="0"/>
              <a:t>&lt; </a:t>
            </a:r>
            <a:r>
              <a:rPr lang="es-ES" dirty="0">
                <a:solidFill>
                  <a:srgbClr val="FF0000"/>
                </a:solidFill>
              </a:rPr>
              <a:t>p</a:t>
            </a:r>
            <a:r>
              <a:rPr lang="es-ES" dirty="0"/>
              <a:t> &gt; Mi primer párrafo. &lt; /</a:t>
            </a:r>
            <a:r>
              <a:rPr lang="es-ES" dirty="0">
                <a:solidFill>
                  <a:srgbClr val="FF0000"/>
                </a:solidFill>
              </a:rPr>
              <a:t>p</a:t>
            </a:r>
            <a:r>
              <a:rPr lang="es-ES" dirty="0"/>
              <a:t> &gt;</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030" y="3767138"/>
            <a:ext cx="103727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8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314"/>
                                        </p:tgtEl>
                                        <p:attrNameLst>
                                          <p:attrName>style.visibility</p:attrName>
                                        </p:attrNameLst>
                                      </p:cBhvr>
                                      <p:to>
                                        <p:strVal val="visible"/>
                                      </p:to>
                                    </p:set>
                                    <p:anim calcmode="lin" valueType="num">
                                      <p:cBhvr>
                                        <p:cTn id="21" dur="500" fill="hold"/>
                                        <p:tgtEl>
                                          <p:spTgt spid="13314"/>
                                        </p:tgtEl>
                                        <p:attrNameLst>
                                          <p:attrName>ppt_w</p:attrName>
                                        </p:attrNameLst>
                                      </p:cBhvr>
                                      <p:tavLst>
                                        <p:tav tm="0">
                                          <p:val>
                                            <p:fltVal val="0"/>
                                          </p:val>
                                        </p:tav>
                                        <p:tav tm="100000">
                                          <p:val>
                                            <p:strVal val="#ppt_w"/>
                                          </p:val>
                                        </p:tav>
                                      </p:tavLst>
                                    </p:anim>
                                    <p:anim calcmode="lin" valueType="num">
                                      <p:cBhvr>
                                        <p:cTn id="22" dur="500" fill="hold"/>
                                        <p:tgtEl>
                                          <p:spTgt spid="13314"/>
                                        </p:tgtEl>
                                        <p:attrNameLst>
                                          <p:attrName>ppt_h</p:attrName>
                                        </p:attrNameLst>
                                      </p:cBhvr>
                                      <p:tavLst>
                                        <p:tav tm="0">
                                          <p:val>
                                            <p:fltVal val="0"/>
                                          </p:val>
                                        </p:tav>
                                        <p:tav tm="100000">
                                          <p:val>
                                            <p:strVal val="#ppt_h"/>
                                          </p:val>
                                        </p:tav>
                                      </p:tavLst>
                                    </p:anim>
                                    <p:animEffect transition="in" filter="fade">
                                      <p:cBhvr>
                                        <p:cTn id="23"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0697" y="462710"/>
            <a:ext cx="10495178" cy="502201"/>
          </a:xfrm>
        </p:spPr>
        <p:txBody>
          <a:bodyPr>
            <a:normAutofit/>
          </a:bodyPr>
          <a:lstStyle/>
          <a:p>
            <a:r>
              <a:rPr lang="es-ES" sz="3000" dirty="0"/>
              <a:t>3_Versiones </a:t>
            </a:r>
            <a:r>
              <a:rPr lang="es-ES" sz="3000" dirty="0" err="1"/>
              <a:t>Doctype</a:t>
            </a:r>
            <a:endParaRPr lang="es-ES" sz="3000" dirty="0"/>
          </a:p>
        </p:txBody>
      </p:sp>
      <p:sp>
        <p:nvSpPr>
          <p:cNvPr id="15" name="Marcador de texto 14"/>
          <p:cNvSpPr>
            <a:spLocks noGrp="1"/>
          </p:cNvSpPr>
          <p:nvPr>
            <p:ph type="body" idx="18"/>
          </p:nvPr>
        </p:nvSpPr>
        <p:spPr>
          <a:xfrm>
            <a:off x="812767" y="1221804"/>
            <a:ext cx="10495179" cy="2735384"/>
          </a:xfrm>
        </p:spPr>
        <p:txBody>
          <a:bodyPr>
            <a:normAutofit/>
          </a:bodyPr>
          <a:lstStyle/>
          <a:p>
            <a:pPr marL="0" indent="0">
              <a:buNone/>
            </a:pPr>
            <a:r>
              <a:rPr lang="es-ES" dirty="0"/>
              <a:t>La línea de código que se muestra a continuación es lo primero que hay que incluir en cualquier documento escrito en HTML5, la cual informa al navegador acerca del tipo y versión de documento que se está creando:</a:t>
            </a:r>
          </a:p>
          <a:p>
            <a:pPr marL="0" indent="0" fontAlgn="base">
              <a:buNone/>
            </a:pPr>
            <a:r>
              <a:rPr lang="es-ES" dirty="0">
                <a:solidFill>
                  <a:srgbClr val="0070C0"/>
                </a:solidFill>
              </a:rPr>
              <a:t/>
            </a:r>
            <a:br>
              <a:rPr lang="es-ES" dirty="0">
                <a:solidFill>
                  <a:srgbClr val="0070C0"/>
                </a:solidFill>
              </a:rPr>
            </a:br>
            <a:r>
              <a:rPr lang="en-US" dirty="0">
                <a:solidFill>
                  <a:srgbClr val="0070C0"/>
                </a:solidFill>
              </a:rPr>
              <a:t>&lt;</a:t>
            </a:r>
            <a:r>
              <a:rPr lang="en-US" b="1" dirty="0">
                <a:solidFill>
                  <a:srgbClr val="0070C0"/>
                </a:solidFill>
              </a:rPr>
              <a:t>!DOCTYPE</a:t>
            </a:r>
            <a:r>
              <a:rPr lang="en-US" dirty="0">
                <a:solidFill>
                  <a:srgbClr val="0070C0"/>
                </a:solidFill>
              </a:rPr>
              <a:t> HTML PUBLIC "-//W3C//DTD HTML 4.01//EN" "http://www.w3.org/TR/html4/strict.dtd"&gt; </a:t>
            </a:r>
          </a:p>
          <a:p>
            <a:pPr marL="0" indent="0" fontAlgn="base">
              <a:buNone/>
            </a:pPr>
            <a:r>
              <a:rPr lang="en-US" dirty="0">
                <a:solidFill>
                  <a:schemeClr val="tx1"/>
                </a:solidFill>
              </a:rPr>
              <a:t>&lt;</a:t>
            </a:r>
            <a:r>
              <a:rPr lang="en-US" b="1" dirty="0" smtClean="0">
                <a:solidFill>
                  <a:schemeClr val="tx1"/>
                </a:solidFill>
              </a:rPr>
              <a:t>html </a:t>
            </a:r>
            <a:r>
              <a:rPr lang="en-US" b="1" dirty="0" err="1" smtClean="0">
                <a:solidFill>
                  <a:schemeClr val="tx1"/>
                </a:solidFill>
              </a:rPr>
              <a:t>lang</a:t>
            </a:r>
            <a:r>
              <a:rPr lang="en-US" b="1" dirty="0" smtClean="0">
                <a:solidFill>
                  <a:schemeClr val="tx1"/>
                </a:solidFill>
              </a:rPr>
              <a:t>=“</a:t>
            </a:r>
            <a:r>
              <a:rPr lang="en-US" b="1" dirty="0" err="1" smtClean="0">
                <a:solidFill>
                  <a:schemeClr val="tx1"/>
                </a:solidFill>
              </a:rPr>
              <a:t>es</a:t>
            </a:r>
            <a:r>
              <a:rPr lang="en-US" b="1" dirty="0" smtClean="0">
                <a:solidFill>
                  <a:schemeClr val="tx1"/>
                </a:solidFill>
              </a:rPr>
              <a:t>”</a:t>
            </a:r>
            <a:r>
              <a:rPr lang="en-US" dirty="0" smtClean="0">
                <a:solidFill>
                  <a:schemeClr val="tx1"/>
                </a:solidFill>
              </a:rPr>
              <a:t>&gt; </a:t>
            </a:r>
          </a:p>
          <a:p>
            <a:pPr marL="0" indent="0" fontAlgn="base">
              <a:buNone/>
            </a:pPr>
            <a:r>
              <a:rPr lang="en-US" dirty="0">
                <a:solidFill>
                  <a:schemeClr val="tx1"/>
                </a:solidFill>
              </a:rPr>
              <a:t> </a:t>
            </a:r>
            <a:r>
              <a:rPr lang="en-US" dirty="0" smtClean="0">
                <a:solidFill>
                  <a:schemeClr val="tx1"/>
                </a:solidFill>
              </a:rPr>
              <a:t>        </a:t>
            </a:r>
            <a:r>
              <a:rPr lang="en-US" sz="1400" dirty="0" smtClean="0">
                <a:solidFill>
                  <a:schemeClr val="tx1"/>
                </a:solidFill>
              </a:rPr>
              <a:t>&lt;</a:t>
            </a:r>
            <a:r>
              <a:rPr lang="en-US" sz="1400" b="1" dirty="0" smtClean="0">
                <a:solidFill>
                  <a:schemeClr val="tx1"/>
                </a:solidFill>
              </a:rPr>
              <a:t>head</a:t>
            </a:r>
            <a:r>
              <a:rPr lang="en-US" sz="1400" dirty="0">
                <a:solidFill>
                  <a:schemeClr val="tx1"/>
                </a:solidFill>
              </a:rPr>
              <a:t>&gt;...&lt;/</a:t>
            </a:r>
            <a:r>
              <a:rPr lang="en-US" sz="1400" b="1" dirty="0">
                <a:solidFill>
                  <a:schemeClr val="tx1"/>
                </a:solidFill>
              </a:rPr>
              <a:t>head</a:t>
            </a:r>
            <a:r>
              <a:rPr lang="en-US" sz="1400" dirty="0">
                <a:solidFill>
                  <a:schemeClr val="tx1"/>
                </a:solidFill>
              </a:rPr>
              <a:t>&gt; </a:t>
            </a:r>
          </a:p>
          <a:p>
            <a:pPr lvl="1" fontAlgn="base"/>
            <a:r>
              <a:rPr lang="en-US" sz="1400" dirty="0">
                <a:solidFill>
                  <a:schemeClr val="tx1"/>
                </a:solidFill>
              </a:rPr>
              <a:t>&lt;</a:t>
            </a:r>
            <a:r>
              <a:rPr lang="en-US" sz="1400" b="1" dirty="0">
                <a:solidFill>
                  <a:schemeClr val="tx1"/>
                </a:solidFill>
              </a:rPr>
              <a:t>body</a:t>
            </a:r>
            <a:r>
              <a:rPr lang="en-US" sz="1400" dirty="0">
                <a:solidFill>
                  <a:schemeClr val="tx1"/>
                </a:solidFill>
              </a:rPr>
              <a:t>&gt;...&lt;/</a:t>
            </a:r>
            <a:r>
              <a:rPr lang="en-US" sz="1400" b="1" dirty="0">
                <a:solidFill>
                  <a:schemeClr val="tx1"/>
                </a:solidFill>
              </a:rPr>
              <a:t>body</a:t>
            </a:r>
            <a:r>
              <a:rPr lang="en-US" sz="1400" dirty="0">
                <a:solidFill>
                  <a:schemeClr val="tx1"/>
                </a:solidFill>
              </a:rPr>
              <a:t>&gt; </a:t>
            </a:r>
          </a:p>
          <a:p>
            <a:pPr marL="0" indent="0" fontAlgn="base">
              <a:buNone/>
            </a:pPr>
            <a:r>
              <a:rPr lang="en-US" dirty="0">
                <a:solidFill>
                  <a:schemeClr val="tx1"/>
                </a:solidFill>
              </a:rPr>
              <a:t>&lt;/</a:t>
            </a:r>
            <a:r>
              <a:rPr lang="en-US" b="1" dirty="0">
                <a:solidFill>
                  <a:schemeClr val="tx1"/>
                </a:solidFill>
              </a:rPr>
              <a:t>html</a:t>
            </a:r>
            <a:r>
              <a:rPr lang="en-US" dirty="0">
                <a:solidFill>
                  <a:schemeClr val="tx1"/>
                </a:solidFill>
              </a:rPr>
              <a:t>&gt;</a:t>
            </a:r>
          </a:p>
          <a:p>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23</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5" name="Rectangle 1"/>
          <p:cNvSpPr>
            <a:spLocks noChangeArrowheads="1"/>
          </p:cNvSpPr>
          <p:nvPr/>
        </p:nvSpPr>
        <p:spPr bwMode="auto">
          <a:xfrm>
            <a:off x="5953125" y="1760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 sz="1800" b="0" i="0" u="none" strike="noStrike" cap="none" normalizeH="0" baseline="0" smtClean="0">
                <a:ln>
                  <a:noFill/>
                </a:ln>
                <a:solidFill>
                  <a:schemeClr val="tx1"/>
                </a:solidFill>
                <a:effectLst/>
                <a:latin typeface="Arial" pitchFamily="34" charset="0"/>
                <a:cs typeface="Arial" pitchFamily="34" charset="0"/>
              </a:rPr>
              <a:t/>
            </a:r>
            <a:br>
              <a:rPr kumimoji="0" lang="es-ES" altLang="es-ES" sz="1800" b="0" i="0" u="none" strike="noStrike" cap="none" normalizeH="0" baseline="0" smtClean="0">
                <a:ln>
                  <a:noFill/>
                </a:ln>
                <a:solidFill>
                  <a:schemeClr val="tx1"/>
                </a:solidFill>
                <a:effectLst/>
                <a:latin typeface="Arial" pitchFamily="34" charset="0"/>
                <a:cs typeface="Arial" pitchFamily="34" charset="0"/>
              </a:rPr>
            </a:br>
            <a:endParaRPr kumimoji="0" lang="es-ES" alt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6 Rectángulo"/>
          <p:cNvSpPr/>
          <p:nvPr/>
        </p:nvSpPr>
        <p:spPr>
          <a:xfrm>
            <a:off x="723356" y="3727924"/>
            <a:ext cx="8374462" cy="1169551"/>
          </a:xfrm>
          <a:prstGeom prst="rect">
            <a:avLst/>
          </a:prstGeom>
        </p:spPr>
        <p:txBody>
          <a:bodyPr wrap="square">
            <a:spAutoFit/>
          </a:bodyPr>
          <a:lstStyle/>
          <a:p>
            <a:pPr fontAlgn="base"/>
            <a:r>
              <a:rPr lang="en-US" sz="1400" dirty="0">
                <a:solidFill>
                  <a:srgbClr val="0070C0"/>
                </a:solidFill>
              </a:rPr>
              <a:t>&lt;</a:t>
            </a:r>
            <a:r>
              <a:rPr lang="en-US" sz="1400" b="1" dirty="0">
                <a:solidFill>
                  <a:srgbClr val="0070C0"/>
                </a:solidFill>
              </a:rPr>
              <a:t>!DOCTYPE</a:t>
            </a:r>
            <a:r>
              <a:rPr lang="en-US" sz="1400" dirty="0">
                <a:solidFill>
                  <a:srgbClr val="0070C0"/>
                </a:solidFill>
              </a:rPr>
              <a:t> </a:t>
            </a:r>
            <a:r>
              <a:rPr lang="en-US" sz="1400" dirty="0" smtClean="0">
                <a:solidFill>
                  <a:srgbClr val="0070C0"/>
                </a:solidFill>
              </a:rPr>
              <a:t>HTML&gt; </a:t>
            </a:r>
            <a:endParaRPr lang="en-US" sz="1400" dirty="0">
              <a:solidFill>
                <a:srgbClr val="0070C0"/>
              </a:solidFill>
            </a:endParaRPr>
          </a:p>
          <a:p>
            <a:pPr fontAlgn="base"/>
            <a:r>
              <a:rPr lang="en-US" sz="1400" dirty="0"/>
              <a:t>&lt;</a:t>
            </a:r>
            <a:r>
              <a:rPr lang="en-US" sz="1400" b="1" dirty="0" smtClean="0"/>
              <a:t>html </a:t>
            </a:r>
            <a:r>
              <a:rPr lang="en-US" sz="1400" b="1" dirty="0" err="1" smtClean="0"/>
              <a:t>lang</a:t>
            </a:r>
            <a:r>
              <a:rPr lang="en-US" sz="1400" b="1" dirty="0" smtClean="0"/>
              <a:t>=“</a:t>
            </a:r>
            <a:r>
              <a:rPr lang="en-US" sz="1400" b="1" dirty="0" err="1" smtClean="0"/>
              <a:t>es</a:t>
            </a:r>
            <a:r>
              <a:rPr lang="en-US" sz="1400" b="1" dirty="0" smtClean="0"/>
              <a:t>”</a:t>
            </a:r>
            <a:r>
              <a:rPr lang="en-US" sz="1400" dirty="0" smtClean="0"/>
              <a:t>&gt; </a:t>
            </a:r>
            <a:endParaRPr lang="en-US" sz="1400" dirty="0"/>
          </a:p>
          <a:p>
            <a:pPr fontAlgn="base"/>
            <a:r>
              <a:rPr lang="en-US" sz="1400" dirty="0"/>
              <a:t>         &lt;</a:t>
            </a:r>
            <a:r>
              <a:rPr lang="en-US" sz="1400" b="1" dirty="0"/>
              <a:t>head</a:t>
            </a:r>
            <a:r>
              <a:rPr lang="en-US" sz="1400" dirty="0"/>
              <a:t>&gt;...&lt;/</a:t>
            </a:r>
            <a:r>
              <a:rPr lang="en-US" sz="1400" b="1" dirty="0"/>
              <a:t>head</a:t>
            </a:r>
            <a:r>
              <a:rPr lang="en-US" sz="1400" dirty="0"/>
              <a:t>&gt; </a:t>
            </a:r>
          </a:p>
          <a:p>
            <a:pPr lvl="1" fontAlgn="base"/>
            <a:r>
              <a:rPr lang="en-US" sz="1400" dirty="0"/>
              <a:t>&lt;</a:t>
            </a:r>
            <a:r>
              <a:rPr lang="en-US" sz="1400" b="1" dirty="0"/>
              <a:t>body</a:t>
            </a:r>
            <a:r>
              <a:rPr lang="en-US" sz="1400" dirty="0"/>
              <a:t>&gt;...&lt;/</a:t>
            </a:r>
            <a:r>
              <a:rPr lang="en-US" sz="1400" b="1" dirty="0"/>
              <a:t>body</a:t>
            </a:r>
            <a:r>
              <a:rPr lang="en-US" sz="1400" dirty="0"/>
              <a:t>&gt; </a:t>
            </a:r>
          </a:p>
          <a:p>
            <a:pPr fontAlgn="base"/>
            <a:r>
              <a:rPr lang="en-US" sz="1400" dirty="0"/>
              <a:t>&lt;/</a:t>
            </a:r>
            <a:r>
              <a:rPr lang="en-US" sz="1400" b="1" dirty="0"/>
              <a:t>html</a:t>
            </a:r>
            <a:r>
              <a:rPr lang="en-US" sz="1400" dirty="0"/>
              <a:t>&gt;</a:t>
            </a:r>
          </a:p>
        </p:txBody>
      </p:sp>
      <p:sp>
        <p:nvSpPr>
          <p:cNvPr id="8" name="7 Rectángulo"/>
          <p:cNvSpPr/>
          <p:nvPr/>
        </p:nvSpPr>
        <p:spPr>
          <a:xfrm>
            <a:off x="7071880" y="2358932"/>
            <a:ext cx="4358120" cy="3416320"/>
          </a:xfrm>
          <a:prstGeom prst="rect">
            <a:avLst/>
          </a:prstGeom>
          <a:solidFill>
            <a:schemeClr val="bg1">
              <a:lumMod val="95000"/>
            </a:schemeClr>
          </a:solidFill>
        </p:spPr>
        <p:txBody>
          <a:bodyPr wrap="square">
            <a:spAutoFit/>
          </a:bodyPr>
          <a:lstStyle/>
          <a:p>
            <a:r>
              <a:rPr lang="en-US" b="1" dirty="0">
                <a:solidFill>
                  <a:srgbClr val="FF0000"/>
                </a:solidFill>
              </a:rPr>
              <a:t>&lt;!DOCTYPE html&gt;</a:t>
            </a:r>
            <a:r>
              <a:rPr lang="en-US" dirty="0"/>
              <a:t/>
            </a:r>
            <a:br>
              <a:rPr lang="en-US" dirty="0"/>
            </a:br>
            <a:r>
              <a:rPr lang="en-US" dirty="0"/>
              <a:t>&lt;html&gt;</a:t>
            </a:r>
            <a:br>
              <a:rPr lang="en-US" dirty="0"/>
            </a:br>
            <a:r>
              <a:rPr lang="en-US" dirty="0"/>
              <a:t>&lt;head&gt;</a:t>
            </a:r>
            <a:br>
              <a:rPr lang="en-US" dirty="0"/>
            </a:br>
            <a:r>
              <a:rPr lang="en-US" dirty="0"/>
              <a:t>&lt;</a:t>
            </a:r>
            <a:r>
              <a:rPr lang="en-US" dirty="0" smtClean="0"/>
              <a:t>title&gt;</a:t>
            </a:r>
            <a:r>
              <a:rPr lang="en-US" dirty="0" err="1" smtClean="0"/>
              <a:t>Título</a:t>
            </a:r>
            <a:r>
              <a:rPr lang="en-US" dirty="0" smtClean="0"/>
              <a:t> </a:t>
            </a:r>
            <a:r>
              <a:rPr lang="en-US" dirty="0" err="1" smtClean="0"/>
              <a:t>página</a:t>
            </a:r>
            <a:r>
              <a:rPr lang="en-US" dirty="0" smtClean="0"/>
              <a:t>&lt;/</a:t>
            </a:r>
            <a:r>
              <a:rPr lang="en-US" dirty="0"/>
              <a:t>title&gt;</a:t>
            </a:r>
            <a:br>
              <a:rPr lang="en-US" dirty="0"/>
            </a:br>
            <a:r>
              <a:rPr lang="en-US" dirty="0"/>
              <a:t>&lt;/head&gt;</a:t>
            </a:r>
            <a:br>
              <a:rPr lang="en-US" dirty="0"/>
            </a:br>
            <a:r>
              <a:rPr lang="en-US" dirty="0"/>
              <a:t>&lt;body&gt;</a:t>
            </a:r>
            <a:br>
              <a:rPr lang="en-US" dirty="0"/>
            </a:br>
            <a:r>
              <a:rPr lang="en-US" dirty="0"/>
              <a:t/>
            </a:r>
            <a:br>
              <a:rPr lang="en-US" dirty="0"/>
            </a:br>
            <a:r>
              <a:rPr lang="en-US" dirty="0"/>
              <a:t>&lt;</a:t>
            </a:r>
            <a:r>
              <a:rPr lang="en-US" dirty="0" smtClean="0"/>
              <a:t>h1&gt;</a:t>
            </a:r>
            <a:r>
              <a:rPr lang="en-US" dirty="0" err="1" smtClean="0"/>
              <a:t>Mi</a:t>
            </a:r>
            <a:r>
              <a:rPr lang="en-US" dirty="0" smtClean="0"/>
              <a:t> primer Heading</a:t>
            </a:r>
            <a:r>
              <a:rPr lang="en-US" dirty="0"/>
              <a:t>&lt;/h1&gt;</a:t>
            </a:r>
            <a:br>
              <a:rPr lang="en-US" dirty="0"/>
            </a:br>
            <a:r>
              <a:rPr lang="en-US" dirty="0"/>
              <a:t>&lt;</a:t>
            </a:r>
            <a:r>
              <a:rPr lang="en-US" dirty="0" smtClean="0"/>
              <a:t>p&gt;</a:t>
            </a:r>
            <a:r>
              <a:rPr lang="en-US" dirty="0" err="1" smtClean="0"/>
              <a:t>Myi</a:t>
            </a:r>
            <a:r>
              <a:rPr lang="en-US" dirty="0" smtClean="0"/>
              <a:t> primer </a:t>
            </a:r>
            <a:r>
              <a:rPr lang="en-US" dirty="0"/>
              <a:t>paragraph.&lt;/p&gt;</a:t>
            </a:r>
            <a:br>
              <a:rPr lang="en-US" dirty="0"/>
            </a:br>
            <a:r>
              <a:rPr lang="en-US" dirty="0"/>
              <a:t/>
            </a:r>
            <a:br>
              <a:rPr lang="en-US" dirty="0"/>
            </a:br>
            <a:r>
              <a:rPr lang="en-US" dirty="0"/>
              <a:t>&lt;/body&gt;</a:t>
            </a:r>
            <a:br>
              <a:rPr lang="en-US" dirty="0"/>
            </a:br>
            <a:r>
              <a:rPr lang="en-US" dirty="0"/>
              <a:t>&lt;/html&gt;</a:t>
            </a:r>
            <a:endParaRPr lang="es-ES" dirty="0"/>
          </a:p>
        </p:txBody>
      </p:sp>
    </p:spTree>
    <p:extLst>
      <p:ext uri="{BB962C8B-B14F-4D97-AF65-F5344CB8AC3E}">
        <p14:creationId xmlns:p14="http://schemas.microsoft.com/office/powerpoint/2010/main" val="18658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p:cTn id="19"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5">
                                            <p:txEl>
                                              <p:pRg st="2" end="2"/>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15">
                                            <p:txEl>
                                              <p:pRg st="3" end="3"/>
                                            </p:txEl>
                                          </p:spTgt>
                                        </p:tgtEl>
                                        <p:attrNameLst>
                                          <p:attrName>style.visibility</p:attrName>
                                        </p:attrNameLst>
                                      </p:cBhvr>
                                      <p:to>
                                        <p:strVal val="visible"/>
                                      </p:to>
                                    </p:set>
                                    <p:anim calcmode="lin" valueType="num">
                                      <p:cBhvr>
                                        <p:cTn id="24" dur="5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15">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15">
                                            <p:txEl>
                                              <p:pRg st="3" end="3"/>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15">
                                            <p:txEl>
                                              <p:pRg st="4" end="4"/>
                                            </p:txEl>
                                          </p:spTgt>
                                        </p:tgtEl>
                                        <p:attrNameLst>
                                          <p:attrName>style.visibility</p:attrName>
                                        </p:attrNameLst>
                                      </p:cBhvr>
                                      <p:to>
                                        <p:strVal val="visible"/>
                                      </p:to>
                                    </p:set>
                                    <p:anim calcmode="lin" valueType="num">
                                      <p:cBhvr>
                                        <p:cTn id="29" dur="500" fill="hold"/>
                                        <p:tgtEl>
                                          <p:spTgt spid="15">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15">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15">
                                            <p:txEl>
                                              <p:pRg st="4" end="4"/>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15">
                                            <p:txEl>
                                              <p:pRg st="5" end="5"/>
                                            </p:txEl>
                                          </p:spTgt>
                                        </p:tgtEl>
                                        <p:attrNameLst>
                                          <p:attrName>style.visibility</p:attrName>
                                        </p:attrNameLst>
                                      </p:cBhvr>
                                      <p:to>
                                        <p:strVal val="visible"/>
                                      </p:to>
                                    </p:set>
                                    <p:anim calcmode="lin" valueType="num">
                                      <p:cBhvr>
                                        <p:cTn id="34" dur="500" fill="hold"/>
                                        <p:tgtEl>
                                          <p:spTgt spid="15">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15">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15">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 calcmode="lin" valueType="num">
                                      <p:cBhvr>
                                        <p:cTn id="41"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7">
                                            <p:txEl>
                                              <p:pRg st="0" end="0"/>
                                            </p:txEl>
                                          </p:spTgt>
                                        </p:tgtEl>
                                      </p:cBhvr>
                                    </p:animEffect>
                                  </p:childTnLst>
                                </p:cTn>
                              </p:par>
                              <p:par>
                                <p:cTn id="44" presetID="53" presetClass="entr" presetSubtype="16" fill="hold" nodeType="withEffect">
                                  <p:stCondLst>
                                    <p:cond delay="0"/>
                                  </p:stCondLst>
                                  <p:childTnLst>
                                    <p:set>
                                      <p:cBhvr>
                                        <p:cTn id="45" dur="1" fill="hold">
                                          <p:stCondLst>
                                            <p:cond delay="0"/>
                                          </p:stCondLst>
                                        </p:cTn>
                                        <p:tgtEl>
                                          <p:spTgt spid="7">
                                            <p:txEl>
                                              <p:pRg st="1" end="1"/>
                                            </p:txEl>
                                          </p:spTgt>
                                        </p:tgtEl>
                                        <p:attrNameLst>
                                          <p:attrName>style.visibility</p:attrName>
                                        </p:attrNameLst>
                                      </p:cBhvr>
                                      <p:to>
                                        <p:strVal val="visible"/>
                                      </p:to>
                                    </p:set>
                                    <p:anim calcmode="lin" valueType="num">
                                      <p:cBhvr>
                                        <p:cTn id="46"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47"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48" dur="500"/>
                                        <p:tgtEl>
                                          <p:spTgt spid="7">
                                            <p:txEl>
                                              <p:pRg st="1" end="1"/>
                                            </p:txEl>
                                          </p:spTgt>
                                        </p:tgtEl>
                                      </p:cBhvr>
                                    </p:animEffect>
                                  </p:childTnLst>
                                </p:cTn>
                              </p:par>
                              <p:par>
                                <p:cTn id="49" presetID="53" presetClass="entr" presetSubtype="16" fill="hold" nodeType="with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anim calcmode="lin" valueType="num">
                                      <p:cBhvr>
                                        <p:cTn id="51"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52"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53" dur="500"/>
                                        <p:tgtEl>
                                          <p:spTgt spid="7">
                                            <p:txEl>
                                              <p:pRg st="2" end="2"/>
                                            </p:txEl>
                                          </p:spTgt>
                                        </p:tgtEl>
                                      </p:cBhvr>
                                    </p:animEffect>
                                  </p:childTnLst>
                                </p:cTn>
                              </p:par>
                              <p:par>
                                <p:cTn id="54" presetID="53" presetClass="entr" presetSubtype="16" fill="hold" nodeType="withEffect">
                                  <p:stCondLst>
                                    <p:cond delay="0"/>
                                  </p:stCondLst>
                                  <p:childTnLst>
                                    <p:set>
                                      <p:cBhvr>
                                        <p:cTn id="55" dur="1" fill="hold">
                                          <p:stCondLst>
                                            <p:cond delay="0"/>
                                          </p:stCondLst>
                                        </p:cTn>
                                        <p:tgtEl>
                                          <p:spTgt spid="7">
                                            <p:txEl>
                                              <p:pRg st="3" end="3"/>
                                            </p:txEl>
                                          </p:spTgt>
                                        </p:tgtEl>
                                        <p:attrNameLst>
                                          <p:attrName>style.visibility</p:attrName>
                                        </p:attrNameLst>
                                      </p:cBhvr>
                                      <p:to>
                                        <p:strVal val="visible"/>
                                      </p:to>
                                    </p:set>
                                    <p:anim calcmode="lin" valueType="num">
                                      <p:cBhvr>
                                        <p:cTn id="56"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57"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58" dur="500"/>
                                        <p:tgtEl>
                                          <p:spTgt spid="7">
                                            <p:txEl>
                                              <p:pRg st="3" end="3"/>
                                            </p:txEl>
                                          </p:spTgt>
                                        </p:tgtEl>
                                      </p:cBhvr>
                                    </p:animEffect>
                                  </p:childTnLst>
                                </p:cTn>
                              </p:par>
                              <p:par>
                                <p:cTn id="59" presetID="53" presetClass="entr" presetSubtype="16" fill="hold" nodeType="with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p:cTn id="61"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62"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63" dur="500"/>
                                        <p:tgtEl>
                                          <p:spTgt spid="7">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500" fill="hold"/>
                                        <p:tgtEl>
                                          <p:spTgt spid="8"/>
                                        </p:tgtEl>
                                        <p:attrNameLst>
                                          <p:attrName>ppt_w</p:attrName>
                                        </p:attrNameLst>
                                      </p:cBhvr>
                                      <p:tavLst>
                                        <p:tav tm="0">
                                          <p:val>
                                            <p:fltVal val="0"/>
                                          </p:val>
                                        </p:tav>
                                        <p:tav tm="100000">
                                          <p:val>
                                            <p:strVal val="#ppt_w"/>
                                          </p:val>
                                        </p:tav>
                                      </p:tavLst>
                                    </p:anim>
                                    <p:anim calcmode="lin" valueType="num">
                                      <p:cBhvr>
                                        <p:cTn id="69" dur="500" fill="hold"/>
                                        <p:tgtEl>
                                          <p:spTgt spid="8"/>
                                        </p:tgtEl>
                                        <p:attrNameLst>
                                          <p:attrName>ppt_h</p:attrName>
                                        </p:attrNameLst>
                                      </p:cBhvr>
                                      <p:tavLst>
                                        <p:tav tm="0">
                                          <p:val>
                                            <p:fltVal val="0"/>
                                          </p:val>
                                        </p:tav>
                                        <p:tav tm="100000">
                                          <p:val>
                                            <p:strVal val="#ppt_h"/>
                                          </p:val>
                                        </p:tav>
                                      </p:tavLst>
                                    </p:anim>
                                    <p:animEffect transition="in" filter="fade">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0697" y="462710"/>
            <a:ext cx="10495178" cy="502201"/>
          </a:xfrm>
        </p:spPr>
        <p:txBody>
          <a:bodyPr>
            <a:normAutofit/>
          </a:bodyPr>
          <a:lstStyle/>
          <a:p>
            <a:r>
              <a:rPr lang="es-ES" sz="3000" dirty="0"/>
              <a:t>3_Versiones </a:t>
            </a:r>
            <a:r>
              <a:rPr lang="es-ES" sz="3000" dirty="0" err="1"/>
              <a:t>Doctype</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24</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5" name="Rectangle 1"/>
          <p:cNvSpPr>
            <a:spLocks noChangeArrowheads="1"/>
          </p:cNvSpPr>
          <p:nvPr/>
        </p:nvSpPr>
        <p:spPr bwMode="auto">
          <a:xfrm>
            <a:off x="5953125" y="1760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 sz="1800" b="0" i="0" u="none" strike="noStrike" cap="none" normalizeH="0" baseline="0" smtClean="0">
                <a:ln>
                  <a:noFill/>
                </a:ln>
                <a:solidFill>
                  <a:schemeClr val="tx1"/>
                </a:solidFill>
                <a:effectLst/>
                <a:latin typeface="Arial" pitchFamily="34" charset="0"/>
                <a:cs typeface="Arial" pitchFamily="34" charset="0"/>
              </a:rPr>
              <a:t/>
            </a:r>
            <a:br>
              <a:rPr kumimoji="0" lang="es-ES" altLang="es-ES" sz="1800" b="0" i="0" u="none" strike="noStrike" cap="none" normalizeH="0" baseline="0" smtClean="0">
                <a:ln>
                  <a:noFill/>
                </a:ln>
                <a:solidFill>
                  <a:schemeClr val="tx1"/>
                </a:solidFill>
                <a:effectLst/>
                <a:latin typeface="Arial" pitchFamily="34" charset="0"/>
                <a:cs typeface="Arial" pitchFamily="34" charset="0"/>
              </a:rPr>
            </a:br>
            <a:endParaRPr kumimoji="0" lang="es-ES" alt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7 Rectángulo"/>
          <p:cNvSpPr/>
          <p:nvPr/>
        </p:nvSpPr>
        <p:spPr>
          <a:xfrm>
            <a:off x="712932" y="1014660"/>
            <a:ext cx="10326254" cy="5293757"/>
          </a:xfrm>
          <a:prstGeom prst="rect">
            <a:avLst/>
          </a:prstGeom>
        </p:spPr>
        <p:txBody>
          <a:bodyPr wrap="square">
            <a:spAutoFit/>
          </a:bodyPr>
          <a:lstStyle/>
          <a:p>
            <a:pPr fontAlgn="base"/>
            <a:r>
              <a:rPr lang="es-ES" sz="2000" b="1" dirty="0">
                <a:solidFill>
                  <a:srgbClr val="FF0000"/>
                </a:solidFill>
              </a:rPr>
              <a:t>DOCTYPE</a:t>
            </a:r>
            <a:r>
              <a:rPr lang="es-ES" sz="1400" dirty="0"/>
              <a:t>: Indicamos que estamos ante la declaración del </a:t>
            </a:r>
            <a:r>
              <a:rPr lang="es-ES" sz="1400" dirty="0" smtClean="0"/>
              <a:t>DOCTYPE</a:t>
            </a:r>
          </a:p>
          <a:p>
            <a:pPr fontAlgn="base"/>
            <a:endParaRPr lang="es-ES" sz="1400" dirty="0"/>
          </a:p>
          <a:p>
            <a:pPr fontAlgn="base"/>
            <a:r>
              <a:rPr lang="es-ES" sz="1400" b="1" dirty="0"/>
              <a:t>Elemento de primer nivel</a:t>
            </a:r>
            <a:r>
              <a:rPr lang="es-ES" sz="1400" dirty="0"/>
              <a:t>: Tenemos que escribir el elemento de nivel superior declarado en el DTD. En nuestro caso es </a:t>
            </a:r>
            <a:r>
              <a:rPr lang="es-ES" sz="1400" i="1" dirty="0" err="1" smtClean="0"/>
              <a:t>html</a:t>
            </a:r>
            <a:endParaRPr lang="es-ES" sz="1400" i="1" dirty="0" smtClean="0"/>
          </a:p>
          <a:p>
            <a:pPr fontAlgn="base"/>
            <a:endParaRPr lang="es-ES" sz="1400" dirty="0"/>
          </a:p>
          <a:p>
            <a:pPr fontAlgn="base"/>
            <a:r>
              <a:rPr lang="es-ES" sz="1400" b="1" dirty="0"/>
              <a:t>Disponibilidad</a:t>
            </a:r>
            <a:r>
              <a:rPr lang="es-ES" sz="1400" dirty="0"/>
              <a:t>: Indicamos la disponibilidad del identificador. En nuestro caso tenemos PUBLIC porque se utilizará un identificador público, aunque también existe SYSTEM (cuando se utiliza un identificador de sistema) o URL (cuando el identificador es local o URL</a:t>
            </a:r>
            <a:r>
              <a:rPr lang="es-ES" sz="1400" dirty="0" smtClean="0"/>
              <a:t>).</a:t>
            </a:r>
          </a:p>
          <a:p>
            <a:pPr fontAlgn="base"/>
            <a:endParaRPr lang="es-ES" sz="1400" dirty="0"/>
          </a:p>
          <a:p>
            <a:pPr fontAlgn="base"/>
            <a:r>
              <a:rPr lang="es-ES" sz="1400" b="1" dirty="0"/>
              <a:t>+/-</a:t>
            </a:r>
            <a:r>
              <a:rPr lang="es-ES" sz="1400" dirty="0"/>
              <a:t> Según la organización se utilizará + o -, en el caso de la </a:t>
            </a:r>
            <a:r>
              <a:rPr lang="es-ES" sz="1400" dirty="0">
                <a:hlinkClick r:id="rId2"/>
              </a:rPr>
              <a:t>W3C</a:t>
            </a:r>
            <a:r>
              <a:rPr lang="es-ES" sz="1400" dirty="0"/>
              <a:t> se utiliza </a:t>
            </a:r>
            <a:r>
              <a:rPr lang="es-ES" sz="1400" dirty="0" smtClean="0"/>
              <a:t>–</a:t>
            </a:r>
          </a:p>
          <a:p>
            <a:pPr fontAlgn="base"/>
            <a:endParaRPr lang="es-ES" sz="1400" dirty="0"/>
          </a:p>
          <a:p>
            <a:pPr fontAlgn="base"/>
            <a:r>
              <a:rPr lang="es-ES" sz="1400" b="1" dirty="0"/>
              <a:t>Organización</a:t>
            </a:r>
            <a:r>
              <a:rPr lang="es-ES" sz="1400" dirty="0"/>
              <a:t>: La organización que ha creado el DTD que vamos a utilizar. En nuestro caso es la </a:t>
            </a:r>
            <a:r>
              <a:rPr lang="es-ES" sz="1400" dirty="0" smtClean="0"/>
              <a:t>W3C</a:t>
            </a:r>
          </a:p>
          <a:p>
            <a:pPr fontAlgn="base"/>
            <a:endParaRPr lang="es-ES" sz="1400" dirty="0"/>
          </a:p>
          <a:p>
            <a:pPr fontAlgn="base"/>
            <a:r>
              <a:rPr lang="es-ES" sz="1400" b="1" dirty="0"/>
              <a:t>Tipo</a:t>
            </a:r>
            <a:r>
              <a:rPr lang="es-ES" sz="1400" dirty="0"/>
              <a:t>: El tipo de documento que estamos incluyendo, o sea, DTD</a:t>
            </a:r>
            <a:r>
              <a:rPr lang="es-ES" sz="1400" dirty="0" smtClean="0"/>
              <a:t>.</a:t>
            </a:r>
          </a:p>
          <a:p>
            <a:pPr fontAlgn="base"/>
            <a:endParaRPr lang="es-ES" sz="1400" dirty="0"/>
          </a:p>
          <a:p>
            <a:pPr fontAlgn="base"/>
            <a:r>
              <a:rPr lang="es-ES" sz="1400" b="1" dirty="0"/>
              <a:t>Nombre</a:t>
            </a:r>
            <a:r>
              <a:rPr lang="es-ES" sz="1400" dirty="0"/>
              <a:t>: El nombre del DTD. En nuestro ejemplo HTML </a:t>
            </a:r>
            <a:r>
              <a:rPr lang="es-ES" sz="1400" dirty="0" smtClean="0"/>
              <a:t>4.01</a:t>
            </a:r>
          </a:p>
          <a:p>
            <a:pPr fontAlgn="base"/>
            <a:endParaRPr lang="es-ES" sz="1400" dirty="0"/>
          </a:p>
          <a:p>
            <a:pPr fontAlgn="base"/>
            <a:r>
              <a:rPr lang="es-ES" sz="1400" b="1" dirty="0"/>
              <a:t>Idioma</a:t>
            </a:r>
            <a:r>
              <a:rPr lang="es-ES" sz="1400" dirty="0"/>
              <a:t>: El idioma en el que está escrito el DTD, normalmente es EN (inglés</a:t>
            </a:r>
            <a:r>
              <a:rPr lang="es-ES" sz="1400" dirty="0" smtClean="0"/>
              <a:t>)</a:t>
            </a:r>
          </a:p>
          <a:p>
            <a:pPr fontAlgn="base"/>
            <a:endParaRPr lang="es-ES" sz="1400" dirty="0"/>
          </a:p>
          <a:p>
            <a:pPr fontAlgn="base"/>
            <a:r>
              <a:rPr lang="es-ES" sz="1400" b="1" dirty="0"/>
              <a:t>URL</a:t>
            </a:r>
            <a:r>
              <a:rPr lang="es-ES" sz="1400" dirty="0"/>
              <a:t>: La URL del DTD. Si accedemos a </a:t>
            </a:r>
            <a:r>
              <a:rPr lang="es-ES" sz="1400" dirty="0">
                <a:hlinkClick r:id="rId3"/>
              </a:rPr>
              <a:t>http://www.w3.org/TR/html4/strict.dtd</a:t>
            </a:r>
            <a:r>
              <a:rPr lang="es-ES" sz="1400" dirty="0"/>
              <a:t> nos descargaremos el fichero strict.dtd que podremos abrir con cualquier editor de texto. En él se define la estructura de marcado del </a:t>
            </a:r>
            <a:r>
              <a:rPr lang="es-ES" sz="1400" dirty="0" smtClean="0"/>
              <a:t>documento</a:t>
            </a:r>
          </a:p>
          <a:p>
            <a:pPr fontAlgn="base"/>
            <a:endParaRPr lang="es-ES" sz="1400" dirty="0"/>
          </a:p>
          <a:p>
            <a:pPr fontAlgn="base"/>
            <a:endParaRPr lang="es-ES" sz="1400" dirty="0"/>
          </a:p>
          <a:p>
            <a:pPr fontAlgn="base"/>
            <a:r>
              <a:rPr lang="es-ES" sz="1400" dirty="0"/>
              <a:t>La W3C tiene definidos un gran número de DTD, que son resumidos en su </a:t>
            </a:r>
            <a:r>
              <a:rPr lang="es-ES" sz="1400" dirty="0">
                <a:hlinkClick r:id="rId4"/>
              </a:rPr>
              <a:t>listado de declaraciones de </a:t>
            </a:r>
            <a:r>
              <a:rPr lang="es-ES" sz="1400" dirty="0" err="1">
                <a:hlinkClick r:id="rId4"/>
              </a:rPr>
              <a:t>doctype</a:t>
            </a:r>
            <a:endParaRPr lang="es-ES" sz="1400" dirty="0"/>
          </a:p>
        </p:txBody>
      </p:sp>
    </p:spTree>
    <p:extLst>
      <p:ext uri="{BB962C8B-B14F-4D97-AF65-F5344CB8AC3E}">
        <p14:creationId xmlns:p14="http://schemas.microsoft.com/office/powerpoint/2010/main" val="23924141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674223" y="1279827"/>
            <a:ext cx="9947595" cy="1158573"/>
          </a:xfrm>
          <a:prstGeom prst="rect">
            <a:avLst/>
          </a:prstGeom>
        </p:spPr>
        <p:txBody>
          <a:bodyPr>
            <a:normAutofit/>
          </a:bodyPr>
          <a:lstStyle/>
          <a:p>
            <a:r>
              <a:rPr lang="es-ES" dirty="0"/>
              <a:t>Después de la etiqueta DOCTYPE, es necesario incluir la directiva &lt;</a:t>
            </a:r>
            <a:r>
              <a:rPr lang="es-ES" dirty="0" err="1"/>
              <a:t>html</a:t>
            </a:r>
            <a:r>
              <a:rPr lang="es-ES" dirty="0"/>
              <a:t>&gt;, dentro de la cual se incluyen dos grandes bloques: la cabecera y el cuerpo.</a:t>
            </a:r>
            <a:br>
              <a:rPr lang="es-ES" dirty="0"/>
            </a:br>
            <a:r>
              <a:rPr lang="es-ES" dirty="0"/>
              <a:t/>
            </a:r>
            <a:br>
              <a:rPr lang="es-ES" dirty="0"/>
            </a:br>
            <a:r>
              <a:rPr lang="es-ES" dirty="0"/>
              <a:t>La etiqueta de cabecera (&lt;</a:t>
            </a:r>
            <a:r>
              <a:rPr lang="es-ES" sz="2000" b="1" dirty="0">
                <a:solidFill>
                  <a:srgbClr val="FF0000"/>
                </a:solidFill>
              </a:rPr>
              <a:t>head</a:t>
            </a:r>
            <a:r>
              <a:rPr lang="es-ES" dirty="0"/>
              <a:t>&gt;) tiene la siguiente sintaxis:</a:t>
            </a:r>
          </a:p>
        </p:txBody>
      </p:sp>
      <p:sp>
        <p:nvSpPr>
          <p:cNvPr id="2" name="Título 1"/>
          <p:cNvSpPr>
            <a:spLocks noGrp="1"/>
          </p:cNvSpPr>
          <p:nvPr>
            <p:ph type="title"/>
          </p:nvPr>
        </p:nvSpPr>
        <p:spPr>
          <a:xfrm>
            <a:off x="1274586" y="378855"/>
            <a:ext cx="11176031" cy="502201"/>
          </a:xfrm>
        </p:spPr>
        <p:txBody>
          <a:bodyPr>
            <a:normAutofit/>
          </a:bodyPr>
          <a:lstStyle/>
          <a:p>
            <a:r>
              <a:rPr lang="es-ES" sz="3000" dirty="0" smtClean="0"/>
              <a:t>3_Cabecera</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25</a:t>
            </a:fld>
            <a:endParaRPr lang="en-US"/>
          </a:p>
        </p:txBody>
      </p:sp>
      <p:sp>
        <p:nvSpPr>
          <p:cNvPr id="7" name="Rectangle 2"/>
          <p:cNvSpPr>
            <a:spLocks noChangeArrowheads="1"/>
          </p:cNvSpPr>
          <p:nvPr/>
        </p:nvSpPr>
        <p:spPr bwMode="auto">
          <a:xfrm flipH="1">
            <a:off x="1011960" y="2484181"/>
            <a:ext cx="1838035" cy="646331"/>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200" b="0" i="0" u="none" strike="noStrike" cap="none" normalizeH="0" baseline="0" dirty="0" smtClean="0">
                <a:ln>
                  <a:noFill/>
                </a:ln>
                <a:solidFill>
                  <a:srgbClr val="000000"/>
                </a:solidFill>
                <a:effectLst/>
                <a:cs typeface="Arial" pitchFamily="34" charset="0"/>
              </a:rPr>
              <a:t>&lt;head&gt;</a:t>
            </a:r>
            <a:br>
              <a:rPr kumimoji="0" lang="es-ES" altLang="es-ES" sz="1200" b="0" i="0" u="none" strike="noStrike" cap="none" normalizeH="0" baseline="0" dirty="0" smtClean="0">
                <a:ln>
                  <a:noFill/>
                </a:ln>
                <a:solidFill>
                  <a:srgbClr val="000000"/>
                </a:solidFill>
                <a:effectLst/>
                <a:cs typeface="Arial" pitchFamily="34" charset="0"/>
              </a:rPr>
            </a:br>
            <a:r>
              <a:rPr kumimoji="0" lang="es-ES" altLang="es-ES" sz="1200" b="0" i="0" u="none" strike="noStrike" cap="none" normalizeH="0" baseline="0" dirty="0" smtClean="0">
                <a:ln>
                  <a:noFill/>
                </a:ln>
                <a:solidFill>
                  <a:srgbClr val="000000"/>
                </a:solidFill>
                <a:effectLst/>
                <a:cs typeface="Arial" pitchFamily="34" charset="0"/>
              </a:rPr>
              <a:t>...</a:t>
            </a:r>
            <a:br>
              <a:rPr kumimoji="0" lang="es-ES" altLang="es-ES" sz="1200" b="0" i="0" u="none" strike="noStrike" cap="none" normalizeH="0" baseline="0" dirty="0" smtClean="0">
                <a:ln>
                  <a:noFill/>
                </a:ln>
                <a:solidFill>
                  <a:srgbClr val="000000"/>
                </a:solidFill>
                <a:effectLst/>
                <a:cs typeface="Arial" pitchFamily="34" charset="0"/>
              </a:rPr>
            </a:br>
            <a:r>
              <a:rPr kumimoji="0" lang="es-ES" altLang="es-ES" sz="1200" b="0" i="0" u="none" strike="noStrike" cap="none" normalizeH="0" baseline="0" dirty="0" smtClean="0">
                <a:ln>
                  <a:noFill/>
                </a:ln>
                <a:solidFill>
                  <a:srgbClr val="000000"/>
                </a:solidFill>
                <a:effectLst/>
                <a:cs typeface="Arial" pitchFamily="34" charset="0"/>
              </a:rPr>
              <a:t>&lt;/head&gt;</a:t>
            </a:r>
            <a:r>
              <a:rPr kumimoji="0" lang="es-ES" altLang="es-ES" sz="1200" b="0" i="0" u="none" strike="noStrike" cap="none" normalizeH="0" baseline="0" dirty="0" smtClean="0">
                <a:ln>
                  <a:noFill/>
                </a:ln>
                <a:solidFill>
                  <a:schemeClr val="tx1"/>
                </a:solidFill>
                <a:effectLst/>
                <a:cs typeface="Arial" pitchFamily="34" charset="0"/>
              </a:rPr>
              <a:t> </a:t>
            </a:r>
          </a:p>
        </p:txBody>
      </p:sp>
      <p:sp>
        <p:nvSpPr>
          <p:cNvPr id="8" name="7 Rectángulo"/>
          <p:cNvSpPr/>
          <p:nvPr/>
        </p:nvSpPr>
        <p:spPr>
          <a:xfrm>
            <a:off x="7262380" y="1979116"/>
            <a:ext cx="4358120" cy="3416320"/>
          </a:xfrm>
          <a:prstGeom prst="rect">
            <a:avLst/>
          </a:prstGeom>
          <a:solidFill>
            <a:schemeClr val="bg1">
              <a:lumMod val="95000"/>
            </a:schemeClr>
          </a:solidFill>
        </p:spPr>
        <p:txBody>
          <a:bodyPr wrap="square">
            <a:spAutoFit/>
          </a:bodyPr>
          <a:lstStyle/>
          <a:p>
            <a:r>
              <a:rPr lang="en-US" dirty="0"/>
              <a:t>&lt;!DOCTYPE html&gt;</a:t>
            </a:r>
            <a:br>
              <a:rPr lang="en-US" dirty="0"/>
            </a:br>
            <a:r>
              <a:rPr lang="en-US" dirty="0"/>
              <a:t>&lt;html&gt;</a:t>
            </a:r>
            <a:br>
              <a:rPr lang="en-US" dirty="0"/>
            </a:br>
            <a:r>
              <a:rPr lang="en-US" b="1" dirty="0">
                <a:solidFill>
                  <a:srgbClr val="FF0000"/>
                </a:solidFill>
              </a:rPr>
              <a:t>&lt;head&gt;</a:t>
            </a:r>
            <a:r>
              <a:rPr lang="en-US" dirty="0"/>
              <a:t/>
            </a:r>
            <a:br>
              <a:rPr lang="en-US" dirty="0"/>
            </a:br>
            <a:r>
              <a:rPr lang="en-US" dirty="0"/>
              <a:t>&lt;</a:t>
            </a:r>
            <a:r>
              <a:rPr lang="en-US" dirty="0" smtClean="0"/>
              <a:t>title&gt;</a:t>
            </a:r>
            <a:r>
              <a:rPr lang="en-US" dirty="0" err="1" smtClean="0"/>
              <a:t>Título</a:t>
            </a:r>
            <a:r>
              <a:rPr lang="en-US" dirty="0" smtClean="0"/>
              <a:t> </a:t>
            </a:r>
            <a:r>
              <a:rPr lang="en-US" dirty="0" err="1" smtClean="0"/>
              <a:t>página</a:t>
            </a:r>
            <a:r>
              <a:rPr lang="en-US" dirty="0" smtClean="0"/>
              <a:t>&lt;/</a:t>
            </a:r>
            <a:r>
              <a:rPr lang="en-US" dirty="0"/>
              <a:t>title&gt;</a:t>
            </a:r>
            <a:br>
              <a:rPr lang="en-US" dirty="0"/>
            </a:br>
            <a:r>
              <a:rPr lang="en-US" b="1" dirty="0">
                <a:solidFill>
                  <a:srgbClr val="FF0000"/>
                </a:solidFill>
              </a:rPr>
              <a:t>&lt;/head&gt;</a:t>
            </a:r>
            <a:r>
              <a:rPr lang="en-US" dirty="0"/>
              <a:t/>
            </a:r>
            <a:br>
              <a:rPr lang="en-US" dirty="0"/>
            </a:br>
            <a:r>
              <a:rPr lang="en-US" dirty="0"/>
              <a:t>&lt;body&gt;</a:t>
            </a:r>
            <a:br>
              <a:rPr lang="en-US" dirty="0"/>
            </a:br>
            <a:r>
              <a:rPr lang="en-US" dirty="0"/>
              <a:t/>
            </a:r>
            <a:br>
              <a:rPr lang="en-US" dirty="0"/>
            </a:br>
            <a:r>
              <a:rPr lang="en-US" dirty="0"/>
              <a:t>&lt;</a:t>
            </a:r>
            <a:r>
              <a:rPr lang="en-US" dirty="0" smtClean="0"/>
              <a:t>h1&gt;</a:t>
            </a:r>
            <a:r>
              <a:rPr lang="en-US" dirty="0" err="1" smtClean="0"/>
              <a:t>Mi</a:t>
            </a:r>
            <a:r>
              <a:rPr lang="en-US" dirty="0" smtClean="0"/>
              <a:t> primer Heading</a:t>
            </a:r>
            <a:r>
              <a:rPr lang="en-US" dirty="0"/>
              <a:t>&lt;/h1&gt;</a:t>
            </a:r>
            <a:br>
              <a:rPr lang="en-US" dirty="0"/>
            </a:br>
            <a:r>
              <a:rPr lang="en-US" dirty="0"/>
              <a:t>&lt;</a:t>
            </a:r>
            <a:r>
              <a:rPr lang="en-US" dirty="0" smtClean="0"/>
              <a:t>p&gt;</a:t>
            </a:r>
            <a:r>
              <a:rPr lang="en-US" dirty="0" err="1" smtClean="0"/>
              <a:t>Myi</a:t>
            </a:r>
            <a:r>
              <a:rPr lang="en-US" dirty="0" smtClean="0"/>
              <a:t> primer </a:t>
            </a:r>
            <a:r>
              <a:rPr lang="en-US" dirty="0"/>
              <a:t>paragraph.&lt;/p&gt;</a:t>
            </a:r>
            <a:br>
              <a:rPr lang="en-US" dirty="0"/>
            </a:br>
            <a:r>
              <a:rPr lang="en-US" dirty="0"/>
              <a:t/>
            </a:r>
            <a:br>
              <a:rPr lang="en-US" dirty="0"/>
            </a:br>
            <a:r>
              <a:rPr lang="en-US" dirty="0"/>
              <a:t>&lt;/body&gt;</a:t>
            </a:r>
            <a:br>
              <a:rPr lang="en-US" dirty="0"/>
            </a:br>
            <a:r>
              <a:rPr lang="en-US" dirty="0"/>
              <a:t>&lt;/html&gt;</a:t>
            </a:r>
            <a:endParaRPr lang="es-ES" dirty="0"/>
          </a:p>
        </p:txBody>
      </p:sp>
    </p:spTree>
    <p:extLst>
      <p:ext uri="{BB962C8B-B14F-4D97-AF65-F5344CB8AC3E}">
        <p14:creationId xmlns:p14="http://schemas.microsoft.com/office/powerpoint/2010/main" val="293400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618835" y="1108363"/>
            <a:ext cx="10631056" cy="4147127"/>
          </a:xfrm>
          <a:prstGeom prst="rect">
            <a:avLst/>
          </a:prstGeom>
        </p:spPr>
        <p:txBody>
          <a:bodyPr>
            <a:normAutofit/>
          </a:bodyPr>
          <a:lstStyle/>
          <a:p>
            <a:pPr>
              <a:buFont typeface="Arial" panose="020B0604020202020204" pitchFamily="34" charset="0"/>
              <a:buChar char="•"/>
            </a:pPr>
            <a:r>
              <a:rPr lang="es-ES" dirty="0"/>
              <a:t>El código HTML que se incluye dentro de esta directiva va a permitir, fundamentalmente</a:t>
            </a:r>
            <a:r>
              <a:rPr lang="es-ES" dirty="0" smtClean="0"/>
              <a:t>: Definir </a:t>
            </a:r>
            <a:r>
              <a:rPr lang="es-ES" dirty="0"/>
              <a:t>el </a:t>
            </a:r>
            <a:r>
              <a:rPr lang="es-ES" b="1" dirty="0">
                <a:solidFill>
                  <a:srgbClr val="0070C0"/>
                </a:solidFill>
              </a:rPr>
              <a:t>título del documento web</a:t>
            </a:r>
            <a:r>
              <a:rPr lang="es-ES" dirty="0"/>
              <a:t>.</a:t>
            </a:r>
          </a:p>
          <a:p>
            <a:pPr>
              <a:buFont typeface="Arial" panose="020B0604020202020204" pitchFamily="34" charset="0"/>
              <a:buChar char="•"/>
            </a:pPr>
            <a:r>
              <a:rPr lang="es-ES" dirty="0"/>
              <a:t>Declarar la codificación de </a:t>
            </a:r>
            <a:r>
              <a:rPr lang="es-ES" b="1" dirty="0">
                <a:solidFill>
                  <a:srgbClr val="0070C0"/>
                </a:solidFill>
              </a:rPr>
              <a:t>caracteres a utilizar</a:t>
            </a:r>
            <a:r>
              <a:rPr lang="es-ES" dirty="0"/>
              <a:t>.</a:t>
            </a:r>
          </a:p>
          <a:p>
            <a:pPr>
              <a:buFont typeface="Arial" panose="020B0604020202020204" pitchFamily="34" charset="0"/>
              <a:buChar char="•"/>
            </a:pPr>
            <a:r>
              <a:rPr lang="es-ES" dirty="0"/>
              <a:t>Indicar información relacionada con el documento en sí.</a:t>
            </a:r>
          </a:p>
          <a:p>
            <a:pPr>
              <a:buFont typeface="Arial" panose="020B0604020202020204" pitchFamily="34" charset="0"/>
              <a:buChar char="•"/>
            </a:pPr>
            <a:r>
              <a:rPr lang="es-ES" dirty="0"/>
              <a:t>Incorporar archivos externos con estilos </a:t>
            </a:r>
            <a:r>
              <a:rPr lang="es-ES" b="1" dirty="0">
                <a:solidFill>
                  <a:srgbClr val="0070C0"/>
                </a:solidFill>
              </a:rPr>
              <a:t>CSS</a:t>
            </a:r>
            <a:r>
              <a:rPr lang="es-ES" dirty="0"/>
              <a:t> y código </a:t>
            </a:r>
            <a:r>
              <a:rPr lang="es-ES" b="1" dirty="0">
                <a:solidFill>
                  <a:srgbClr val="0070C0"/>
                </a:solidFill>
              </a:rPr>
              <a:t>JavaScript</a:t>
            </a:r>
            <a:r>
              <a:rPr lang="es-ES" dirty="0"/>
              <a:t>.</a:t>
            </a:r>
          </a:p>
          <a:p>
            <a:pPr>
              <a:buFont typeface="Arial" panose="020B0604020202020204" pitchFamily="34" charset="0"/>
              <a:buChar char="•"/>
            </a:pPr>
            <a:r>
              <a:rPr lang="es-ES" b="1" dirty="0">
                <a:solidFill>
                  <a:srgbClr val="0070C0"/>
                </a:solidFill>
              </a:rPr>
              <a:t>Escribir código JavaScript y CSS.</a:t>
            </a:r>
          </a:p>
          <a:p>
            <a:pPr>
              <a:buFont typeface="Arial" panose="020B0604020202020204" pitchFamily="34" charset="0"/>
              <a:buChar char="•"/>
            </a:pPr>
            <a:r>
              <a:rPr lang="es-ES" dirty="0"/>
              <a:t>Todo esto se consigue insertando y configurando una serie de </a:t>
            </a:r>
            <a:r>
              <a:rPr lang="es-ES" dirty="0" smtClean="0"/>
              <a:t>etiquetas.</a:t>
            </a:r>
          </a:p>
          <a:p>
            <a:pPr>
              <a:buFont typeface="Arial" panose="020B0604020202020204" pitchFamily="34" charset="0"/>
              <a:buChar char="•"/>
            </a:pPr>
            <a:r>
              <a:rPr lang="es-ES" dirty="0" smtClean="0"/>
              <a:t>Casi </a:t>
            </a:r>
            <a:r>
              <a:rPr lang="es-ES" dirty="0"/>
              <a:t>toda la información que se incluye dentro de la directiva &lt;head&gt; no es visualizada por el </a:t>
            </a:r>
            <a:r>
              <a:rPr lang="es-ES" dirty="0" smtClean="0"/>
              <a:t>usuario.</a:t>
            </a:r>
          </a:p>
          <a:p>
            <a:pPr>
              <a:buFont typeface="Arial" panose="020B0604020202020204" pitchFamily="34" charset="0"/>
              <a:buChar char="•"/>
            </a:pPr>
            <a:r>
              <a:rPr lang="es-ES" dirty="0" smtClean="0"/>
              <a:t>Algunas </a:t>
            </a:r>
            <a:r>
              <a:rPr lang="es-ES" dirty="0"/>
              <a:t>de las etiquetas más importantes que se suelen incluir dentro de la cabecera de los documentos HTML son:</a:t>
            </a:r>
            <a:r>
              <a:rPr lang="es-ES" b="1" dirty="0"/>
              <a:t>&lt;meta&gt;, &lt;</a:t>
            </a:r>
            <a:r>
              <a:rPr lang="es-ES" b="1" dirty="0" err="1"/>
              <a:t>title</a:t>
            </a:r>
            <a:r>
              <a:rPr lang="es-ES" b="1" dirty="0"/>
              <a:t>&gt; y &lt;link&gt;</a:t>
            </a:r>
            <a:r>
              <a:rPr lang="es-ES" dirty="0"/>
              <a:t>.</a:t>
            </a:r>
            <a:br>
              <a:rPr lang="es-ES" dirty="0"/>
            </a:br>
            <a:r>
              <a:rPr lang="es-ES" dirty="0"/>
              <a:t/>
            </a:r>
            <a:br>
              <a:rPr lang="es-ES" dirty="0"/>
            </a:br>
            <a:endParaRPr lang="es-ES" dirty="0"/>
          </a:p>
        </p:txBody>
      </p:sp>
      <p:sp>
        <p:nvSpPr>
          <p:cNvPr id="2" name="Título 1"/>
          <p:cNvSpPr>
            <a:spLocks noGrp="1"/>
          </p:cNvSpPr>
          <p:nvPr>
            <p:ph type="title"/>
          </p:nvPr>
        </p:nvSpPr>
        <p:spPr>
          <a:xfrm>
            <a:off x="1283822" y="388819"/>
            <a:ext cx="11176031" cy="502201"/>
          </a:xfrm>
        </p:spPr>
        <p:txBody>
          <a:bodyPr>
            <a:normAutofit/>
          </a:bodyPr>
          <a:lstStyle/>
          <a:p>
            <a:r>
              <a:rPr lang="es-ES" sz="3000" dirty="0" smtClean="0"/>
              <a:t>_Cabecera</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26</a:t>
            </a:fld>
            <a:endParaRPr lang="en-US"/>
          </a:p>
        </p:txBody>
      </p:sp>
      <p:sp>
        <p:nvSpPr>
          <p:cNvPr id="8" name="Rectangle 1"/>
          <p:cNvSpPr>
            <a:spLocks noChangeArrowheads="1"/>
          </p:cNvSpPr>
          <p:nvPr/>
        </p:nvSpPr>
        <p:spPr bwMode="auto">
          <a:xfrm>
            <a:off x="5978525" y="1577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 sz="1800" b="0" i="0" u="none" strike="noStrike" cap="none" normalizeH="0" baseline="0" smtClean="0">
                <a:ln>
                  <a:noFill/>
                </a:ln>
                <a:solidFill>
                  <a:schemeClr val="tx1"/>
                </a:solidFill>
                <a:effectLst/>
                <a:latin typeface="Arial" pitchFamily="34" charset="0"/>
                <a:cs typeface="Arial" pitchFamily="34" charset="0"/>
              </a:rPr>
              <a:t/>
            </a:r>
            <a:br>
              <a:rPr kumimoji="0" lang="es-ES" altLang="es-ES" sz="1800" b="0" i="0" u="none" strike="noStrike" cap="none" normalizeH="0" baseline="0" smtClean="0">
                <a:ln>
                  <a:noFill/>
                </a:ln>
                <a:solidFill>
                  <a:schemeClr val="tx1"/>
                </a:solidFill>
                <a:effectLst/>
                <a:latin typeface="Arial" pitchFamily="34" charset="0"/>
                <a:cs typeface="Arial" pitchFamily="34" charset="0"/>
              </a:rPr>
            </a:br>
            <a:endParaRPr kumimoji="0" lang="es-ES" altLang="es-E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5857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 calcmode="lin" valueType="num">
                                      <p:cBhvr>
                                        <p:cTn id="21"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 calcmode="lin" valueType="num">
                                      <p:cBhvr>
                                        <p:cTn id="28" dur="5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 calcmode="lin" valueType="num">
                                      <p:cBhvr>
                                        <p:cTn id="35" dur="500" fill="hold"/>
                                        <p:tgtEl>
                                          <p:spTgt spid="1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5">
                                            <p:txEl>
                                              <p:pRg st="5" end="5"/>
                                            </p:txEl>
                                          </p:spTgt>
                                        </p:tgtEl>
                                        <p:attrNameLst>
                                          <p:attrName>style.visibility</p:attrName>
                                        </p:attrNameLst>
                                      </p:cBhvr>
                                      <p:to>
                                        <p:strVal val="visible"/>
                                      </p:to>
                                    </p:set>
                                    <p:anim calcmode="lin" valueType="num">
                                      <p:cBhvr>
                                        <p:cTn id="42" dur="500" fill="hold"/>
                                        <p:tgtEl>
                                          <p:spTgt spid="1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5">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5">
                                            <p:txEl>
                                              <p:pRg st="6" end="6"/>
                                            </p:txEl>
                                          </p:spTgt>
                                        </p:tgtEl>
                                        <p:attrNameLst>
                                          <p:attrName>style.visibility</p:attrName>
                                        </p:attrNameLst>
                                      </p:cBhvr>
                                      <p:to>
                                        <p:strVal val="visible"/>
                                      </p:to>
                                    </p:set>
                                    <p:anim calcmode="lin" valueType="num">
                                      <p:cBhvr>
                                        <p:cTn id="49" dur="500" fill="hold"/>
                                        <p:tgtEl>
                                          <p:spTgt spid="15">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15">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15">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5">
                                            <p:txEl>
                                              <p:pRg st="7" end="7"/>
                                            </p:txEl>
                                          </p:spTgt>
                                        </p:tgtEl>
                                        <p:attrNameLst>
                                          <p:attrName>style.visibility</p:attrName>
                                        </p:attrNameLst>
                                      </p:cBhvr>
                                      <p:to>
                                        <p:strVal val="visible"/>
                                      </p:to>
                                    </p:set>
                                    <p:anim calcmode="lin" valueType="num">
                                      <p:cBhvr>
                                        <p:cTn id="56" dur="500" fill="hold"/>
                                        <p:tgtEl>
                                          <p:spTgt spid="15">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15">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66586" y="2942373"/>
            <a:ext cx="10566431" cy="2978136"/>
          </a:xfrm>
          <a:prstGeom prst="rect">
            <a:avLst/>
          </a:prstGeom>
        </p:spPr>
        <p:txBody>
          <a:bodyPr>
            <a:normAutofit/>
          </a:bodyPr>
          <a:lstStyle/>
          <a:p>
            <a:pPr marL="0" indent="0">
              <a:buNone/>
            </a:pPr>
            <a:r>
              <a:rPr lang="es-ES" dirty="0"/>
              <a:t>La etiqueta &lt;meta&gt; también se suele utilizar para otros </a:t>
            </a:r>
            <a:r>
              <a:rPr lang="es-ES" dirty="0" smtClean="0"/>
              <a:t>propósitos.</a:t>
            </a:r>
          </a:p>
          <a:p>
            <a:pPr marL="0" indent="0">
              <a:buNone/>
            </a:pPr>
            <a:r>
              <a:rPr lang="es-ES" dirty="0" smtClean="0"/>
              <a:t>Principales </a:t>
            </a:r>
            <a:r>
              <a:rPr lang="es-ES" dirty="0"/>
              <a:t>atributos de esta </a:t>
            </a:r>
            <a:r>
              <a:rPr lang="es-ES" dirty="0" smtClean="0"/>
              <a:t>directiva:</a:t>
            </a:r>
          </a:p>
          <a:p>
            <a:pPr>
              <a:buFontTx/>
              <a:buChar char="-"/>
            </a:pPr>
            <a:r>
              <a:rPr lang="es-ES" b="1" dirty="0" err="1" smtClean="0">
                <a:solidFill>
                  <a:srgbClr val="0070C0"/>
                </a:solidFill>
              </a:rPr>
              <a:t>name</a:t>
            </a:r>
            <a:r>
              <a:rPr lang="es-ES" dirty="0"/>
              <a:t>: indica un tipo de información (</a:t>
            </a:r>
            <a:r>
              <a:rPr lang="es-ES" dirty="0" err="1"/>
              <a:t>metainformación</a:t>
            </a:r>
            <a:r>
              <a:rPr lang="es-ES" dirty="0"/>
              <a:t>) que se desea incluir, la cual está relacionada con el documento en </a:t>
            </a:r>
            <a:r>
              <a:rPr lang="es-ES" dirty="0" smtClean="0"/>
              <a:t>sí.</a:t>
            </a:r>
          </a:p>
          <a:p>
            <a:pPr>
              <a:buFontTx/>
              <a:buChar char="-"/>
            </a:pPr>
            <a:r>
              <a:rPr lang="es-ES" b="1" dirty="0" err="1" smtClean="0">
                <a:solidFill>
                  <a:srgbClr val="0070C0"/>
                </a:solidFill>
              </a:rPr>
              <a:t>description</a:t>
            </a:r>
            <a:r>
              <a:rPr lang="es-ES" dirty="0"/>
              <a:t>: indica que la información se refiere a los contenidos más relevantes de la </a:t>
            </a:r>
            <a:r>
              <a:rPr lang="es-ES" dirty="0" smtClean="0"/>
              <a:t>página.</a:t>
            </a:r>
          </a:p>
          <a:p>
            <a:pPr>
              <a:buFontTx/>
              <a:buChar char="-"/>
            </a:pPr>
            <a:r>
              <a:rPr lang="es-ES" b="1" dirty="0" err="1" smtClean="0">
                <a:solidFill>
                  <a:srgbClr val="0070C0"/>
                </a:solidFill>
              </a:rPr>
              <a:t>keywords</a:t>
            </a:r>
            <a:r>
              <a:rPr lang="es-ES" dirty="0"/>
              <a:t>: indica que la información se refiere a un conjunto de palabras clave a utilizar por los </a:t>
            </a:r>
            <a:r>
              <a:rPr lang="es-ES" dirty="0" smtClean="0"/>
              <a:t>buscadores.</a:t>
            </a:r>
          </a:p>
          <a:p>
            <a:pPr>
              <a:buFontTx/>
              <a:buChar char="-"/>
            </a:pPr>
            <a:r>
              <a:rPr lang="es-ES" b="1" dirty="0" err="1" smtClean="0">
                <a:solidFill>
                  <a:srgbClr val="0070C0"/>
                </a:solidFill>
              </a:rPr>
              <a:t>author</a:t>
            </a:r>
            <a:r>
              <a:rPr lang="es-ES" dirty="0"/>
              <a:t>: indica que la información se refiere al nombre del autor de la </a:t>
            </a:r>
            <a:r>
              <a:rPr lang="es-ES" dirty="0" smtClean="0"/>
              <a:t>página.</a:t>
            </a:r>
          </a:p>
          <a:p>
            <a:pPr>
              <a:buFontTx/>
              <a:buChar char="-"/>
            </a:pPr>
            <a:r>
              <a:rPr lang="es-ES" b="1" dirty="0" err="1" smtClean="0">
                <a:solidFill>
                  <a:srgbClr val="0070C0"/>
                </a:solidFill>
              </a:rPr>
              <a:t>generator</a:t>
            </a:r>
            <a:r>
              <a:rPr lang="es-ES" dirty="0"/>
              <a:t>: indica que la información se refiere al nombre de una o varias aplicaciones informáticas que se han utilizado en el desarrollo de la </a:t>
            </a:r>
            <a:r>
              <a:rPr lang="es-ES" dirty="0" smtClean="0"/>
              <a:t>web.</a:t>
            </a:r>
          </a:p>
          <a:p>
            <a:pPr>
              <a:buFontTx/>
              <a:buChar char="-"/>
            </a:pPr>
            <a:r>
              <a:rPr lang="es-ES" b="1" dirty="0" err="1" smtClean="0">
                <a:solidFill>
                  <a:srgbClr val="0070C0"/>
                </a:solidFill>
              </a:rPr>
              <a:t>content</a:t>
            </a:r>
            <a:r>
              <a:rPr lang="es-ES" dirty="0"/>
              <a:t>: en este atributo se escribe la </a:t>
            </a:r>
            <a:r>
              <a:rPr lang="es-ES" b="1" dirty="0" err="1"/>
              <a:t>metainformación</a:t>
            </a:r>
            <a:r>
              <a:rPr lang="es-ES" dirty="0"/>
              <a:t> propiamente </a:t>
            </a:r>
            <a:r>
              <a:rPr lang="es-ES" dirty="0" smtClean="0"/>
              <a:t>dicha.</a:t>
            </a:r>
          </a:p>
          <a:p>
            <a:pPr>
              <a:buFontTx/>
              <a:buChar char="-"/>
            </a:pPr>
            <a:r>
              <a:rPr lang="es-ES" b="1" dirty="0" smtClean="0">
                <a:solidFill>
                  <a:srgbClr val="0070C0"/>
                </a:solidFill>
              </a:rPr>
              <a:t>http-</a:t>
            </a:r>
            <a:r>
              <a:rPr lang="es-ES" b="1" dirty="0" err="1" smtClean="0">
                <a:solidFill>
                  <a:srgbClr val="0070C0"/>
                </a:solidFill>
              </a:rPr>
              <a:t>equi</a:t>
            </a:r>
            <a:r>
              <a:rPr lang="es-ES" dirty="0" err="1" smtClean="0"/>
              <a:t>v</a:t>
            </a:r>
            <a:r>
              <a:rPr lang="es-ES" dirty="0"/>
              <a:t>: este atributo se usa para especificar algún </a:t>
            </a:r>
            <a:r>
              <a:rPr lang="es-ES" b="1" dirty="0"/>
              <a:t>tipo de instrucción</a:t>
            </a:r>
            <a:r>
              <a:rPr lang="es-ES" dirty="0"/>
              <a:t> a tener en cuenta por el navegador.</a:t>
            </a:r>
          </a:p>
        </p:txBody>
      </p:sp>
      <p:sp>
        <p:nvSpPr>
          <p:cNvPr id="2" name="Título 1"/>
          <p:cNvSpPr>
            <a:spLocks noGrp="1"/>
          </p:cNvSpPr>
          <p:nvPr>
            <p:ph type="title"/>
          </p:nvPr>
        </p:nvSpPr>
        <p:spPr>
          <a:xfrm>
            <a:off x="1172986" y="370347"/>
            <a:ext cx="11176031" cy="502201"/>
          </a:xfrm>
        </p:spPr>
        <p:txBody>
          <a:bodyPr>
            <a:normAutofit/>
          </a:bodyPr>
          <a:lstStyle/>
          <a:p>
            <a:r>
              <a:rPr lang="es-ES" sz="3000" dirty="0" smtClean="0"/>
              <a:t>_Cabecera &lt;meta&gt;</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27</a:t>
            </a:fld>
            <a:endParaRPr lang="en-US"/>
          </a:p>
        </p:txBody>
      </p:sp>
      <p:sp>
        <p:nvSpPr>
          <p:cNvPr id="3" name="2 Rectángulo"/>
          <p:cNvSpPr/>
          <p:nvPr/>
        </p:nvSpPr>
        <p:spPr>
          <a:xfrm>
            <a:off x="960582" y="1166429"/>
            <a:ext cx="10529454" cy="1046440"/>
          </a:xfrm>
          <a:prstGeom prst="rect">
            <a:avLst/>
          </a:prstGeom>
        </p:spPr>
        <p:txBody>
          <a:bodyPr wrap="square">
            <a:spAutoFit/>
          </a:bodyPr>
          <a:lstStyle/>
          <a:p>
            <a:r>
              <a:rPr lang="es-ES" sz="2000" b="1" dirty="0">
                <a:solidFill>
                  <a:srgbClr val="FF0000"/>
                </a:solidFill>
              </a:rPr>
              <a:t>&lt;meta&gt;</a:t>
            </a:r>
            <a:r>
              <a:rPr lang="es-ES" sz="2000" dirty="0">
                <a:solidFill>
                  <a:srgbClr val="FF0000"/>
                </a:solidFill>
              </a:rPr>
              <a:t/>
            </a:r>
            <a:br>
              <a:rPr lang="es-ES" sz="2000" dirty="0">
                <a:solidFill>
                  <a:srgbClr val="FF0000"/>
                </a:solidFill>
              </a:rPr>
            </a:br>
            <a:r>
              <a:rPr lang="es-ES" sz="1400" dirty="0"/>
              <a:t>Esta etiqueta se puede utilizar para definir el juego de caracteres a utilizar en la visualización del documento. En el caso de que se desee asegurar la compatibilidad del documento con los caracteres propios de nuestro idioma (acentos, ñ, etc.) y de los de Europa Occidental, será necesario escribir el siguiente código:</a:t>
            </a:r>
          </a:p>
        </p:txBody>
      </p:sp>
      <p:graphicFrame>
        <p:nvGraphicFramePr>
          <p:cNvPr id="7" name="6 Tabla"/>
          <p:cNvGraphicFramePr>
            <a:graphicFrameLocks noGrp="1"/>
          </p:cNvGraphicFramePr>
          <p:nvPr>
            <p:extLst>
              <p:ext uri="{D42A27DB-BD31-4B8C-83A1-F6EECF244321}">
                <p14:modId xmlns:p14="http://schemas.microsoft.com/office/powerpoint/2010/main" val="3835627748"/>
              </p:ext>
            </p:extLst>
          </p:nvPr>
        </p:nvGraphicFramePr>
        <p:xfrm>
          <a:off x="3870036" y="2028173"/>
          <a:ext cx="6077916" cy="819570"/>
        </p:xfrm>
        <a:graphic>
          <a:graphicData uri="http://schemas.openxmlformats.org/drawingml/2006/table">
            <a:tbl>
              <a:tblPr/>
              <a:tblGrid>
                <a:gridCol w="6077916"/>
              </a:tblGrid>
              <a:tr h="819570">
                <a:tc>
                  <a:txBody>
                    <a:bodyPr/>
                    <a:lstStyle/>
                    <a:p>
                      <a:r>
                        <a:rPr lang="es-ES" sz="1400" b="1" dirty="0">
                          <a:solidFill>
                            <a:srgbClr val="0070C0"/>
                          </a:solidFill>
                        </a:rPr>
                        <a:t>&lt;meta http-</a:t>
                      </a:r>
                      <a:r>
                        <a:rPr lang="es-ES" sz="1400" b="1" dirty="0" err="1">
                          <a:solidFill>
                            <a:srgbClr val="0070C0"/>
                          </a:solidFill>
                        </a:rPr>
                        <a:t>equiv</a:t>
                      </a:r>
                      <a:r>
                        <a:rPr lang="es-ES" sz="1400" b="1" dirty="0">
                          <a:solidFill>
                            <a:srgbClr val="0070C0"/>
                          </a:solidFill>
                        </a:rPr>
                        <a:t>="Content-</a:t>
                      </a:r>
                      <a:r>
                        <a:rPr lang="es-ES" sz="1400" b="1" dirty="0" err="1">
                          <a:solidFill>
                            <a:srgbClr val="0070C0"/>
                          </a:solidFill>
                        </a:rPr>
                        <a:t>Type</a:t>
                      </a:r>
                      <a:r>
                        <a:rPr lang="es-ES" sz="1400" b="1" dirty="0">
                          <a:solidFill>
                            <a:srgbClr val="0070C0"/>
                          </a:solidFill>
                        </a:rPr>
                        <a:t>" </a:t>
                      </a:r>
                      <a:r>
                        <a:rPr lang="es-ES" sz="1400" b="1" dirty="0" err="1">
                          <a:solidFill>
                            <a:srgbClr val="0070C0"/>
                          </a:solidFill>
                        </a:rPr>
                        <a:t>content</a:t>
                      </a:r>
                      <a:r>
                        <a:rPr lang="es-ES" sz="1400" b="1" dirty="0">
                          <a:solidFill>
                            <a:srgbClr val="0070C0"/>
                          </a:solidFill>
                        </a:rPr>
                        <a:t>="</a:t>
                      </a:r>
                      <a:r>
                        <a:rPr lang="es-ES" sz="1400" b="1" dirty="0" err="1">
                          <a:solidFill>
                            <a:srgbClr val="0070C0"/>
                          </a:solidFill>
                        </a:rPr>
                        <a:t>text</a:t>
                      </a:r>
                      <a:r>
                        <a:rPr lang="es-ES" sz="1400" b="1" dirty="0">
                          <a:solidFill>
                            <a:srgbClr val="0070C0"/>
                          </a:solidFill>
                        </a:rPr>
                        <a:t>/</a:t>
                      </a:r>
                      <a:r>
                        <a:rPr lang="es-ES" sz="1400" b="1" dirty="0" err="1">
                          <a:solidFill>
                            <a:srgbClr val="0070C0"/>
                          </a:solidFill>
                        </a:rPr>
                        <a:t>html</a:t>
                      </a:r>
                      <a:r>
                        <a:rPr lang="es-ES" sz="1400" b="1" dirty="0">
                          <a:solidFill>
                            <a:srgbClr val="0070C0"/>
                          </a:solidFill>
                        </a:rPr>
                        <a:t>; </a:t>
                      </a:r>
                      <a:r>
                        <a:rPr lang="es-ES" sz="1400" b="1" dirty="0" err="1">
                          <a:solidFill>
                            <a:srgbClr val="0070C0"/>
                          </a:solidFill>
                        </a:rPr>
                        <a:t>charset</a:t>
                      </a:r>
                      <a:r>
                        <a:rPr lang="es-ES" sz="1400" b="1" dirty="0">
                          <a:solidFill>
                            <a:srgbClr val="0070C0"/>
                          </a:solidFill>
                        </a:rPr>
                        <a:t>=utf-8"/&gt;</a:t>
                      </a:r>
                    </a:p>
                  </a:txBody>
                  <a:tcPr marL="45260" marR="45260" marT="22630" marB="22630" anchor="ctr">
                    <a:lnL>
                      <a:noFill/>
                    </a:lnL>
                    <a:lnR>
                      <a:noFill/>
                    </a:lnR>
                    <a:lnT>
                      <a:noFill/>
                    </a:lnT>
                    <a:lnB>
                      <a:noFill/>
                    </a:lnB>
                  </a:tcPr>
                </a:tc>
              </a:tr>
            </a:tbl>
          </a:graphicData>
        </a:graphic>
      </p:graphicFrame>
    </p:spTree>
    <p:extLst>
      <p:ext uri="{BB962C8B-B14F-4D97-AF65-F5344CB8AC3E}">
        <p14:creationId xmlns:p14="http://schemas.microsoft.com/office/powerpoint/2010/main" val="35594187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2986" y="370347"/>
            <a:ext cx="11176031" cy="502201"/>
          </a:xfrm>
        </p:spPr>
        <p:txBody>
          <a:bodyPr>
            <a:normAutofit/>
          </a:bodyPr>
          <a:lstStyle/>
          <a:p>
            <a:r>
              <a:rPr lang="es-ES" sz="3000" dirty="0" smtClean="0"/>
              <a:t>_Cabecera &lt;meta&gt;</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28</a:t>
            </a:fld>
            <a:endParaRPr lang="en-US"/>
          </a:p>
        </p:txBody>
      </p:sp>
      <p:sp>
        <p:nvSpPr>
          <p:cNvPr id="8" name="7 Rectángulo"/>
          <p:cNvSpPr/>
          <p:nvPr/>
        </p:nvSpPr>
        <p:spPr>
          <a:xfrm>
            <a:off x="868217" y="1157284"/>
            <a:ext cx="10492509" cy="1231106"/>
          </a:xfrm>
          <a:prstGeom prst="rect">
            <a:avLst/>
          </a:prstGeom>
        </p:spPr>
        <p:txBody>
          <a:bodyPr wrap="square">
            <a:spAutoFit/>
          </a:bodyPr>
          <a:lstStyle/>
          <a:p>
            <a:r>
              <a:rPr lang="es-ES" sz="1400" b="1" dirty="0"/>
              <a:t>Carga automática de páginas</a:t>
            </a:r>
          </a:p>
          <a:p>
            <a:r>
              <a:rPr lang="es-ES" sz="1400" dirty="0"/>
              <a:t>Esta es, sin duda, la función más útil de todas las que puede desempeñar la etiqueta META y consiste en cargar automáticamente una página desde la actual transcurridos unos segundos sin que el usuario tenga que hacer nada. Para conseguir esto debe incluirse en la cabecera del documento HTML, es decir entre &lt;HEAD &gt; y &lt;/HEAD&gt; la siguiente línea:</a:t>
            </a:r>
          </a:p>
          <a:p>
            <a:endParaRPr lang="es-ES" dirty="0"/>
          </a:p>
        </p:txBody>
      </p:sp>
      <p:sp>
        <p:nvSpPr>
          <p:cNvPr id="9" name="Rectangle 2"/>
          <p:cNvSpPr>
            <a:spLocks noChangeArrowheads="1"/>
          </p:cNvSpPr>
          <p:nvPr/>
        </p:nvSpPr>
        <p:spPr bwMode="auto">
          <a:xfrm>
            <a:off x="2687781" y="2439342"/>
            <a:ext cx="5754255" cy="246221"/>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000" b="0" i="0" u="none" strike="noStrike" cap="none" normalizeH="0" baseline="0" smtClean="0">
                <a:ln>
                  <a:noFill/>
                </a:ln>
                <a:solidFill>
                  <a:srgbClr val="000000"/>
                </a:solidFill>
                <a:effectLst/>
                <a:latin typeface="Arial Unicode MS" pitchFamily="34" charset="-128"/>
                <a:cs typeface="Arial" pitchFamily="34" charset="0"/>
              </a:rPr>
              <a:t>&lt;META HTTP-EQUIV="Refresh" CONTENT="5" URL="http://es.gnome.org"&gt;</a:t>
            </a:r>
            <a:r>
              <a:rPr kumimoji="0" lang="es-ES" altLang="es-ES" sz="900" b="0" i="0" u="none" strike="noStrike" cap="none" normalizeH="0" baseline="0" smtClean="0">
                <a:ln>
                  <a:noFill/>
                </a:ln>
                <a:solidFill>
                  <a:schemeClr val="tx1"/>
                </a:solidFill>
                <a:effectLst/>
                <a:latin typeface="Arial" pitchFamily="34" charset="0"/>
                <a:cs typeface="Arial" pitchFamily="34" charset="0"/>
              </a:rPr>
              <a:t> </a:t>
            </a:r>
            <a:endParaRPr kumimoji="0" lang="es-ES" alt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9 Rectángulo"/>
          <p:cNvSpPr/>
          <p:nvPr/>
        </p:nvSpPr>
        <p:spPr>
          <a:xfrm>
            <a:off x="1002522" y="2877372"/>
            <a:ext cx="3813865" cy="369332"/>
          </a:xfrm>
          <a:prstGeom prst="rect">
            <a:avLst/>
          </a:prstGeom>
        </p:spPr>
        <p:txBody>
          <a:bodyPr wrap="none">
            <a:spAutoFit/>
          </a:bodyPr>
          <a:lstStyle/>
          <a:p>
            <a:r>
              <a:rPr lang="es-ES" b="1" dirty="0"/>
              <a:t>Información para los buscadores</a:t>
            </a:r>
          </a:p>
        </p:txBody>
      </p:sp>
      <p:sp>
        <p:nvSpPr>
          <p:cNvPr id="11" name="Rectangle 3"/>
          <p:cNvSpPr>
            <a:spLocks noChangeArrowheads="1"/>
          </p:cNvSpPr>
          <p:nvPr/>
        </p:nvSpPr>
        <p:spPr bwMode="auto">
          <a:xfrm>
            <a:off x="508000" y="3387528"/>
            <a:ext cx="10761279" cy="553998"/>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000" b="0" i="0" u="none" strike="noStrike" cap="none" normalizeH="0" baseline="0" dirty="0" smtClean="0">
                <a:ln>
                  <a:noFill/>
                </a:ln>
                <a:solidFill>
                  <a:srgbClr val="000000"/>
                </a:solidFill>
                <a:effectLst/>
                <a:latin typeface="Arial Unicode MS" pitchFamily="34" charset="-128"/>
                <a:cs typeface="Arial" pitchFamily="34" charset="0"/>
              </a:rPr>
              <a:t>&lt;META NAME="</a:t>
            </a:r>
            <a:r>
              <a:rPr kumimoji="0" lang="es-ES" altLang="es-ES" sz="1000" b="0" i="0" u="none" strike="noStrike" cap="none" normalizeH="0" baseline="0" dirty="0" err="1" smtClean="0">
                <a:ln>
                  <a:noFill/>
                </a:ln>
                <a:solidFill>
                  <a:srgbClr val="000000"/>
                </a:solidFill>
                <a:effectLst/>
                <a:latin typeface="Arial Unicode MS" pitchFamily="34" charset="-128"/>
                <a:cs typeface="Arial" pitchFamily="34" charset="0"/>
              </a:rPr>
              <a:t>author</a:t>
            </a:r>
            <a:r>
              <a:rPr kumimoji="0" lang="es-ES" altLang="es-ES" sz="1000" b="0" i="0" u="none" strike="noStrike" cap="none" normalizeH="0" baseline="0" dirty="0" smtClean="0">
                <a:ln>
                  <a:noFill/>
                </a:ln>
                <a:solidFill>
                  <a:srgbClr val="000000"/>
                </a:solidFill>
                <a:effectLst/>
                <a:latin typeface="Arial Unicode MS" pitchFamily="34" charset="-128"/>
                <a:cs typeface="Arial" pitchFamily="34" charset="0"/>
              </a:rPr>
              <a:t>" CONTENT="</a:t>
            </a:r>
            <a:r>
              <a:rPr kumimoji="0" lang="es-ES" altLang="es-ES" sz="1000" b="0" i="0" u="none" strike="noStrike" cap="none" normalizeH="0" baseline="0" dirty="0" err="1" smtClean="0">
                <a:ln>
                  <a:noFill/>
                </a:ln>
                <a:solidFill>
                  <a:srgbClr val="000000"/>
                </a:solidFill>
                <a:effectLst/>
                <a:latin typeface="Arial Unicode MS" pitchFamily="34" charset="-128"/>
                <a:cs typeface="Arial" pitchFamily="34" charset="0"/>
              </a:rPr>
              <a:t>WebMaster</a:t>
            </a:r>
            <a:r>
              <a:rPr kumimoji="0" lang="es-ES" altLang="es-ES" sz="1000" b="0" i="0" u="none" strike="noStrike" cap="none" normalizeH="0" baseline="0" dirty="0" smtClean="0">
                <a:ln>
                  <a:noFill/>
                </a:ln>
                <a:solidFill>
                  <a:srgbClr val="000000"/>
                </a:solidFill>
                <a:effectLst/>
                <a:latin typeface="Arial Unicode MS" pitchFamily="34" charset="-128"/>
                <a:cs typeface="Arial" pitchFamily="34" charset="0"/>
              </a:rPr>
              <a:t> de Los Alpes"&gt; </a:t>
            </a:r>
          </a:p>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000" b="0" i="0" u="none" strike="noStrike" cap="none" normalizeH="0" baseline="0" dirty="0" smtClean="0">
                <a:ln>
                  <a:noFill/>
                </a:ln>
                <a:solidFill>
                  <a:srgbClr val="000000"/>
                </a:solidFill>
                <a:effectLst/>
                <a:latin typeface="Arial Unicode MS" pitchFamily="34" charset="-128"/>
                <a:cs typeface="Arial" pitchFamily="34" charset="0"/>
              </a:rPr>
              <a:t>&lt;META NAME="</a:t>
            </a:r>
            <a:r>
              <a:rPr kumimoji="0" lang="es-ES" altLang="es-ES" sz="1000" b="0" i="0" u="none" strike="noStrike" cap="none" normalizeH="0" baseline="0" dirty="0" err="1" smtClean="0">
                <a:ln>
                  <a:noFill/>
                </a:ln>
                <a:solidFill>
                  <a:srgbClr val="000000"/>
                </a:solidFill>
                <a:effectLst/>
                <a:latin typeface="Arial Unicode MS" pitchFamily="34" charset="-128"/>
                <a:cs typeface="Arial" pitchFamily="34" charset="0"/>
              </a:rPr>
              <a:t>keywords</a:t>
            </a:r>
            <a:r>
              <a:rPr kumimoji="0" lang="es-ES" altLang="es-ES" sz="1000" b="0" i="0" u="none" strike="noStrike" cap="none" normalizeH="0" baseline="0" dirty="0" smtClean="0">
                <a:ln>
                  <a:noFill/>
                </a:ln>
                <a:solidFill>
                  <a:srgbClr val="000000"/>
                </a:solidFill>
                <a:effectLst/>
                <a:latin typeface="Arial Unicode MS" pitchFamily="34" charset="-128"/>
                <a:cs typeface="Arial" pitchFamily="34" charset="0"/>
              </a:rPr>
              <a:t>" CONTENT="viajes, ofertas, Los Alpes, Orlando, Nueva Zelanda"&gt; </a:t>
            </a:r>
          </a:p>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000" b="0" i="0" u="none" strike="noStrike" cap="none" normalizeH="0" baseline="0" dirty="0" smtClean="0">
                <a:ln>
                  <a:noFill/>
                </a:ln>
                <a:solidFill>
                  <a:srgbClr val="000000"/>
                </a:solidFill>
                <a:effectLst/>
                <a:latin typeface="Arial Unicode MS" pitchFamily="34" charset="-128"/>
                <a:cs typeface="Arial" pitchFamily="34" charset="0"/>
              </a:rPr>
              <a:t>&lt;META NAME="</a:t>
            </a:r>
            <a:r>
              <a:rPr kumimoji="0" lang="es-ES" altLang="es-ES" sz="1000" b="0" i="0" u="none" strike="noStrike" cap="none" normalizeH="0" baseline="0" dirty="0" err="1" smtClean="0">
                <a:ln>
                  <a:noFill/>
                </a:ln>
                <a:solidFill>
                  <a:srgbClr val="000000"/>
                </a:solidFill>
                <a:effectLst/>
                <a:latin typeface="Arial Unicode MS" pitchFamily="34" charset="-128"/>
                <a:cs typeface="Arial" pitchFamily="34" charset="0"/>
              </a:rPr>
              <a:t>description</a:t>
            </a:r>
            <a:r>
              <a:rPr kumimoji="0" lang="es-ES" altLang="es-ES" sz="1000" b="0" i="0" u="none" strike="noStrike" cap="none" normalizeH="0" baseline="0" dirty="0" smtClean="0">
                <a:ln>
                  <a:noFill/>
                </a:ln>
                <a:solidFill>
                  <a:srgbClr val="000000"/>
                </a:solidFill>
                <a:effectLst/>
                <a:latin typeface="Arial Unicode MS" pitchFamily="34" charset="-128"/>
                <a:cs typeface="Arial" pitchFamily="34" charset="0"/>
              </a:rPr>
              <a:t>" CONTENT="La agencia de viajes Los Alpes tiene un gran prestigio en el mundo de las empresas y combina una gran calidad con unos excelentes precios."&gt;</a:t>
            </a:r>
            <a:r>
              <a:rPr kumimoji="0" lang="es-ES" altLang="es-ES" sz="900" b="0" i="0" u="none" strike="noStrike" cap="none" normalizeH="0" baseline="0" dirty="0" smtClean="0">
                <a:ln>
                  <a:noFill/>
                </a:ln>
                <a:solidFill>
                  <a:schemeClr val="tx1"/>
                </a:solidFill>
                <a:effectLst/>
                <a:latin typeface="Arial" pitchFamily="34" charset="0"/>
                <a:cs typeface="Arial" pitchFamily="34" charset="0"/>
              </a:rPr>
              <a:t> </a:t>
            </a:r>
            <a:endParaRPr kumimoji="0" lang="es-ES" altLang="es-E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93846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858982" y="1128142"/>
            <a:ext cx="8146472" cy="1398718"/>
          </a:xfrm>
          <a:prstGeom prst="rect">
            <a:avLst/>
          </a:prstGeom>
        </p:spPr>
        <p:txBody>
          <a:bodyPr>
            <a:normAutofit/>
          </a:bodyPr>
          <a:lstStyle/>
          <a:p>
            <a:pPr marL="0" indent="0">
              <a:buNone/>
            </a:pPr>
            <a:r>
              <a:rPr lang="es-ES" sz="1800" b="1" dirty="0" smtClean="0"/>
              <a:t>&lt;</a:t>
            </a:r>
            <a:r>
              <a:rPr lang="es-ES" sz="1800" b="1" dirty="0" err="1"/>
              <a:t>title</a:t>
            </a:r>
            <a:r>
              <a:rPr lang="es-ES" sz="1800" b="1" dirty="0"/>
              <a:t>&gt;</a:t>
            </a:r>
            <a:r>
              <a:rPr lang="es-ES" dirty="0"/>
              <a:t/>
            </a:r>
            <a:br>
              <a:rPr lang="es-ES" dirty="0"/>
            </a:br>
            <a:r>
              <a:rPr lang="es-ES" dirty="0"/>
              <a:t>Dentro de la etiqueta &lt;</a:t>
            </a:r>
            <a:r>
              <a:rPr lang="es-ES" dirty="0" err="1"/>
              <a:t>title</a:t>
            </a:r>
            <a:r>
              <a:rPr lang="es-ES" dirty="0"/>
              <a:t>&gt; se escribe el título de un documento web. Su sintaxis es:</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29</a:t>
            </a:fld>
            <a:endParaRPr lang="en-US"/>
          </a:p>
        </p:txBody>
      </p:sp>
      <p:sp>
        <p:nvSpPr>
          <p:cNvPr id="7" name="6 Rectángulo"/>
          <p:cNvSpPr/>
          <p:nvPr/>
        </p:nvSpPr>
        <p:spPr>
          <a:xfrm>
            <a:off x="858981" y="2006799"/>
            <a:ext cx="7865919" cy="800219"/>
          </a:xfrm>
          <a:prstGeom prst="rect">
            <a:avLst/>
          </a:prstGeom>
        </p:spPr>
        <p:txBody>
          <a:bodyPr wrap="square">
            <a:spAutoFit/>
          </a:bodyPr>
          <a:lstStyle/>
          <a:p>
            <a:r>
              <a:rPr lang="es-ES" b="1" dirty="0"/>
              <a:t>&lt;link&gt;</a:t>
            </a:r>
            <a:endParaRPr lang="es-ES" dirty="0"/>
          </a:p>
          <a:p>
            <a:r>
              <a:rPr lang="es-ES" sz="1400" dirty="0"/>
              <a:t>Esta etiqueta se utiliza para incorporar archivos externos (ajuntar hojas de estilo CSS). Para este caso, la sintaxis de esta etiqueta es la siguiente:</a:t>
            </a:r>
          </a:p>
        </p:txBody>
      </p:sp>
      <p:graphicFrame>
        <p:nvGraphicFramePr>
          <p:cNvPr id="9" name="8 Tabla"/>
          <p:cNvGraphicFramePr>
            <a:graphicFrameLocks noGrp="1"/>
          </p:cNvGraphicFramePr>
          <p:nvPr>
            <p:extLst>
              <p:ext uri="{D42A27DB-BD31-4B8C-83A1-F6EECF244321}">
                <p14:modId xmlns:p14="http://schemas.microsoft.com/office/powerpoint/2010/main" val="1706743311"/>
              </p:ext>
            </p:extLst>
          </p:nvPr>
        </p:nvGraphicFramePr>
        <p:xfrm>
          <a:off x="7860146" y="872548"/>
          <a:ext cx="1801090" cy="1437265"/>
        </p:xfrm>
        <a:graphic>
          <a:graphicData uri="http://schemas.openxmlformats.org/drawingml/2006/table">
            <a:tbl>
              <a:tblPr/>
              <a:tblGrid>
                <a:gridCol w="1801090"/>
              </a:tblGrid>
              <a:tr h="1437265">
                <a:tc>
                  <a:txBody>
                    <a:bodyPr/>
                    <a:lstStyle/>
                    <a:p>
                      <a:r>
                        <a:rPr lang="es-ES" b="1" dirty="0">
                          <a:solidFill>
                            <a:srgbClr val="0070C0"/>
                          </a:solidFill>
                        </a:rPr>
                        <a:t>&lt;</a:t>
                      </a:r>
                      <a:r>
                        <a:rPr lang="es-ES" b="1" dirty="0" err="1">
                          <a:solidFill>
                            <a:srgbClr val="0070C0"/>
                          </a:solidFill>
                        </a:rPr>
                        <a:t>title</a:t>
                      </a:r>
                      <a:r>
                        <a:rPr lang="es-ES" b="1" dirty="0">
                          <a:solidFill>
                            <a:srgbClr val="0070C0"/>
                          </a:solidFill>
                        </a:rPr>
                        <a:t>&gt;</a:t>
                      </a:r>
                      <a:br>
                        <a:rPr lang="es-ES" b="1" dirty="0">
                          <a:solidFill>
                            <a:srgbClr val="0070C0"/>
                          </a:solidFill>
                        </a:rPr>
                      </a:br>
                      <a:r>
                        <a:rPr lang="es-ES" b="1" dirty="0">
                          <a:solidFill>
                            <a:srgbClr val="0070C0"/>
                          </a:solidFill>
                        </a:rPr>
                        <a:t>...</a:t>
                      </a:r>
                      <a:br>
                        <a:rPr lang="es-ES" b="1" dirty="0">
                          <a:solidFill>
                            <a:srgbClr val="0070C0"/>
                          </a:solidFill>
                        </a:rPr>
                      </a:br>
                      <a:r>
                        <a:rPr lang="es-ES" b="1" dirty="0">
                          <a:solidFill>
                            <a:srgbClr val="0070C0"/>
                          </a:solidFill>
                        </a:rPr>
                        <a:t>&lt;/</a:t>
                      </a:r>
                      <a:r>
                        <a:rPr lang="es-ES" b="1" dirty="0" err="1">
                          <a:solidFill>
                            <a:srgbClr val="0070C0"/>
                          </a:solidFill>
                        </a:rPr>
                        <a:t>title</a:t>
                      </a:r>
                      <a:r>
                        <a:rPr lang="es-ES" b="1" dirty="0">
                          <a:solidFill>
                            <a:srgbClr val="0070C0"/>
                          </a:solidFill>
                        </a:rPr>
                        <a:t>&gt;</a:t>
                      </a:r>
                    </a:p>
                  </a:txBody>
                  <a:tcPr anchor="ctr">
                    <a:lnL>
                      <a:noFill/>
                    </a:lnL>
                    <a:lnR>
                      <a:noFill/>
                    </a:lnR>
                    <a:lnT>
                      <a:noFill/>
                    </a:lnT>
                    <a:lnB>
                      <a:noFill/>
                    </a:lnB>
                  </a:tcPr>
                </a:tc>
              </a:tr>
            </a:tbl>
          </a:graphicData>
        </a:graphic>
      </p:graphicFrame>
      <p:graphicFrame>
        <p:nvGraphicFramePr>
          <p:cNvPr id="11" name="10 Tabla"/>
          <p:cNvGraphicFramePr>
            <a:graphicFrameLocks noGrp="1"/>
          </p:cNvGraphicFramePr>
          <p:nvPr>
            <p:extLst>
              <p:ext uri="{D42A27DB-BD31-4B8C-83A1-F6EECF244321}">
                <p14:modId xmlns:p14="http://schemas.microsoft.com/office/powerpoint/2010/main" val="3051047633"/>
              </p:ext>
            </p:extLst>
          </p:nvPr>
        </p:nvGraphicFramePr>
        <p:xfrm>
          <a:off x="4121438" y="2878574"/>
          <a:ext cx="3683289" cy="365760"/>
        </p:xfrm>
        <a:graphic>
          <a:graphicData uri="http://schemas.openxmlformats.org/drawingml/2006/table">
            <a:tbl>
              <a:tblPr/>
              <a:tblGrid>
                <a:gridCol w="3683289"/>
              </a:tblGrid>
              <a:tr h="0">
                <a:tc>
                  <a:txBody>
                    <a:bodyPr/>
                    <a:lstStyle/>
                    <a:p>
                      <a:r>
                        <a:rPr lang="es-ES" b="1" dirty="0">
                          <a:solidFill>
                            <a:srgbClr val="0070C0"/>
                          </a:solidFill>
                        </a:rPr>
                        <a:t>&lt;link </a:t>
                      </a:r>
                      <a:r>
                        <a:rPr lang="es-ES" b="1" dirty="0" err="1">
                          <a:solidFill>
                            <a:srgbClr val="0070C0"/>
                          </a:solidFill>
                        </a:rPr>
                        <a:t>href</a:t>
                      </a:r>
                      <a:r>
                        <a:rPr lang="es-ES" b="1" dirty="0">
                          <a:solidFill>
                            <a:srgbClr val="0070C0"/>
                          </a:solidFill>
                        </a:rPr>
                        <a:t>="estilo.css"&gt;</a:t>
                      </a:r>
                    </a:p>
                  </a:txBody>
                  <a:tcPr anchor="ctr">
                    <a:lnL>
                      <a:noFill/>
                    </a:lnL>
                    <a:lnR>
                      <a:noFill/>
                    </a:lnR>
                    <a:lnT>
                      <a:noFill/>
                    </a:lnT>
                    <a:lnB>
                      <a:noFill/>
                    </a:lnB>
                  </a:tcPr>
                </a:tc>
              </a:tr>
            </a:tbl>
          </a:graphicData>
        </a:graphic>
      </p:graphicFrame>
      <p:sp>
        <p:nvSpPr>
          <p:cNvPr id="12" name="Rectangle 2"/>
          <p:cNvSpPr>
            <a:spLocks noChangeArrowheads="1"/>
          </p:cNvSpPr>
          <p:nvPr/>
        </p:nvSpPr>
        <p:spPr bwMode="auto">
          <a:xfrm>
            <a:off x="5857875" y="24463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 sz="1800" b="0" i="0" u="none" strike="noStrike" cap="none" normalizeH="0" baseline="0" smtClean="0">
                <a:ln>
                  <a:noFill/>
                </a:ln>
                <a:solidFill>
                  <a:schemeClr val="tx1"/>
                </a:solidFill>
                <a:effectLst/>
                <a:latin typeface="Arial" pitchFamily="34" charset="0"/>
                <a:cs typeface="Arial" pitchFamily="34" charset="0"/>
              </a:rPr>
              <a:t/>
            </a:r>
            <a:br>
              <a:rPr kumimoji="0" lang="es-ES" altLang="es-ES" sz="1800" b="0" i="0" u="none" strike="noStrike" cap="none" normalizeH="0" baseline="0" smtClean="0">
                <a:ln>
                  <a:noFill/>
                </a:ln>
                <a:solidFill>
                  <a:schemeClr val="tx1"/>
                </a:solidFill>
                <a:effectLst/>
                <a:latin typeface="Arial" pitchFamily="34" charset="0"/>
                <a:cs typeface="Arial" pitchFamily="34" charset="0"/>
              </a:rPr>
            </a:br>
            <a:endParaRPr kumimoji="0" lang="es-ES" altLang="es-E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Título 1"/>
          <p:cNvSpPr txBox="1">
            <a:spLocks/>
          </p:cNvSpPr>
          <p:nvPr/>
        </p:nvSpPr>
        <p:spPr>
          <a:xfrm>
            <a:off x="1172986" y="370347"/>
            <a:ext cx="11176031" cy="502201"/>
          </a:xfrm>
          <a:prstGeom prst="rect">
            <a:avLst/>
          </a:prstGeom>
        </p:spPr>
        <p:txBody>
          <a:bodyPr lIns="36000" tIns="0" rIns="0" bIns="0" anchor="b">
            <a:normAutofit/>
          </a:bodyPr>
          <a:lstStyle>
            <a:lvl1pPr algn="l" defTabSz="914400" rtl="0" eaLnBrk="1" latinLnBrk="0" hangingPunct="1">
              <a:lnSpc>
                <a:spcPct val="90000"/>
              </a:lnSpc>
              <a:spcBef>
                <a:spcPct val="0"/>
              </a:spcBef>
              <a:buNone/>
              <a:defRPr sz="3200" b="1" kern="1200">
                <a:solidFill>
                  <a:schemeClr val="tx1">
                    <a:lumMod val="90000"/>
                    <a:lumOff val="10000"/>
                  </a:schemeClr>
                </a:solidFill>
                <a:latin typeface="+mn-lt"/>
                <a:ea typeface="+mj-ea"/>
                <a:cs typeface="+mj-cs"/>
              </a:defRPr>
            </a:lvl1pPr>
          </a:lstStyle>
          <a:p>
            <a:r>
              <a:rPr lang="es-ES" sz="3000" dirty="0" smtClean="0"/>
              <a:t>_Cabecera &lt;link&gt;</a:t>
            </a:r>
            <a:endParaRPr lang="es-ES" sz="3000" dirty="0"/>
          </a:p>
        </p:txBody>
      </p:sp>
      <p:sp>
        <p:nvSpPr>
          <p:cNvPr id="4" name="3 Rectángulo"/>
          <p:cNvSpPr/>
          <p:nvPr/>
        </p:nvSpPr>
        <p:spPr>
          <a:xfrm>
            <a:off x="858982" y="4006342"/>
            <a:ext cx="10520218" cy="1600438"/>
          </a:xfrm>
          <a:prstGeom prst="rect">
            <a:avLst/>
          </a:prstGeom>
        </p:spPr>
        <p:txBody>
          <a:bodyPr wrap="square">
            <a:spAutoFit/>
          </a:bodyPr>
          <a:lstStyle/>
          <a:p>
            <a:r>
              <a:rPr lang="es-ES" sz="1400" b="1" dirty="0"/>
              <a:t>Hojas de estilo CSS </a:t>
            </a:r>
            <a:r>
              <a:rPr lang="es-ES" sz="1400" dirty="0"/>
              <a:t>(</a:t>
            </a:r>
            <a:r>
              <a:rPr lang="es-ES" sz="1400" dirty="0" err="1"/>
              <a:t>Cascading</a:t>
            </a:r>
            <a:r>
              <a:rPr lang="es-ES" sz="1400" dirty="0"/>
              <a:t> Style </a:t>
            </a:r>
            <a:r>
              <a:rPr lang="es-ES" sz="1400" dirty="0" err="1"/>
              <a:t>Sheet</a:t>
            </a:r>
            <a:r>
              <a:rPr lang="es-ES" sz="1400" dirty="0"/>
              <a:t> o Hoja de Estilos en Cascada): archivo que contiene un conjunto de reglas que definen el aspecto de uno o varios de los elementos que constituyen a un documento o sitio web completo.</a:t>
            </a:r>
            <a:br>
              <a:rPr lang="es-ES" sz="1400" dirty="0"/>
            </a:br>
            <a:r>
              <a:rPr lang="es-ES" sz="1400" dirty="0"/>
              <a:t>Antes de la aparición de HTML5, se hacía necesario añadir un atributo adicional a la etiqueta &lt;link&gt;: el atributo </a:t>
            </a:r>
            <a:r>
              <a:rPr lang="es-ES" sz="1400" dirty="0" err="1"/>
              <a:t>type</a:t>
            </a:r>
            <a:r>
              <a:rPr lang="es-ES" sz="1400" dirty="0"/>
              <a:t>, el cual se utilizaba para indicar el tipo (MIME) de fichero que estaba incorporando.</a:t>
            </a:r>
            <a:br>
              <a:rPr lang="es-ES" sz="1400" dirty="0"/>
            </a:br>
            <a:r>
              <a:rPr lang="es-ES" sz="1400" dirty="0"/>
              <a:t>En el caso de las hojas de estilo, este atributo debía tener el valor </a:t>
            </a:r>
            <a:r>
              <a:rPr lang="es-ES" sz="1400" dirty="0" err="1"/>
              <a:t>text</a:t>
            </a:r>
            <a:r>
              <a:rPr lang="es-ES" sz="1400" dirty="0"/>
              <a:t>/</a:t>
            </a:r>
            <a:r>
              <a:rPr lang="es-ES" sz="1400" dirty="0" err="1"/>
              <a:t>css</a:t>
            </a:r>
            <a:r>
              <a:rPr lang="es-ES" sz="1400" dirty="0"/>
              <a:t>.</a:t>
            </a:r>
            <a:br>
              <a:rPr lang="es-ES" sz="1400" dirty="0"/>
            </a:br>
            <a:r>
              <a:rPr lang="es-ES" sz="1400" dirty="0"/>
              <a:t>Aunque es recomendable el uso de archivos externos, esta no es la única manera de incluir código CSS en un documento web. Dicho código también puede escribirse (utilizando la etiqueta &lt;</a:t>
            </a:r>
            <a:r>
              <a:rPr lang="es-ES" sz="1400" dirty="0" err="1"/>
              <a:t>style</a:t>
            </a:r>
            <a:r>
              <a:rPr lang="es-ES" sz="1400" dirty="0"/>
              <a:t>&gt;) dentro del propio documento HTML.</a:t>
            </a:r>
          </a:p>
        </p:txBody>
      </p:sp>
      <p:sp>
        <p:nvSpPr>
          <p:cNvPr id="5" name="4 Rectángulo"/>
          <p:cNvSpPr/>
          <p:nvPr/>
        </p:nvSpPr>
        <p:spPr>
          <a:xfrm>
            <a:off x="3474128" y="3244334"/>
            <a:ext cx="5724644" cy="369332"/>
          </a:xfrm>
          <a:prstGeom prst="rect">
            <a:avLst/>
          </a:prstGeom>
        </p:spPr>
        <p:txBody>
          <a:bodyPr wrap="none">
            <a:spAutoFit/>
          </a:bodyPr>
          <a:lstStyle/>
          <a:p>
            <a:r>
              <a:rPr lang="es-ES" b="1" dirty="0">
                <a:solidFill>
                  <a:srgbClr val="0070C0"/>
                </a:solidFill>
              </a:rPr>
              <a:t>&lt;link </a:t>
            </a:r>
            <a:r>
              <a:rPr lang="es-ES" b="1" dirty="0" err="1">
                <a:solidFill>
                  <a:srgbClr val="0070C0"/>
                </a:solidFill>
              </a:rPr>
              <a:t>rel</a:t>
            </a:r>
            <a:r>
              <a:rPr lang="es-ES" b="1" dirty="0">
                <a:solidFill>
                  <a:srgbClr val="0070C0"/>
                </a:solidFill>
              </a:rPr>
              <a:t>="</a:t>
            </a:r>
            <a:r>
              <a:rPr lang="es-ES" b="1" dirty="0" err="1">
                <a:solidFill>
                  <a:srgbClr val="0070C0"/>
                </a:solidFill>
              </a:rPr>
              <a:t>stylesheet</a:t>
            </a:r>
            <a:r>
              <a:rPr lang="es-ES" b="1" dirty="0">
                <a:solidFill>
                  <a:srgbClr val="0070C0"/>
                </a:solidFill>
              </a:rPr>
              <a:t>" </a:t>
            </a:r>
            <a:r>
              <a:rPr lang="es-ES" b="1" dirty="0" err="1">
                <a:solidFill>
                  <a:srgbClr val="0070C0"/>
                </a:solidFill>
              </a:rPr>
              <a:t>href</a:t>
            </a:r>
            <a:r>
              <a:rPr lang="es-ES" b="1" dirty="0">
                <a:solidFill>
                  <a:srgbClr val="0070C0"/>
                </a:solidFill>
              </a:rPr>
              <a:t>="predeterminado.css"&gt;</a:t>
            </a:r>
          </a:p>
        </p:txBody>
      </p:sp>
      <p:sp>
        <p:nvSpPr>
          <p:cNvPr id="13" name="12 Rectángulo"/>
          <p:cNvSpPr/>
          <p:nvPr/>
        </p:nvSpPr>
        <p:spPr>
          <a:xfrm>
            <a:off x="8915400" y="485168"/>
            <a:ext cx="2403442" cy="2308324"/>
          </a:xfrm>
          <a:prstGeom prst="rect">
            <a:avLst/>
          </a:prstGeom>
          <a:solidFill>
            <a:schemeClr val="bg1">
              <a:lumMod val="95000"/>
            </a:schemeClr>
          </a:solidFill>
        </p:spPr>
        <p:txBody>
          <a:bodyPr wrap="square">
            <a:spAutoFit/>
          </a:bodyPr>
          <a:lstStyle/>
          <a:p>
            <a:r>
              <a:rPr lang="en-US" sz="1200" dirty="0"/>
              <a:t>&lt;!DOCTYPE html&gt;</a:t>
            </a:r>
            <a:br>
              <a:rPr lang="en-US" sz="1200" dirty="0"/>
            </a:br>
            <a:r>
              <a:rPr lang="en-US" sz="1200" dirty="0"/>
              <a:t>&lt;html&gt;</a:t>
            </a:r>
            <a:br>
              <a:rPr lang="en-US" sz="1200" dirty="0"/>
            </a:br>
            <a:r>
              <a:rPr lang="en-US" sz="1200" dirty="0"/>
              <a:t>&lt;head&gt;</a:t>
            </a:r>
            <a:br>
              <a:rPr lang="en-US" sz="1200" dirty="0"/>
            </a:br>
            <a:r>
              <a:rPr lang="en-US" sz="1200" dirty="0"/>
              <a:t>&lt;</a:t>
            </a:r>
            <a:r>
              <a:rPr lang="en-US" sz="1200" b="1" dirty="0" smtClean="0">
                <a:solidFill>
                  <a:srgbClr val="FF0000"/>
                </a:solidFill>
              </a:rPr>
              <a:t>title</a:t>
            </a:r>
            <a:r>
              <a:rPr lang="en-US" sz="1200" dirty="0" smtClean="0"/>
              <a:t>&gt;</a:t>
            </a:r>
            <a:r>
              <a:rPr lang="en-US" sz="1200" dirty="0" err="1" smtClean="0"/>
              <a:t>Título</a:t>
            </a:r>
            <a:r>
              <a:rPr lang="en-US" sz="1200" dirty="0" smtClean="0"/>
              <a:t> </a:t>
            </a:r>
            <a:r>
              <a:rPr lang="en-US" sz="1200" dirty="0" err="1" smtClean="0"/>
              <a:t>página</a:t>
            </a:r>
            <a:r>
              <a:rPr lang="en-US" sz="1200" dirty="0" smtClean="0"/>
              <a:t>&lt;/</a:t>
            </a:r>
            <a:r>
              <a:rPr lang="en-US" sz="1200" dirty="0">
                <a:solidFill>
                  <a:srgbClr val="FF0000"/>
                </a:solidFill>
              </a:rPr>
              <a:t>title</a:t>
            </a:r>
            <a:r>
              <a:rPr lang="en-US" sz="1200" dirty="0"/>
              <a:t>&gt;</a:t>
            </a:r>
            <a:br>
              <a:rPr lang="en-US" sz="1200" dirty="0"/>
            </a:br>
            <a:r>
              <a:rPr lang="en-US" sz="1200" dirty="0"/>
              <a:t>&lt;/head&gt;</a:t>
            </a:r>
            <a:br>
              <a:rPr lang="en-US" sz="1200" dirty="0"/>
            </a:br>
            <a:r>
              <a:rPr lang="en-US" sz="1200" dirty="0"/>
              <a:t>&lt;body&gt;</a:t>
            </a:r>
            <a:br>
              <a:rPr lang="en-US" sz="1200" dirty="0"/>
            </a:br>
            <a:r>
              <a:rPr lang="en-US" sz="1200" dirty="0"/>
              <a:t/>
            </a:r>
            <a:br>
              <a:rPr lang="en-US" sz="1200" dirty="0"/>
            </a:br>
            <a:r>
              <a:rPr lang="en-US" sz="1200" dirty="0"/>
              <a:t>&lt;</a:t>
            </a:r>
            <a:r>
              <a:rPr lang="en-US" sz="1200" dirty="0" smtClean="0"/>
              <a:t>h1&gt;</a:t>
            </a:r>
            <a:r>
              <a:rPr lang="en-US" sz="1200" dirty="0" err="1" smtClean="0"/>
              <a:t>Mi</a:t>
            </a:r>
            <a:r>
              <a:rPr lang="en-US" sz="1200" dirty="0" smtClean="0"/>
              <a:t> primer Heading</a:t>
            </a:r>
            <a:r>
              <a:rPr lang="en-US" sz="1200" dirty="0"/>
              <a:t>&lt;/h1&gt;</a:t>
            </a:r>
            <a:br>
              <a:rPr lang="en-US" sz="1200" dirty="0"/>
            </a:br>
            <a:r>
              <a:rPr lang="en-US" sz="1200" dirty="0"/>
              <a:t>&lt;</a:t>
            </a:r>
            <a:r>
              <a:rPr lang="en-US" sz="1200" dirty="0" smtClean="0"/>
              <a:t>p&gt;</a:t>
            </a:r>
            <a:r>
              <a:rPr lang="en-US" sz="1200" dirty="0" err="1" smtClean="0"/>
              <a:t>Mi</a:t>
            </a:r>
            <a:r>
              <a:rPr lang="en-US" sz="1200" dirty="0" smtClean="0"/>
              <a:t> primer </a:t>
            </a:r>
            <a:r>
              <a:rPr lang="en-US" sz="1200" dirty="0"/>
              <a:t>paragraph.&lt;/p&gt;</a:t>
            </a:r>
            <a:br>
              <a:rPr lang="en-US" sz="1200" dirty="0"/>
            </a:br>
            <a:r>
              <a:rPr lang="en-US" sz="1200" dirty="0"/>
              <a:t/>
            </a:r>
            <a:br>
              <a:rPr lang="en-US" sz="1200" dirty="0"/>
            </a:br>
            <a:r>
              <a:rPr lang="en-US" sz="1200" dirty="0"/>
              <a:t>&lt;/body&gt;</a:t>
            </a:r>
            <a:br>
              <a:rPr lang="en-US" sz="1200" dirty="0"/>
            </a:br>
            <a:r>
              <a:rPr lang="en-US" sz="1200" dirty="0"/>
              <a:t>&lt;/html&gt;</a:t>
            </a:r>
            <a:endParaRPr lang="es-ES" sz="1200" dirty="0"/>
          </a:p>
        </p:txBody>
      </p:sp>
    </p:spTree>
    <p:extLst>
      <p:ext uri="{BB962C8B-B14F-4D97-AF65-F5344CB8AC3E}">
        <p14:creationId xmlns:p14="http://schemas.microsoft.com/office/powerpoint/2010/main" val="16649852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5114C9E-240D-455D-9C3D-87EAC24F2B62}"/>
              </a:ext>
            </a:extLst>
          </p:cNvPr>
          <p:cNvSpPr>
            <a:spLocks noGrp="1"/>
          </p:cNvSpPr>
          <p:nvPr>
            <p:ph type="body" idx="18"/>
          </p:nvPr>
        </p:nvSpPr>
        <p:spPr>
          <a:xfrm>
            <a:off x="5283200" y="1062183"/>
            <a:ext cx="6205553" cy="5116946"/>
          </a:xfrm>
        </p:spPr>
        <p:txBody>
          <a:bodyPr>
            <a:normAutofit/>
          </a:bodyPr>
          <a:lstStyle/>
          <a:p>
            <a:pPr marL="0" indent="0">
              <a:buNone/>
            </a:pPr>
            <a:r>
              <a:rPr lang="es-ES" b="1" dirty="0"/>
              <a:t>5.Texto</a:t>
            </a:r>
          </a:p>
          <a:p>
            <a:pPr marL="0" indent="0">
              <a:buNone/>
            </a:pPr>
            <a:r>
              <a:rPr lang="es-ES" dirty="0"/>
              <a:t>_Encabezados. Jerarquía y estructura del contenido de un documento</a:t>
            </a:r>
          </a:p>
          <a:p>
            <a:pPr marL="0" indent="0">
              <a:buNone/>
            </a:pPr>
            <a:r>
              <a:rPr lang="es-ES" dirty="0"/>
              <a:t>_HTML </a:t>
            </a:r>
            <a:r>
              <a:rPr lang="es-ES" dirty="0" err="1"/>
              <a:t>Headings</a:t>
            </a:r>
            <a:r>
              <a:rPr lang="es-ES" dirty="0"/>
              <a:t> - cabeceras</a:t>
            </a:r>
          </a:p>
          <a:p>
            <a:pPr marL="0" indent="0">
              <a:buNone/>
            </a:pPr>
            <a:r>
              <a:rPr lang="es-ES" dirty="0"/>
              <a:t>_HTML </a:t>
            </a:r>
            <a:r>
              <a:rPr lang="es-ES" dirty="0" err="1"/>
              <a:t>Paragraphs</a:t>
            </a:r>
            <a:r>
              <a:rPr lang="es-ES" dirty="0"/>
              <a:t> - Párrafos</a:t>
            </a:r>
          </a:p>
          <a:p>
            <a:pPr marL="0" indent="0">
              <a:buNone/>
            </a:pPr>
            <a:r>
              <a:rPr lang="es-ES" dirty="0"/>
              <a:t>_HTML </a:t>
            </a:r>
            <a:r>
              <a:rPr lang="es-ES" dirty="0" err="1"/>
              <a:t>Styles</a:t>
            </a:r>
            <a:r>
              <a:rPr lang="es-ES" dirty="0"/>
              <a:t> -Estilos</a:t>
            </a:r>
          </a:p>
          <a:p>
            <a:pPr marL="0" indent="0">
              <a:buNone/>
            </a:pPr>
            <a:r>
              <a:rPr lang="es-ES" dirty="0"/>
              <a:t>_HTML Text </a:t>
            </a:r>
            <a:r>
              <a:rPr lang="es-ES" dirty="0" err="1"/>
              <a:t>Formatting</a:t>
            </a:r>
            <a:r>
              <a:rPr lang="es-ES" dirty="0"/>
              <a:t> – Formato de texto</a:t>
            </a:r>
          </a:p>
          <a:p>
            <a:pPr marL="0" indent="0">
              <a:buNone/>
            </a:pPr>
            <a:r>
              <a:rPr lang="es-ES" dirty="0"/>
              <a:t>_HTML </a:t>
            </a:r>
            <a:r>
              <a:rPr lang="es-ES" dirty="0" err="1"/>
              <a:t>Quotation</a:t>
            </a:r>
            <a:r>
              <a:rPr lang="es-ES" dirty="0"/>
              <a:t> and </a:t>
            </a:r>
            <a:r>
              <a:rPr lang="es-ES" dirty="0" err="1"/>
              <a:t>Citation</a:t>
            </a:r>
            <a:r>
              <a:rPr lang="es-ES" dirty="0"/>
              <a:t> </a:t>
            </a:r>
            <a:r>
              <a:rPr lang="es-ES" dirty="0" err="1"/>
              <a:t>Elements</a:t>
            </a:r>
            <a:r>
              <a:rPr lang="es-ES" dirty="0"/>
              <a:t> </a:t>
            </a:r>
            <a:r>
              <a:rPr lang="es-ES" dirty="0" smtClean="0"/>
              <a:t>– citas</a:t>
            </a:r>
          </a:p>
          <a:p>
            <a:pPr marL="0" indent="0">
              <a:buNone/>
            </a:pPr>
            <a:r>
              <a:rPr lang="es-ES" dirty="0" smtClean="0"/>
              <a:t>_</a:t>
            </a:r>
            <a:r>
              <a:rPr lang="pt-BR" cap="all" dirty="0"/>
              <a:t>CÓDIGOS HTML | CARACTERES ESPECIALES (ESCAPADOS</a:t>
            </a:r>
            <a:r>
              <a:rPr lang="pt-BR" cap="all" dirty="0" smtClean="0"/>
              <a:t>)</a:t>
            </a:r>
            <a:endParaRPr lang="es-ES" dirty="0"/>
          </a:p>
          <a:p>
            <a:pPr marL="0" indent="0">
              <a:buNone/>
            </a:pPr>
            <a:r>
              <a:rPr lang="es-ES" b="1" dirty="0"/>
              <a:t>6.Comments - comentarios</a:t>
            </a:r>
          </a:p>
          <a:p>
            <a:pPr marL="0" indent="0">
              <a:buNone/>
            </a:pPr>
            <a:r>
              <a:rPr lang="es-ES" b="1" dirty="0"/>
              <a:t>7. Links - enlaces</a:t>
            </a:r>
          </a:p>
          <a:p>
            <a:pPr marL="0" indent="0">
              <a:buNone/>
            </a:pPr>
            <a:r>
              <a:rPr lang="es-ES" b="1" dirty="0"/>
              <a:t>8.Imágenes</a:t>
            </a:r>
          </a:p>
          <a:p>
            <a:pPr marL="0" indent="0">
              <a:buNone/>
            </a:pPr>
            <a:r>
              <a:rPr lang="es-ES" dirty="0"/>
              <a:t>_Características de las imágenes: tamaño, título, textos alternativos</a:t>
            </a:r>
          </a:p>
          <a:p>
            <a:pPr marL="0" indent="0">
              <a:buNone/>
            </a:pPr>
            <a:r>
              <a:rPr lang="es-ES" dirty="0"/>
              <a:t>_HTML </a:t>
            </a:r>
            <a:r>
              <a:rPr lang="es-ES" dirty="0" err="1"/>
              <a:t>Images</a:t>
            </a:r>
            <a:r>
              <a:rPr lang="es-ES" dirty="0"/>
              <a:t> - </a:t>
            </a:r>
            <a:r>
              <a:rPr lang="es-ES" dirty="0" err="1"/>
              <a:t>Imagenes</a:t>
            </a:r>
            <a:endParaRPr lang="es-ES" dirty="0"/>
          </a:p>
          <a:p>
            <a:pPr marL="0" indent="0">
              <a:buNone/>
            </a:pPr>
            <a:r>
              <a:rPr lang="es-ES" dirty="0"/>
              <a:t>_HTML </a:t>
            </a:r>
            <a:r>
              <a:rPr lang="es-ES" dirty="0" err="1"/>
              <a:t>Favicon</a:t>
            </a:r>
            <a:r>
              <a:rPr lang="es-ES" dirty="0"/>
              <a:t> </a:t>
            </a:r>
          </a:p>
          <a:p>
            <a:pPr marL="0" indent="0">
              <a:buNone/>
            </a:pPr>
            <a:r>
              <a:rPr lang="es-ES" b="1" dirty="0"/>
              <a:t>9.Images </a:t>
            </a:r>
            <a:r>
              <a:rPr lang="es-ES" b="1" dirty="0" err="1"/>
              <a:t>maps</a:t>
            </a:r>
            <a:r>
              <a:rPr lang="es-ES" b="1" dirty="0"/>
              <a:t> – Mapa de </a:t>
            </a:r>
            <a:r>
              <a:rPr lang="es-ES" b="1" dirty="0" err="1"/>
              <a:t>imagenes</a:t>
            </a:r>
            <a:endParaRPr lang="es-ES" b="1" dirty="0"/>
          </a:p>
          <a:p>
            <a:pPr marL="0" indent="0">
              <a:buNone/>
            </a:pPr>
            <a:endParaRPr lang="es-ES" b="1" dirty="0"/>
          </a:p>
          <a:p>
            <a:pPr marL="0" indent="0">
              <a:buNone/>
            </a:pP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a:prstGeom prst="rect">
            <a:avLst/>
          </a:prstGeom>
        </p:spPr>
        <p:txBody>
          <a:bodyPr/>
          <a:lstStyle/>
          <a:p>
            <a:fld id="{3CE5352E-9B9F-4EDC-8769-7FA3D3F814C7}" type="slidenum">
              <a:rPr lang="en-US" smtClean="0"/>
              <a:pPr/>
              <a:t>3</a:t>
            </a:fld>
            <a:endParaRPr lang="en-US"/>
          </a:p>
        </p:txBody>
      </p:sp>
      <p:sp>
        <p:nvSpPr>
          <p:cNvPr id="7" name="Título 20"/>
          <p:cNvSpPr txBox="1">
            <a:spLocks/>
          </p:cNvSpPr>
          <p:nvPr/>
        </p:nvSpPr>
        <p:spPr>
          <a:xfrm>
            <a:off x="6095308" y="296455"/>
            <a:ext cx="5744426" cy="502201"/>
          </a:xfrm>
          <a:prstGeom prst="rect">
            <a:avLst/>
          </a:prstGeom>
        </p:spPr>
        <p:txBody>
          <a:bodyPr lIns="36000" tIns="0" rIns="0" bIns="0" anchor="b">
            <a:normAutofit/>
          </a:bodyPr>
          <a:lstStyle>
            <a:lvl1pPr algn="l" defTabSz="914400" rtl="0" eaLnBrk="1" latinLnBrk="0" hangingPunct="1">
              <a:lnSpc>
                <a:spcPct val="90000"/>
              </a:lnSpc>
              <a:spcBef>
                <a:spcPct val="0"/>
              </a:spcBef>
              <a:buNone/>
              <a:defRPr sz="3200" b="1" kern="1200">
                <a:solidFill>
                  <a:schemeClr val="tx1">
                    <a:lumMod val="90000"/>
                    <a:lumOff val="10000"/>
                  </a:schemeClr>
                </a:solidFill>
                <a:latin typeface="+mn-lt"/>
                <a:ea typeface="+mj-ea"/>
                <a:cs typeface="+mj-cs"/>
              </a:defRPr>
            </a:lvl1pPr>
          </a:lstStyle>
          <a:p>
            <a:pPr algn="r"/>
            <a:r>
              <a:rPr lang="es-ES" sz="2400" smtClean="0"/>
              <a:t>ÍNDEX</a:t>
            </a:r>
            <a:endParaRPr lang="es-ES" sz="2400" dirty="0"/>
          </a:p>
        </p:txBody>
      </p:sp>
      <p:pic>
        <p:nvPicPr>
          <p:cNvPr id="8" name="8 Marcador de posición de imagen"/>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5157" r="15157"/>
          <a:stretch>
            <a:fillRect/>
          </a:stretch>
        </p:blipFill>
        <p:spPr/>
      </p:pic>
    </p:spTree>
    <p:extLst>
      <p:ext uri="{BB962C8B-B14F-4D97-AF65-F5344CB8AC3E}">
        <p14:creationId xmlns:p14="http://schemas.microsoft.com/office/powerpoint/2010/main" val="300093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p:cTn id="4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p:cTn id="56"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8" dur="500"/>
                                        <p:tgtEl>
                                          <p:spTgt spid="3">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p:cTn id="63"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5" dur="500"/>
                                        <p:tgtEl>
                                          <p:spTgt spid="3">
                                            <p:txEl>
                                              <p:pRg st="10" end="10"/>
                                            </p:txEl>
                                          </p:spTgt>
                                        </p:tgtEl>
                                      </p:cBhvr>
                                    </p:animEffect>
                                  </p:childTnLst>
                                </p:cTn>
                              </p:par>
                              <p:par>
                                <p:cTn id="66" presetID="53" presetClass="entr" presetSubtype="16" fill="hold"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 calcmode="lin" valueType="num">
                                      <p:cBhvr>
                                        <p:cTn id="68"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70" dur="500"/>
                                        <p:tgtEl>
                                          <p:spTgt spid="3">
                                            <p:txEl>
                                              <p:pRg st="11" end="11"/>
                                            </p:txEl>
                                          </p:spTgt>
                                        </p:tgtEl>
                                      </p:cBhvr>
                                    </p:animEffect>
                                  </p:childTnLst>
                                </p:cTn>
                              </p:par>
                              <p:par>
                                <p:cTn id="71" presetID="53" presetClass="entr" presetSubtype="16" fill="hold"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 calcmode="lin" valueType="num">
                                      <p:cBhvr>
                                        <p:cTn id="73"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4"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75" dur="500"/>
                                        <p:tgtEl>
                                          <p:spTgt spid="3">
                                            <p:txEl>
                                              <p:pRg st="12" end="12"/>
                                            </p:txEl>
                                          </p:spTgt>
                                        </p:tgtEl>
                                      </p:cBhvr>
                                    </p:animEffect>
                                  </p:childTnLst>
                                </p:cTn>
                              </p:par>
                              <p:par>
                                <p:cTn id="76" presetID="53" presetClass="entr" presetSubtype="16" fill="hold" nodeType="withEffect">
                                  <p:stCondLst>
                                    <p:cond delay="0"/>
                                  </p:stCondLst>
                                  <p:childTnLst>
                                    <p:set>
                                      <p:cBhvr>
                                        <p:cTn id="77" dur="1" fill="hold">
                                          <p:stCondLst>
                                            <p:cond delay="0"/>
                                          </p:stCondLst>
                                        </p:cTn>
                                        <p:tgtEl>
                                          <p:spTgt spid="3">
                                            <p:txEl>
                                              <p:pRg st="13" end="13"/>
                                            </p:txEl>
                                          </p:spTgt>
                                        </p:tgtEl>
                                        <p:attrNameLst>
                                          <p:attrName>style.visibility</p:attrName>
                                        </p:attrNameLst>
                                      </p:cBhvr>
                                      <p:to>
                                        <p:strVal val="visible"/>
                                      </p:to>
                                    </p:set>
                                    <p:anim calcmode="lin" valueType="num">
                                      <p:cBhvr>
                                        <p:cTn id="78" dur="5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79" dur="500" fill="hold"/>
                                        <p:tgtEl>
                                          <p:spTgt spid="3">
                                            <p:txEl>
                                              <p:pRg st="13" end="13"/>
                                            </p:txEl>
                                          </p:spTgt>
                                        </p:tgtEl>
                                        <p:attrNameLst>
                                          <p:attrName>ppt_h</p:attrName>
                                        </p:attrNameLst>
                                      </p:cBhvr>
                                      <p:tavLst>
                                        <p:tav tm="0">
                                          <p:val>
                                            <p:fltVal val="0"/>
                                          </p:val>
                                        </p:tav>
                                        <p:tav tm="100000">
                                          <p:val>
                                            <p:strVal val="#ppt_h"/>
                                          </p:val>
                                        </p:tav>
                                      </p:tavLst>
                                    </p:anim>
                                    <p:animEffect transition="in" filter="fade">
                                      <p:cBhvr>
                                        <p:cTn id="80" dur="500"/>
                                        <p:tgtEl>
                                          <p:spTgt spid="3">
                                            <p:txEl>
                                              <p:pRg st="13" end="1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3">
                                            <p:txEl>
                                              <p:pRg st="14" end="14"/>
                                            </p:txEl>
                                          </p:spTgt>
                                        </p:tgtEl>
                                        <p:attrNameLst>
                                          <p:attrName>style.visibility</p:attrName>
                                        </p:attrNameLst>
                                      </p:cBhvr>
                                      <p:to>
                                        <p:strVal val="visible"/>
                                      </p:to>
                                    </p:set>
                                    <p:anim calcmode="lin" valueType="num">
                                      <p:cBhvr>
                                        <p:cTn id="85" dur="500" fill="hold"/>
                                        <p:tgtEl>
                                          <p:spTgt spid="3">
                                            <p:txEl>
                                              <p:pRg st="14" end="14"/>
                                            </p:txEl>
                                          </p:spTgt>
                                        </p:tgtEl>
                                        <p:attrNameLst>
                                          <p:attrName>ppt_w</p:attrName>
                                        </p:attrNameLst>
                                      </p:cBhvr>
                                      <p:tavLst>
                                        <p:tav tm="0">
                                          <p:val>
                                            <p:fltVal val="0"/>
                                          </p:val>
                                        </p:tav>
                                        <p:tav tm="100000">
                                          <p:val>
                                            <p:strVal val="#ppt_w"/>
                                          </p:val>
                                        </p:tav>
                                      </p:tavLst>
                                    </p:anim>
                                    <p:anim calcmode="lin" valueType="num">
                                      <p:cBhvr>
                                        <p:cTn id="86" dur="500" fill="hold"/>
                                        <p:tgtEl>
                                          <p:spTgt spid="3">
                                            <p:txEl>
                                              <p:pRg st="14" end="14"/>
                                            </p:txEl>
                                          </p:spTgt>
                                        </p:tgtEl>
                                        <p:attrNameLst>
                                          <p:attrName>ppt_h</p:attrName>
                                        </p:attrNameLst>
                                      </p:cBhvr>
                                      <p:tavLst>
                                        <p:tav tm="0">
                                          <p:val>
                                            <p:fltVal val="0"/>
                                          </p:val>
                                        </p:tav>
                                        <p:tav tm="100000">
                                          <p:val>
                                            <p:strVal val="#ppt_h"/>
                                          </p:val>
                                        </p:tav>
                                      </p:tavLst>
                                    </p:anim>
                                    <p:animEffect transition="in" filter="fade">
                                      <p:cBhvr>
                                        <p:cTn id="8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515" y="407292"/>
            <a:ext cx="10495178" cy="544054"/>
          </a:xfrm>
        </p:spPr>
        <p:txBody>
          <a:bodyPr>
            <a:normAutofit/>
          </a:bodyPr>
          <a:lstStyle/>
          <a:p>
            <a:r>
              <a:rPr lang="es-ES" sz="3000" dirty="0" smtClean="0"/>
              <a:t>_Cuerpo</a:t>
            </a:r>
            <a:endParaRPr lang="es-ES" sz="3000" dirty="0"/>
          </a:p>
        </p:txBody>
      </p:sp>
      <p:sp>
        <p:nvSpPr>
          <p:cNvPr id="15" name="Marcador de texto 14"/>
          <p:cNvSpPr>
            <a:spLocks noGrp="1"/>
          </p:cNvSpPr>
          <p:nvPr>
            <p:ph type="body" idx="18"/>
          </p:nvPr>
        </p:nvSpPr>
        <p:spPr>
          <a:xfrm>
            <a:off x="600332" y="1191492"/>
            <a:ext cx="10495179" cy="1627122"/>
          </a:xfrm>
        </p:spPr>
        <p:txBody>
          <a:bodyPr>
            <a:normAutofit/>
          </a:bodyPr>
          <a:lstStyle/>
          <a:p>
            <a:r>
              <a:rPr lang="es-ES" dirty="0"/>
              <a:t>El cuerpo es la parte principal donde se organiza el contenido de un documento web</a:t>
            </a:r>
            <a:r>
              <a:rPr lang="es-ES" dirty="0" smtClean="0"/>
              <a:t>.</a:t>
            </a:r>
          </a:p>
          <a:p>
            <a:r>
              <a:rPr lang="es-ES" dirty="0"/>
              <a:t/>
            </a:r>
            <a:br>
              <a:rPr lang="es-ES" dirty="0"/>
            </a:br>
            <a:r>
              <a:rPr lang="es-ES" dirty="0"/>
              <a:t>Por lo general, los elementos que se incluyan dentro de esta etiqueta van a tener su correspondiente representación en el área de visualización del navegador</a:t>
            </a:r>
            <a:r>
              <a:rPr lang="es-ES" dirty="0" smtClean="0"/>
              <a:t>.</a:t>
            </a:r>
          </a:p>
          <a:p>
            <a:r>
              <a:rPr lang="es-ES" dirty="0"/>
              <a:t/>
            </a:r>
            <a:br>
              <a:rPr lang="es-ES" dirty="0"/>
            </a:br>
            <a:r>
              <a:rPr lang="es-ES" dirty="0"/>
              <a:t>La etiqueta es &lt;</a:t>
            </a:r>
            <a:r>
              <a:rPr lang="es-ES" dirty="0" err="1"/>
              <a:t>body</a:t>
            </a:r>
            <a:r>
              <a:rPr lang="es-ES" dirty="0"/>
              <a:t>&gt; y su sintaxis es:</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30</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3" name="Rectangle 1"/>
          <p:cNvSpPr>
            <a:spLocks noChangeArrowheads="1"/>
          </p:cNvSpPr>
          <p:nvPr/>
        </p:nvSpPr>
        <p:spPr bwMode="auto">
          <a:xfrm flipH="1">
            <a:off x="1063132" y="2923954"/>
            <a:ext cx="1662545" cy="923330"/>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b="0" i="0" u="none" strike="noStrike" cap="none" normalizeH="0" baseline="0" dirty="0" smtClean="0">
                <a:ln>
                  <a:noFill/>
                </a:ln>
                <a:solidFill>
                  <a:srgbClr val="000000"/>
                </a:solidFill>
                <a:effectLst/>
                <a:latin typeface="Arial Unicode MS" pitchFamily="34" charset="-128"/>
                <a:cs typeface="Arial" pitchFamily="34" charset="0"/>
              </a:rPr>
              <a:t>&lt;</a:t>
            </a:r>
            <a:r>
              <a:rPr kumimoji="0" lang="es-ES" altLang="es-ES" b="0" i="0" u="none" strike="noStrike" cap="none" normalizeH="0" baseline="0" dirty="0" err="1" smtClean="0">
                <a:ln>
                  <a:noFill/>
                </a:ln>
                <a:solidFill>
                  <a:srgbClr val="000000"/>
                </a:solidFill>
                <a:effectLst/>
                <a:latin typeface="Arial Unicode MS" pitchFamily="34" charset="-128"/>
                <a:cs typeface="Arial" pitchFamily="34" charset="0"/>
              </a:rPr>
              <a:t>body</a:t>
            </a:r>
            <a:r>
              <a:rPr kumimoji="0" lang="es-ES" altLang="es-ES" b="0" i="0" u="none" strike="noStrike" cap="none" normalizeH="0" baseline="0" dirty="0" smtClean="0">
                <a:ln>
                  <a:noFill/>
                </a:ln>
                <a:solidFill>
                  <a:srgbClr val="000000"/>
                </a:solidFill>
                <a:effectLst/>
                <a:latin typeface="Arial Unicode MS" pitchFamily="34" charset="-128"/>
                <a:cs typeface="Arial" pitchFamily="34" charset="0"/>
              </a:rPr>
              <a:t>&gt;</a:t>
            </a:r>
            <a:br>
              <a:rPr kumimoji="0" lang="es-ES" altLang="es-ES" b="0" i="0" u="none" strike="noStrike" cap="none" normalizeH="0" baseline="0" dirty="0" smtClean="0">
                <a:ln>
                  <a:noFill/>
                </a:ln>
                <a:solidFill>
                  <a:srgbClr val="000000"/>
                </a:solidFill>
                <a:effectLst/>
                <a:latin typeface="Arial Unicode MS" pitchFamily="34" charset="-128"/>
                <a:cs typeface="Arial" pitchFamily="34" charset="0"/>
              </a:rPr>
            </a:br>
            <a:r>
              <a:rPr kumimoji="0" lang="es-ES" altLang="es-ES" b="0" i="0" u="none" strike="noStrike" cap="none" normalizeH="0" baseline="0" dirty="0" smtClean="0">
                <a:ln>
                  <a:noFill/>
                </a:ln>
                <a:solidFill>
                  <a:srgbClr val="000000"/>
                </a:solidFill>
                <a:effectLst/>
                <a:latin typeface="Arial Unicode MS" pitchFamily="34" charset="-128"/>
                <a:cs typeface="Arial" pitchFamily="34" charset="0"/>
              </a:rPr>
              <a:t>...</a:t>
            </a:r>
            <a:br>
              <a:rPr kumimoji="0" lang="es-ES" altLang="es-ES" b="0" i="0" u="none" strike="noStrike" cap="none" normalizeH="0" baseline="0" dirty="0" smtClean="0">
                <a:ln>
                  <a:noFill/>
                </a:ln>
                <a:solidFill>
                  <a:srgbClr val="000000"/>
                </a:solidFill>
                <a:effectLst/>
                <a:latin typeface="Arial Unicode MS" pitchFamily="34" charset="-128"/>
                <a:cs typeface="Arial" pitchFamily="34" charset="0"/>
              </a:rPr>
            </a:br>
            <a:r>
              <a:rPr kumimoji="0" lang="es-ES" altLang="es-ES" b="0" i="0" u="none" strike="noStrike" cap="none" normalizeH="0" baseline="0" dirty="0" smtClean="0">
                <a:ln>
                  <a:noFill/>
                </a:ln>
                <a:solidFill>
                  <a:srgbClr val="000000"/>
                </a:solidFill>
                <a:effectLst/>
                <a:latin typeface="Arial Unicode MS" pitchFamily="34" charset="-128"/>
                <a:cs typeface="Arial" pitchFamily="34" charset="0"/>
              </a:rPr>
              <a:t>&lt;/</a:t>
            </a:r>
            <a:r>
              <a:rPr kumimoji="0" lang="es-ES" altLang="es-ES" b="0" i="0" u="none" strike="noStrike" cap="none" normalizeH="0" baseline="0" dirty="0" err="1" smtClean="0">
                <a:ln>
                  <a:noFill/>
                </a:ln>
                <a:solidFill>
                  <a:srgbClr val="000000"/>
                </a:solidFill>
                <a:effectLst/>
                <a:latin typeface="Arial Unicode MS" pitchFamily="34" charset="-128"/>
                <a:cs typeface="Arial" pitchFamily="34" charset="0"/>
              </a:rPr>
              <a:t>body</a:t>
            </a:r>
            <a:r>
              <a:rPr kumimoji="0" lang="es-ES" altLang="es-ES" b="0" i="0" u="none" strike="noStrike" cap="none" normalizeH="0" baseline="0" dirty="0" smtClean="0">
                <a:ln>
                  <a:noFill/>
                </a:ln>
                <a:solidFill>
                  <a:srgbClr val="000000"/>
                </a:solidFill>
                <a:effectLst/>
                <a:latin typeface="Arial Unicode MS" pitchFamily="34" charset="-128"/>
                <a:cs typeface="Arial" pitchFamily="34" charset="0"/>
              </a:rPr>
              <a:t>&gt;</a:t>
            </a:r>
            <a:r>
              <a:rPr kumimoji="0" lang="es-ES" altLang="es-ES" b="0" i="0" u="none" strike="noStrike" cap="none" normalizeH="0" baseline="0" dirty="0" smtClean="0">
                <a:ln>
                  <a:noFill/>
                </a:ln>
                <a:solidFill>
                  <a:schemeClr val="tx1"/>
                </a:solidFill>
                <a:effectLst/>
                <a:latin typeface="Arial" pitchFamily="34" charset="0"/>
                <a:cs typeface="Arial" pitchFamily="34" charset="0"/>
              </a:rPr>
              <a:t> </a:t>
            </a:r>
          </a:p>
        </p:txBody>
      </p:sp>
      <p:sp>
        <p:nvSpPr>
          <p:cNvPr id="7" name="6 Rectángulo"/>
          <p:cNvSpPr/>
          <p:nvPr/>
        </p:nvSpPr>
        <p:spPr>
          <a:xfrm>
            <a:off x="6960722" y="2139124"/>
            <a:ext cx="4358120" cy="3416320"/>
          </a:xfrm>
          <a:prstGeom prst="rect">
            <a:avLst/>
          </a:prstGeom>
          <a:solidFill>
            <a:schemeClr val="bg1">
              <a:lumMod val="95000"/>
            </a:schemeClr>
          </a:solidFill>
        </p:spPr>
        <p:txBody>
          <a:bodyPr wrap="square">
            <a:spAutoFit/>
          </a:bodyPr>
          <a:lstStyle/>
          <a:p>
            <a:r>
              <a:rPr lang="en-US" dirty="0"/>
              <a:t>&lt;!DOCTYPE html&gt;</a:t>
            </a:r>
            <a:br>
              <a:rPr lang="en-US" dirty="0"/>
            </a:br>
            <a:r>
              <a:rPr lang="en-US" dirty="0"/>
              <a:t>&lt;html&gt;</a:t>
            </a:r>
            <a:br>
              <a:rPr lang="en-US" dirty="0"/>
            </a:br>
            <a:r>
              <a:rPr lang="en-US" dirty="0"/>
              <a:t>&lt;head&gt;</a:t>
            </a:r>
            <a:br>
              <a:rPr lang="en-US" dirty="0"/>
            </a:br>
            <a:r>
              <a:rPr lang="en-US" dirty="0"/>
              <a:t>&lt;</a:t>
            </a:r>
            <a:r>
              <a:rPr lang="en-US" dirty="0" smtClean="0"/>
              <a:t>title&gt;</a:t>
            </a:r>
            <a:r>
              <a:rPr lang="en-US" dirty="0" err="1" smtClean="0"/>
              <a:t>Título</a:t>
            </a:r>
            <a:r>
              <a:rPr lang="en-US" dirty="0" smtClean="0"/>
              <a:t> </a:t>
            </a:r>
            <a:r>
              <a:rPr lang="en-US" dirty="0" err="1" smtClean="0"/>
              <a:t>página</a:t>
            </a:r>
            <a:r>
              <a:rPr lang="en-US" dirty="0" smtClean="0"/>
              <a:t>&lt;/</a:t>
            </a:r>
            <a:r>
              <a:rPr lang="en-US" dirty="0"/>
              <a:t>title&gt;</a:t>
            </a:r>
            <a:br>
              <a:rPr lang="en-US" dirty="0"/>
            </a:br>
            <a:r>
              <a:rPr lang="en-US" dirty="0"/>
              <a:t>&lt;/head&gt;</a:t>
            </a:r>
            <a:br>
              <a:rPr lang="en-US" dirty="0"/>
            </a:br>
            <a:r>
              <a:rPr lang="en-US" dirty="0"/>
              <a:t>&lt;</a:t>
            </a:r>
            <a:r>
              <a:rPr lang="en-US" b="1" dirty="0">
                <a:solidFill>
                  <a:srgbClr val="FF0000"/>
                </a:solidFill>
              </a:rPr>
              <a:t>body</a:t>
            </a:r>
            <a:r>
              <a:rPr lang="en-US" dirty="0"/>
              <a:t>&gt;</a:t>
            </a:r>
            <a:br>
              <a:rPr lang="en-US" dirty="0"/>
            </a:br>
            <a:r>
              <a:rPr lang="en-US" dirty="0"/>
              <a:t/>
            </a:r>
            <a:br>
              <a:rPr lang="en-US" dirty="0"/>
            </a:br>
            <a:r>
              <a:rPr lang="en-US" dirty="0"/>
              <a:t>&lt;</a:t>
            </a:r>
            <a:r>
              <a:rPr lang="en-US" dirty="0" smtClean="0"/>
              <a:t>h1&gt;</a:t>
            </a:r>
            <a:r>
              <a:rPr lang="en-US" dirty="0" err="1" smtClean="0"/>
              <a:t>Mi</a:t>
            </a:r>
            <a:r>
              <a:rPr lang="en-US" dirty="0" smtClean="0"/>
              <a:t> primer Heading</a:t>
            </a:r>
            <a:r>
              <a:rPr lang="en-US" dirty="0"/>
              <a:t>&lt;/h1&gt;</a:t>
            </a:r>
            <a:br>
              <a:rPr lang="en-US" dirty="0"/>
            </a:br>
            <a:r>
              <a:rPr lang="en-US" dirty="0"/>
              <a:t>&lt;</a:t>
            </a:r>
            <a:r>
              <a:rPr lang="en-US" dirty="0" smtClean="0"/>
              <a:t>p&gt;</a:t>
            </a:r>
            <a:r>
              <a:rPr lang="en-US" dirty="0" err="1" smtClean="0"/>
              <a:t>Mi</a:t>
            </a:r>
            <a:r>
              <a:rPr lang="en-US" dirty="0" smtClean="0"/>
              <a:t> primer </a:t>
            </a:r>
            <a:r>
              <a:rPr lang="en-US" dirty="0"/>
              <a:t>paragraph.&lt;/p&gt;</a:t>
            </a:r>
            <a:br>
              <a:rPr lang="en-US" dirty="0"/>
            </a:br>
            <a:r>
              <a:rPr lang="en-US" dirty="0"/>
              <a:t/>
            </a:r>
            <a:br>
              <a:rPr lang="en-US" dirty="0"/>
            </a:br>
            <a:r>
              <a:rPr lang="en-US" dirty="0"/>
              <a:t>&lt;/</a:t>
            </a:r>
            <a:r>
              <a:rPr lang="en-US" b="1" dirty="0">
                <a:solidFill>
                  <a:srgbClr val="FF0000"/>
                </a:solidFill>
              </a:rPr>
              <a:t>body</a:t>
            </a:r>
            <a:r>
              <a:rPr lang="en-US" dirty="0"/>
              <a:t>&gt;</a:t>
            </a:r>
            <a:br>
              <a:rPr lang="en-US" dirty="0"/>
            </a:br>
            <a:r>
              <a:rPr lang="en-US" dirty="0"/>
              <a:t>&lt;/html&gt;</a:t>
            </a:r>
            <a:endParaRPr lang="es-ES" dirty="0"/>
          </a:p>
        </p:txBody>
      </p:sp>
    </p:spTree>
    <p:extLst>
      <p:ext uri="{BB962C8B-B14F-4D97-AF65-F5344CB8AC3E}">
        <p14:creationId xmlns:p14="http://schemas.microsoft.com/office/powerpoint/2010/main" val="109759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 calcmode="lin" valueType="num">
                                      <p:cBhvr>
                                        <p:cTn id="21"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3"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5" y="361110"/>
            <a:ext cx="10495178" cy="544054"/>
          </a:xfrm>
        </p:spPr>
        <p:txBody>
          <a:bodyPr>
            <a:normAutofit/>
          </a:bodyPr>
          <a:lstStyle/>
          <a:p>
            <a:r>
              <a:rPr lang="es-ES" sz="3000" dirty="0" smtClean="0"/>
              <a:t>_Cuerpo</a:t>
            </a:r>
            <a:endParaRPr lang="es-ES" sz="3000" dirty="0"/>
          </a:p>
        </p:txBody>
      </p:sp>
      <p:sp>
        <p:nvSpPr>
          <p:cNvPr id="15" name="Marcador de texto 14"/>
          <p:cNvSpPr>
            <a:spLocks noGrp="1"/>
          </p:cNvSpPr>
          <p:nvPr>
            <p:ph type="body" idx="18"/>
          </p:nvPr>
        </p:nvSpPr>
        <p:spPr>
          <a:xfrm>
            <a:off x="738877" y="1173019"/>
            <a:ext cx="5957487" cy="4599708"/>
          </a:xfrm>
        </p:spPr>
        <p:txBody>
          <a:bodyPr>
            <a:normAutofit/>
          </a:bodyPr>
          <a:lstStyle/>
          <a:p>
            <a:r>
              <a:rPr lang="es-ES" dirty="0"/>
              <a:t>El contenido en &lt;</a:t>
            </a:r>
            <a:r>
              <a:rPr lang="es-ES" dirty="0" err="1"/>
              <a:t>body</a:t>
            </a:r>
            <a:r>
              <a:rPr lang="es-ES" dirty="0"/>
              <a:t>&gt; puede ser extremadamente variado: tablas, enlaces, párrafos, formularios, imágenes, vídeo, audio y </a:t>
            </a:r>
            <a:r>
              <a:rPr lang="es-ES" dirty="0" smtClean="0"/>
              <a:t>listas.</a:t>
            </a:r>
          </a:p>
          <a:p>
            <a:r>
              <a:rPr lang="es-ES" dirty="0" smtClean="0"/>
              <a:t>Es </a:t>
            </a:r>
            <a:r>
              <a:rPr lang="es-ES" dirty="0"/>
              <a:t>muy importante organizar y delimitar las zonas donde se situará cada uno de los </a:t>
            </a:r>
            <a:r>
              <a:rPr lang="es-ES" dirty="0" smtClean="0"/>
              <a:t>elementos.</a:t>
            </a:r>
          </a:p>
          <a:p>
            <a:r>
              <a:rPr lang="es-ES" dirty="0" smtClean="0"/>
              <a:t>Antes </a:t>
            </a:r>
            <a:r>
              <a:rPr lang="es-ES" dirty="0"/>
              <a:t>de la aparición de HTML5, se solían utilizar tablas (&lt;</a:t>
            </a:r>
            <a:r>
              <a:rPr lang="es-ES" dirty="0" err="1"/>
              <a:t>table</a:t>
            </a:r>
            <a:r>
              <a:rPr lang="es-ES" dirty="0"/>
              <a:t>&gt;) y capas (&lt;div&gt;) para estructurar el contenido de las páginas web. Dentro de directivas de este tipo, se iban colocando los diferentes elementos del cuerpo de dichos documentos. </a:t>
            </a:r>
            <a:endParaRPr lang="es-ES" dirty="0" smtClean="0"/>
          </a:p>
          <a:p>
            <a:r>
              <a:rPr lang="es-ES" dirty="0" smtClean="0"/>
              <a:t>La </a:t>
            </a:r>
            <a:r>
              <a:rPr lang="es-ES" dirty="0"/>
              <a:t>nueva especificación HTML5 tiene una serie de nuevas etiquetas que sirven para estructurar el contenido de los documentos web. Estas etiquetas consisten en capas o áreas dentro de las cuales se incluye el contenido que </a:t>
            </a:r>
            <a:r>
              <a:rPr lang="es-ES" dirty="0" smtClean="0"/>
              <a:t>corresponda.</a:t>
            </a:r>
          </a:p>
          <a:p>
            <a:r>
              <a:rPr lang="es-ES" dirty="0" smtClean="0"/>
              <a:t>Esquema </a:t>
            </a:r>
            <a:r>
              <a:rPr lang="es-ES" dirty="0"/>
              <a:t>en el que se delimitan una serie de secciones o bloques que representan la estructura del contenido de un ejemplo de página web muy genérica:</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31</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9218" name="Picture 2" descr="Estructura de una tabla HTML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629" y="360218"/>
            <a:ext cx="4789672" cy="573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96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 calcmode="lin" valueType="num">
                                      <p:cBhvr>
                                        <p:cTn id="14"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anim calcmode="lin" valueType="num">
                                      <p:cBhvr>
                                        <p:cTn id="21"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1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xEl>
                                              <p:pRg st="2" end="2"/>
                                            </p:txEl>
                                          </p:spTgt>
                                        </p:tgtEl>
                                        <p:attrNameLst>
                                          <p:attrName>style.visibility</p:attrName>
                                        </p:attrNameLst>
                                      </p:cBhvr>
                                      <p:to>
                                        <p:strVal val="visible"/>
                                      </p:to>
                                    </p:set>
                                    <p:anim calcmode="lin" valueType="num">
                                      <p:cBhvr>
                                        <p:cTn id="28"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1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5">
                                            <p:txEl>
                                              <p:pRg st="3" end="3"/>
                                            </p:txEl>
                                          </p:spTgt>
                                        </p:tgtEl>
                                        <p:attrNameLst>
                                          <p:attrName>style.visibility</p:attrName>
                                        </p:attrNameLst>
                                      </p:cBhvr>
                                      <p:to>
                                        <p:strVal val="visible"/>
                                      </p:to>
                                    </p:set>
                                    <p:anim calcmode="lin" valueType="num">
                                      <p:cBhvr>
                                        <p:cTn id="35" dur="5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15">
                                            <p:txEl>
                                              <p:pRg st="3" end="3"/>
                                            </p:txEl>
                                          </p:spTgt>
                                        </p:tgtEl>
                                        <p:attrNameLst>
                                          <p:attrName>ppt_h</p:attrName>
                                        </p:attrNameLst>
                                      </p:cBhvr>
                                      <p:tavLst>
                                        <p:tav tm="0">
                                          <p:val>
                                            <p:fltVal val="0"/>
                                          </p:val>
                                        </p:tav>
                                        <p:tav tm="100000">
                                          <p:val>
                                            <p:strVal val="#ppt_h"/>
                                          </p:val>
                                        </p:tav>
                                      </p:tavLst>
                                    </p:anim>
                                    <p:animEffect transition="in" filter="fade">
                                      <p:cBhvr>
                                        <p:cTn id="37" dur="500"/>
                                        <p:tgtEl>
                                          <p:spTgt spid="1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5">
                                            <p:txEl>
                                              <p:pRg st="4" end="4"/>
                                            </p:txEl>
                                          </p:spTgt>
                                        </p:tgtEl>
                                        <p:attrNameLst>
                                          <p:attrName>style.visibility</p:attrName>
                                        </p:attrNameLst>
                                      </p:cBhvr>
                                      <p:to>
                                        <p:strVal val="visible"/>
                                      </p:to>
                                    </p:set>
                                    <p:anim calcmode="lin" valueType="num">
                                      <p:cBhvr>
                                        <p:cTn id="42" dur="500" fill="hold"/>
                                        <p:tgtEl>
                                          <p:spTgt spid="15">
                                            <p:txEl>
                                              <p:pRg st="4" end="4"/>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4" end="4"/>
                                            </p:txEl>
                                          </p:spTgt>
                                        </p:tgtEl>
                                        <p:attrNameLst>
                                          <p:attrName>ppt_h</p:attrName>
                                        </p:attrNameLst>
                                      </p:cBhvr>
                                      <p:tavLst>
                                        <p:tav tm="0">
                                          <p:val>
                                            <p:fltVal val="0"/>
                                          </p:val>
                                        </p:tav>
                                        <p:tav tm="100000">
                                          <p:val>
                                            <p:strVal val="#ppt_h"/>
                                          </p:val>
                                        </p:tav>
                                      </p:tavLst>
                                    </p:anim>
                                    <p:animEffect transition="in" filter="fade">
                                      <p:cBhvr>
                                        <p:cTn id="44"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5" y="361110"/>
            <a:ext cx="10495178" cy="544054"/>
          </a:xfrm>
        </p:spPr>
        <p:txBody>
          <a:bodyPr>
            <a:normAutofit/>
          </a:bodyPr>
          <a:lstStyle/>
          <a:p>
            <a:r>
              <a:rPr lang="es-ES" sz="3000" dirty="0" smtClean="0"/>
              <a:t>_Cuerpo</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32</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346" y="1153263"/>
            <a:ext cx="9248108" cy="4738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38356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2519" y="379582"/>
            <a:ext cx="10495178" cy="544054"/>
          </a:xfrm>
        </p:spPr>
        <p:txBody>
          <a:bodyPr>
            <a:normAutofit/>
          </a:bodyPr>
          <a:lstStyle/>
          <a:p>
            <a:r>
              <a:rPr lang="es-ES" sz="3000" dirty="0" smtClean="0"/>
              <a:t>_Cuerpo</a:t>
            </a:r>
            <a:endParaRPr lang="es-ES" sz="3000" dirty="0"/>
          </a:p>
        </p:txBody>
      </p:sp>
      <p:sp>
        <p:nvSpPr>
          <p:cNvPr id="15" name="Marcador de texto 14"/>
          <p:cNvSpPr>
            <a:spLocks noGrp="1"/>
          </p:cNvSpPr>
          <p:nvPr>
            <p:ph type="body" idx="18"/>
          </p:nvPr>
        </p:nvSpPr>
        <p:spPr>
          <a:xfrm>
            <a:off x="754605" y="1071419"/>
            <a:ext cx="10463292" cy="3887080"/>
          </a:xfrm>
        </p:spPr>
        <p:txBody>
          <a:bodyPr>
            <a:normAutofit/>
          </a:bodyPr>
          <a:lstStyle/>
          <a:p>
            <a:r>
              <a:rPr lang="es-ES" dirty="0"/>
              <a:t>La nueva especificación </a:t>
            </a:r>
            <a:r>
              <a:rPr lang="es-ES" b="1" dirty="0">
                <a:solidFill>
                  <a:srgbClr val="FF0000"/>
                </a:solidFill>
              </a:rPr>
              <a:t>HTML5</a:t>
            </a:r>
            <a:r>
              <a:rPr lang="es-ES" dirty="0"/>
              <a:t> añade un conjunto de etiquetas que sirven para delimitar las secciones principales de un documento web (cabecera, barra de navegación, pie de página, etc.). </a:t>
            </a:r>
            <a:endParaRPr lang="es-ES" dirty="0" smtClean="0"/>
          </a:p>
          <a:p>
            <a:r>
              <a:rPr lang="es-ES" dirty="0" smtClean="0"/>
              <a:t>Estas </a:t>
            </a:r>
            <a:r>
              <a:rPr lang="es-ES" dirty="0"/>
              <a:t>son: &lt;</a:t>
            </a:r>
            <a:r>
              <a:rPr lang="es-ES" dirty="0" err="1"/>
              <a:t>header</a:t>
            </a:r>
            <a:r>
              <a:rPr lang="es-ES" dirty="0"/>
              <a:t>&gt;, &lt;</a:t>
            </a:r>
            <a:r>
              <a:rPr lang="es-ES" dirty="0" err="1"/>
              <a:t>nav</a:t>
            </a:r>
            <a:r>
              <a:rPr lang="es-ES" dirty="0"/>
              <a:t>&gt;, &lt;</a:t>
            </a:r>
            <a:r>
              <a:rPr lang="es-ES" dirty="0" err="1"/>
              <a:t>section</a:t>
            </a:r>
            <a:r>
              <a:rPr lang="es-ES" dirty="0"/>
              <a:t>&gt;, &lt;</a:t>
            </a:r>
            <a:r>
              <a:rPr lang="es-ES" dirty="0" err="1"/>
              <a:t>aside</a:t>
            </a:r>
            <a:r>
              <a:rPr lang="es-ES" dirty="0"/>
              <a:t>&gt; y &lt;</a:t>
            </a:r>
            <a:r>
              <a:rPr lang="es-ES" dirty="0" err="1"/>
              <a:t>footer</a:t>
            </a:r>
            <a:r>
              <a:rPr lang="es-ES" dirty="0" smtClean="0"/>
              <a:t>&gt;.</a:t>
            </a:r>
          </a:p>
          <a:p>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33</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10242" name="Picture 2" descr="Estructura Semantica de una tabla HTML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1311" y="2063015"/>
            <a:ext cx="5000625" cy="32480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3363660" y="5471297"/>
            <a:ext cx="51723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 sz="1800" b="0" i="0" u="none" strike="noStrike" cap="none" normalizeH="0" baseline="0" dirty="0" smtClean="0">
                <a:ln>
                  <a:noFill/>
                </a:ln>
                <a:solidFill>
                  <a:schemeClr val="tx1"/>
                </a:solidFill>
                <a:effectLst/>
                <a:latin typeface="Arial" pitchFamily="34" charset="0"/>
                <a:cs typeface="Arial" pitchFamily="34" charset="0"/>
              </a:rPr>
              <a:t>Estructura semántica de una tabla HTML5</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smtClean="0">
                <a:ln>
                  <a:noFill/>
                </a:ln>
                <a:solidFill>
                  <a:schemeClr val="tx1"/>
                </a:solidFill>
                <a:effectLst/>
                <a:latin typeface="Arial" pitchFamily="34" charset="0"/>
                <a:cs typeface="Arial" pitchFamily="34" charset="0"/>
              </a:rPr>
              <a:t/>
            </a:r>
            <a:br>
              <a:rPr kumimoji="0" lang="es-ES" altLang="es-ES" sz="1800" b="0" i="0" u="none" strike="noStrike" cap="none" normalizeH="0" baseline="0" dirty="0" smtClean="0">
                <a:ln>
                  <a:noFill/>
                </a:ln>
                <a:solidFill>
                  <a:schemeClr val="tx1"/>
                </a:solidFill>
                <a:effectLst/>
                <a:latin typeface="Arial" pitchFamily="34" charset="0"/>
                <a:cs typeface="Arial" pitchFamily="34" charset="0"/>
              </a:rPr>
            </a:br>
            <a:endParaRPr kumimoji="0" lang="es-ES" altLang="es-E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85633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42"/>
                                        </p:tgtEl>
                                        <p:attrNameLst>
                                          <p:attrName>style.visibility</p:attrName>
                                        </p:attrNameLst>
                                      </p:cBhvr>
                                      <p:to>
                                        <p:strVal val="visible"/>
                                      </p:to>
                                    </p:set>
                                    <p:anim calcmode="lin" valueType="num">
                                      <p:cBhvr>
                                        <p:cTn id="21" dur="500" fill="hold"/>
                                        <p:tgtEl>
                                          <p:spTgt spid="10242"/>
                                        </p:tgtEl>
                                        <p:attrNameLst>
                                          <p:attrName>ppt_w</p:attrName>
                                        </p:attrNameLst>
                                      </p:cBhvr>
                                      <p:tavLst>
                                        <p:tav tm="0">
                                          <p:val>
                                            <p:fltVal val="0"/>
                                          </p:val>
                                        </p:tav>
                                        <p:tav tm="100000">
                                          <p:val>
                                            <p:strVal val="#ppt_w"/>
                                          </p:val>
                                        </p:tav>
                                      </p:tavLst>
                                    </p:anim>
                                    <p:anim calcmode="lin" valueType="num">
                                      <p:cBhvr>
                                        <p:cTn id="22" dur="500" fill="hold"/>
                                        <p:tgtEl>
                                          <p:spTgt spid="10242"/>
                                        </p:tgtEl>
                                        <p:attrNameLst>
                                          <p:attrName>ppt_h</p:attrName>
                                        </p:attrNameLst>
                                      </p:cBhvr>
                                      <p:tavLst>
                                        <p:tav tm="0">
                                          <p:val>
                                            <p:fltVal val="0"/>
                                          </p:val>
                                        </p:tav>
                                        <p:tav tm="100000">
                                          <p:val>
                                            <p:strVal val="#ppt_h"/>
                                          </p:val>
                                        </p:tav>
                                      </p:tavLst>
                                    </p:anim>
                                    <p:animEffect transition="in" filter="fade">
                                      <p:cBhvr>
                                        <p:cTn id="23" dur="500"/>
                                        <p:tgtEl>
                                          <p:spTgt spid="1024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515" y="444237"/>
            <a:ext cx="10495178" cy="544054"/>
          </a:xfrm>
        </p:spPr>
        <p:txBody>
          <a:bodyPr>
            <a:normAutofit/>
          </a:bodyPr>
          <a:lstStyle/>
          <a:p>
            <a:r>
              <a:rPr lang="es-ES" sz="3000" dirty="0" smtClean="0"/>
              <a:t>_Cuerpo</a:t>
            </a:r>
            <a:endParaRPr lang="es-ES" sz="3000" dirty="0"/>
          </a:p>
        </p:txBody>
      </p:sp>
      <p:sp>
        <p:nvSpPr>
          <p:cNvPr id="15" name="Marcador de texto 14"/>
          <p:cNvSpPr>
            <a:spLocks noGrp="1"/>
          </p:cNvSpPr>
          <p:nvPr>
            <p:ph type="body" idx="18"/>
          </p:nvPr>
        </p:nvSpPr>
        <p:spPr>
          <a:xfrm>
            <a:off x="6014301" y="1311564"/>
            <a:ext cx="5219755" cy="3486679"/>
          </a:xfrm>
        </p:spPr>
        <p:txBody>
          <a:bodyPr>
            <a:normAutofit/>
          </a:bodyPr>
          <a:lstStyle/>
          <a:p>
            <a:pPr>
              <a:buFont typeface="Wingdings" panose="05000000000000000000" pitchFamily="2" charset="2"/>
              <a:buChar char="§"/>
            </a:pPr>
            <a:r>
              <a:rPr lang="es-ES" b="1" dirty="0" smtClean="0"/>
              <a:t>&lt;</a:t>
            </a:r>
            <a:r>
              <a:rPr lang="es-ES" b="1" dirty="0" err="1">
                <a:solidFill>
                  <a:srgbClr val="FF0000"/>
                </a:solidFill>
              </a:rPr>
              <a:t>header</a:t>
            </a:r>
            <a:r>
              <a:rPr lang="es-ES" b="1" dirty="0"/>
              <a:t>&gt;: </a:t>
            </a:r>
            <a:r>
              <a:rPr lang="es-ES" dirty="0"/>
              <a:t>dentro de esta etiqueta (no confundir con &lt;head&gt;), se incluye la cabecera del contenido de un documento web. Esta directiva no puede incluirse dentro de &lt;</a:t>
            </a:r>
            <a:r>
              <a:rPr lang="es-ES" dirty="0" err="1"/>
              <a:t>footer</a:t>
            </a:r>
            <a:r>
              <a:rPr lang="es-ES" dirty="0"/>
              <a:t>&gt; u otra &lt;</a:t>
            </a:r>
            <a:r>
              <a:rPr lang="es-ES" dirty="0" err="1"/>
              <a:t>header</a:t>
            </a:r>
            <a:r>
              <a:rPr lang="es-ES" dirty="0"/>
              <a:t>&gt;.</a:t>
            </a:r>
          </a:p>
          <a:p>
            <a:pPr>
              <a:buFont typeface="Wingdings" panose="05000000000000000000" pitchFamily="2" charset="2"/>
              <a:buChar char="§"/>
            </a:pPr>
            <a:r>
              <a:rPr lang="es-ES" b="1" dirty="0"/>
              <a:t>&lt;</a:t>
            </a:r>
            <a:r>
              <a:rPr lang="es-ES" b="1" dirty="0" err="1">
                <a:solidFill>
                  <a:srgbClr val="FF0000"/>
                </a:solidFill>
              </a:rPr>
              <a:t>nav</a:t>
            </a:r>
            <a:r>
              <a:rPr lang="es-ES" b="1" dirty="0"/>
              <a:t>&gt;: </a:t>
            </a:r>
            <a:r>
              <a:rPr lang="es-ES" dirty="0"/>
              <a:t>esta etiqueta se usa para albergar los elementos de navegación de un documento HTML.</a:t>
            </a:r>
          </a:p>
          <a:p>
            <a:pPr>
              <a:buFont typeface="Wingdings" panose="05000000000000000000" pitchFamily="2" charset="2"/>
              <a:buChar char="§"/>
            </a:pPr>
            <a:r>
              <a:rPr lang="es-ES" b="1" dirty="0"/>
              <a:t>&lt;</a:t>
            </a:r>
            <a:r>
              <a:rPr lang="es-ES" b="1" dirty="0" err="1">
                <a:solidFill>
                  <a:srgbClr val="FF0000"/>
                </a:solidFill>
              </a:rPr>
              <a:t>aside</a:t>
            </a:r>
            <a:r>
              <a:rPr lang="es-ES" b="1" dirty="0"/>
              <a:t>&gt;: </a:t>
            </a:r>
            <a:r>
              <a:rPr lang="es-ES" dirty="0"/>
              <a:t>esta directiva se usa para delimitar un área de un documento web en el que se desee añadir algo que complemente o aclare el texto y demás contenido principal al que hace referencia.</a:t>
            </a:r>
          </a:p>
          <a:p>
            <a:pPr>
              <a:buFont typeface="Wingdings" panose="05000000000000000000" pitchFamily="2" charset="2"/>
              <a:buChar char="§"/>
            </a:pPr>
            <a:r>
              <a:rPr lang="es-ES" b="1" dirty="0"/>
              <a:t>&lt;</a:t>
            </a:r>
            <a:r>
              <a:rPr lang="es-ES" b="1" dirty="0" err="1">
                <a:solidFill>
                  <a:srgbClr val="FF0000"/>
                </a:solidFill>
              </a:rPr>
              <a:t>section</a:t>
            </a:r>
            <a:r>
              <a:rPr lang="es-ES" b="1" dirty="0"/>
              <a:t>&gt;: </a:t>
            </a:r>
            <a:r>
              <a:rPr lang="es-ES" dirty="0"/>
              <a:t>con la etiqueta &lt;</a:t>
            </a:r>
            <a:r>
              <a:rPr lang="es-ES" dirty="0" err="1"/>
              <a:t>section</a:t>
            </a:r>
            <a:r>
              <a:rPr lang="es-ES" dirty="0"/>
              <a:t>&gt; se puede delimitar un área dentro de un documento HTML.</a:t>
            </a:r>
          </a:p>
          <a:p>
            <a:pPr>
              <a:buFont typeface="Wingdings" panose="05000000000000000000" pitchFamily="2" charset="2"/>
              <a:buChar char="§"/>
            </a:pPr>
            <a:r>
              <a:rPr lang="es-ES" b="1" dirty="0"/>
              <a:t>&lt;</a:t>
            </a:r>
            <a:r>
              <a:rPr lang="es-ES" b="1" dirty="0" err="1">
                <a:solidFill>
                  <a:srgbClr val="FF0000"/>
                </a:solidFill>
              </a:rPr>
              <a:t>footer</a:t>
            </a:r>
            <a:r>
              <a:rPr lang="es-ES" b="1" dirty="0"/>
              <a:t>&gt;: </a:t>
            </a:r>
            <a:r>
              <a:rPr lang="es-ES" dirty="0"/>
              <a:t>dentro de esta etiqueta, se incluye el contenido que se desea añadir al pie de página</a:t>
            </a:r>
            <a:r>
              <a:rPr lang="es-ES" dirty="0" smtClean="0"/>
              <a:t>.</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34</a:t>
            </a:fld>
            <a:endParaRPr lang="en-US"/>
          </a:p>
        </p:txBody>
      </p:sp>
      <p:pic>
        <p:nvPicPr>
          <p:cNvPr id="5" name="Picture 2" descr="Estructura Semantica de una tabla HTML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22" y="1176896"/>
            <a:ext cx="5000625" cy="3248026"/>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2953732" y="4944062"/>
            <a:ext cx="6096000" cy="646331"/>
          </a:xfrm>
          <a:prstGeom prst="rect">
            <a:avLst/>
          </a:prstGeom>
        </p:spPr>
        <p:txBody>
          <a:bodyPr>
            <a:spAutoFit/>
          </a:bodyPr>
          <a:lstStyle/>
          <a:p>
            <a:r>
              <a:rPr lang="es-ES" dirty="0"/>
              <a:t>Para posicionar y dar estilo a cada uno de estos bloques o secciones, es imprescindible utilizar CSS.</a:t>
            </a:r>
          </a:p>
        </p:txBody>
      </p:sp>
    </p:spTree>
    <p:extLst>
      <p:ext uri="{BB962C8B-B14F-4D97-AF65-F5344CB8AC3E}">
        <p14:creationId xmlns:p14="http://schemas.microsoft.com/office/powerpoint/2010/main" val="76120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 calcmode="lin" valueType="num">
                                      <p:cBhvr>
                                        <p:cTn id="21"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 calcmode="lin" valueType="num">
                                      <p:cBhvr>
                                        <p:cTn id="28" dur="5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 calcmode="lin" valueType="num">
                                      <p:cBhvr>
                                        <p:cTn id="35" dur="500" fill="hold"/>
                                        <p:tgtEl>
                                          <p:spTgt spid="1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89328" y="356474"/>
            <a:ext cx="10495178" cy="502201"/>
          </a:xfrm>
        </p:spPr>
        <p:txBody>
          <a:bodyPr/>
          <a:lstStyle/>
          <a:p>
            <a:r>
              <a:rPr lang="es-ES" dirty="0" smtClean="0"/>
              <a:t>Ejercicio</a:t>
            </a:r>
            <a:endParaRPr lang="es-ES" dirty="0"/>
          </a:p>
        </p:txBody>
      </p:sp>
      <p:sp>
        <p:nvSpPr>
          <p:cNvPr id="3" name="2 Marcador de texto"/>
          <p:cNvSpPr>
            <a:spLocks noGrp="1"/>
          </p:cNvSpPr>
          <p:nvPr>
            <p:ph type="body" idx="18"/>
          </p:nvPr>
        </p:nvSpPr>
        <p:spPr>
          <a:xfrm>
            <a:off x="588048" y="1076474"/>
            <a:ext cx="3974525" cy="940862"/>
          </a:xfrm>
        </p:spPr>
        <p:txBody>
          <a:bodyPr>
            <a:normAutofit/>
          </a:bodyPr>
          <a:lstStyle/>
          <a:p>
            <a:pPr>
              <a:buFont typeface="Arial" panose="020B0604020202020204" pitchFamily="34" charset="0"/>
              <a:buChar char="•"/>
            </a:pPr>
            <a:r>
              <a:rPr lang="es-ES" b="1" dirty="0"/>
              <a:t>Ejercicio 1 </a:t>
            </a:r>
            <a:endParaRPr lang="es-ES" b="1" dirty="0" smtClean="0"/>
          </a:p>
          <a:p>
            <a:pPr marL="0" indent="0">
              <a:buNone/>
            </a:pPr>
            <a:r>
              <a:rPr lang="es-ES" dirty="0" smtClean="0"/>
              <a:t>CORRIGE </a:t>
            </a:r>
            <a:r>
              <a:rPr lang="es-ES" dirty="0"/>
              <a:t>LOS ERRORES QUE VEAS EN LA ESTRUCTURA WEB | EJERCICIOS HTML</a:t>
            </a:r>
          </a:p>
          <a:p>
            <a:pPr marL="0" indent="0">
              <a:buNone/>
            </a:pPr>
            <a:endParaRPr lang="es-ES" dirty="0"/>
          </a:p>
        </p:txBody>
      </p:sp>
      <p:sp>
        <p:nvSpPr>
          <p:cNvPr id="4" name="3 Marcador de número de diapositiva"/>
          <p:cNvSpPr>
            <a:spLocks noGrp="1"/>
          </p:cNvSpPr>
          <p:nvPr>
            <p:ph type="sldNum" sz="quarter" idx="12"/>
          </p:nvPr>
        </p:nvSpPr>
        <p:spPr/>
        <p:txBody>
          <a:bodyPr/>
          <a:lstStyle/>
          <a:p>
            <a:fld id="{3CE5352E-9B9F-4EDC-8769-7FA3D3F814C7}" type="slidenum">
              <a:rPr lang="en-US" smtClean="0"/>
              <a:pPr/>
              <a:t>35</a:t>
            </a:fld>
            <a:endParaRPr lang="en-US"/>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7977" y="356474"/>
            <a:ext cx="720000" cy="720000"/>
          </a:xfrm>
          <a:prstGeom prst="rect">
            <a:avLst/>
          </a:prstGeom>
        </p:spPr>
      </p:pic>
      <p:sp>
        <p:nvSpPr>
          <p:cNvPr id="6" name="5 Rectángulo"/>
          <p:cNvSpPr/>
          <p:nvPr/>
        </p:nvSpPr>
        <p:spPr>
          <a:xfrm>
            <a:off x="4801385" y="767359"/>
            <a:ext cx="6096000" cy="5447645"/>
          </a:xfrm>
          <a:prstGeom prst="rect">
            <a:avLst/>
          </a:prstGeom>
          <a:solidFill>
            <a:schemeClr val="bg1">
              <a:lumMod val="95000"/>
            </a:schemeClr>
          </a:solidFill>
        </p:spPr>
        <p:txBody>
          <a:bodyPr>
            <a:spAutoFit/>
          </a:bodyPr>
          <a:lstStyle/>
          <a:p>
            <a:r>
              <a:rPr lang="es-ES" sz="1200" dirty="0">
                <a:latin typeface="Courier New" panose="02070309020205020404" pitchFamily="49" charset="0"/>
                <a:cs typeface="Courier New" panose="02070309020205020404" pitchFamily="49" charset="0"/>
              </a:rPr>
              <a:t>&lt;DOCTYPE </a:t>
            </a:r>
            <a:r>
              <a:rPr lang="es-ES" sz="1200" dirty="0" err="1">
                <a:latin typeface="Courier New" panose="02070309020205020404" pitchFamily="49" charset="0"/>
                <a:cs typeface="Courier New" panose="02070309020205020404" pitchFamily="49" charset="0"/>
              </a:rPr>
              <a:t>html</a:t>
            </a:r>
            <a:r>
              <a:rPr lang="es-ES" sz="1200" dirty="0">
                <a:latin typeface="Courier New" panose="02070309020205020404" pitchFamily="49" charset="0"/>
                <a:cs typeface="Courier New" panose="02070309020205020404" pitchFamily="49" charset="0"/>
              </a:rPr>
              <a:t>&gt;</a:t>
            </a:r>
          </a:p>
          <a:p>
            <a:r>
              <a:rPr lang="es-ES" sz="1200" dirty="0">
                <a:latin typeface="Courier New" panose="02070309020205020404" pitchFamily="49" charset="0"/>
                <a:cs typeface="Courier New" panose="02070309020205020404" pitchFamily="49" charset="0"/>
              </a:rPr>
              <a:t>    &lt;</a:t>
            </a:r>
            <a:r>
              <a:rPr lang="es-ES" sz="1200" dirty="0" err="1">
                <a:latin typeface="Courier New" panose="02070309020205020404" pitchFamily="49" charset="0"/>
                <a:cs typeface="Courier New" panose="02070309020205020404" pitchFamily="49" charset="0"/>
              </a:rPr>
              <a:t>html</a:t>
            </a:r>
            <a:r>
              <a:rPr lang="es-ES" sz="1200" dirty="0">
                <a:latin typeface="Courier New" panose="02070309020205020404" pitchFamily="49" charset="0"/>
                <a:cs typeface="Courier New" panose="02070309020205020404" pitchFamily="49" charset="0"/>
              </a:rPr>
              <a:t>&gt;</a:t>
            </a:r>
          </a:p>
          <a:p>
            <a:r>
              <a:rPr lang="es-ES" sz="1200" dirty="0">
                <a:latin typeface="Courier New" panose="02070309020205020404" pitchFamily="49" charset="0"/>
                <a:cs typeface="Courier New" panose="02070309020205020404" pitchFamily="49" charset="0"/>
              </a:rPr>
              <a:t/>
            </a:r>
            <a:br>
              <a:rPr lang="es-ES" sz="1200" dirty="0">
                <a:latin typeface="Courier New" panose="02070309020205020404" pitchFamily="49" charset="0"/>
                <a:cs typeface="Courier New" panose="02070309020205020404" pitchFamily="49" charset="0"/>
              </a:rPr>
            </a:br>
            <a:r>
              <a:rPr lang="es-ES" sz="1200" dirty="0">
                <a:latin typeface="Courier New" panose="02070309020205020404" pitchFamily="49" charset="0"/>
                <a:cs typeface="Courier New" panose="02070309020205020404" pitchFamily="49" charset="0"/>
              </a:rPr>
              <a:t>    &lt;head&gt;</a:t>
            </a:r>
          </a:p>
          <a:p>
            <a:r>
              <a:rPr lang="es-ES" sz="1200" dirty="0">
                <a:latin typeface="Courier New" panose="02070309020205020404" pitchFamily="49" charset="0"/>
                <a:cs typeface="Courier New" panose="02070309020205020404" pitchFamily="49" charset="0"/>
              </a:rPr>
              <a:t>        &lt;/meta </a:t>
            </a:r>
            <a:r>
              <a:rPr lang="es-ES" sz="1200" dirty="0" err="1">
                <a:latin typeface="Courier New" panose="02070309020205020404" pitchFamily="49" charset="0"/>
                <a:cs typeface="Courier New" panose="02070309020205020404" pitchFamily="49" charset="0"/>
              </a:rPr>
              <a:t>charset</a:t>
            </a:r>
            <a:r>
              <a:rPr lang="es-ES" sz="1200" dirty="0">
                <a:latin typeface="Courier New" panose="02070309020205020404" pitchFamily="49" charset="0"/>
                <a:cs typeface="Courier New" panose="02070309020205020404" pitchFamily="49" charset="0"/>
              </a:rPr>
              <a:t>="utf-8"&gt;</a:t>
            </a:r>
          </a:p>
          <a:p>
            <a:r>
              <a:rPr lang="es-ES" sz="1200" dirty="0">
                <a:latin typeface="Courier New" panose="02070309020205020404" pitchFamily="49" charset="0"/>
                <a:cs typeface="Courier New" panose="02070309020205020404" pitchFamily="49" charset="0"/>
              </a:rPr>
              <a:t>        &lt;meta </a:t>
            </a:r>
            <a:r>
              <a:rPr lang="es-ES" sz="1200" dirty="0" err="1">
                <a:latin typeface="Courier New" panose="02070309020205020404" pitchFamily="49" charset="0"/>
                <a:cs typeface="Courier New" panose="02070309020205020404" pitchFamily="49" charset="0"/>
              </a:rPr>
              <a:t>name</a:t>
            </a:r>
            <a:r>
              <a:rPr lang="es-ES" sz="1200" dirty="0">
                <a:latin typeface="Courier New" panose="02070309020205020404" pitchFamily="49" charset="0"/>
                <a:cs typeface="Courier New" panose="02070309020205020404" pitchFamily="49" charset="0"/>
              </a:rPr>
              <a:t>="</a:t>
            </a:r>
            <a:r>
              <a:rPr lang="es-ES" sz="1200" dirty="0" err="1">
                <a:latin typeface="Courier New" panose="02070309020205020404" pitchFamily="49" charset="0"/>
                <a:cs typeface="Courier New" panose="02070309020205020404" pitchFamily="49" charset="0"/>
              </a:rPr>
              <a:t>description</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content</a:t>
            </a:r>
            <a:r>
              <a:rPr lang="es-ES" sz="1200" dirty="0">
                <a:latin typeface="Courier New" panose="02070309020205020404" pitchFamily="49" charset="0"/>
                <a:cs typeface="Courier New" panose="02070309020205020404" pitchFamily="49" charset="0"/>
              </a:rPr>
              <a:t>="Ejercicio HTML - Corrige los errores"&gt;</a:t>
            </a:r>
          </a:p>
          <a:p>
            <a:r>
              <a:rPr lang="es-ES" sz="1200" dirty="0">
                <a:latin typeface="Courier New" panose="02070309020205020404" pitchFamily="49" charset="0"/>
                <a:cs typeface="Courier New" panose="02070309020205020404" pitchFamily="49" charset="0"/>
              </a:rPr>
              <a:t/>
            </a:r>
            <a:br>
              <a:rPr lang="es-ES" sz="1200" dirty="0">
                <a:latin typeface="Courier New" panose="02070309020205020404" pitchFamily="49" charset="0"/>
                <a:cs typeface="Courier New" panose="02070309020205020404" pitchFamily="49" charset="0"/>
              </a:rPr>
            </a:br>
            <a:r>
              <a:rPr lang="es-ES" sz="1200" dirty="0">
                <a:latin typeface="Courier New" panose="02070309020205020404" pitchFamily="49" charset="0"/>
                <a:cs typeface="Courier New" panose="02070309020205020404" pitchFamily="49" charset="0"/>
              </a:rPr>
              <a:t>    &lt;</a:t>
            </a:r>
            <a:r>
              <a:rPr lang="es-ES" sz="1200" dirty="0" err="1">
                <a:latin typeface="Courier New" panose="02070309020205020404" pitchFamily="49" charset="0"/>
                <a:cs typeface="Courier New" panose="02070309020205020404" pitchFamily="49" charset="0"/>
              </a:rPr>
              <a:t>body</a:t>
            </a:r>
            <a:r>
              <a:rPr lang="es-ES" sz="1200" dirty="0">
                <a:latin typeface="Courier New" panose="02070309020205020404" pitchFamily="49" charset="0"/>
                <a:cs typeface="Courier New" panose="02070309020205020404" pitchFamily="49" charset="0"/>
              </a:rPr>
              <a:t>&gt;</a:t>
            </a:r>
          </a:p>
          <a:p>
            <a:r>
              <a:rPr lang="es-ES" sz="1200" dirty="0">
                <a:latin typeface="Courier New" panose="02070309020205020404" pitchFamily="49" charset="0"/>
                <a:cs typeface="Courier New" panose="02070309020205020404" pitchFamily="49" charset="0"/>
              </a:rPr>
              <a:t>        &lt;/head&gt;</a:t>
            </a:r>
          </a:p>
          <a:p>
            <a:r>
              <a:rPr lang="es-ES" sz="1200" dirty="0">
                <a:latin typeface="Courier New" panose="02070309020205020404" pitchFamily="49" charset="0"/>
                <a:cs typeface="Courier New" panose="02070309020205020404" pitchFamily="49" charset="0"/>
              </a:rPr>
              <a:t>        &lt;</a:t>
            </a:r>
            <a:r>
              <a:rPr lang="es-ES" sz="1200" dirty="0" err="1">
                <a:latin typeface="Courier New" panose="02070309020205020404" pitchFamily="49" charset="0"/>
                <a:cs typeface="Courier New" panose="02070309020205020404" pitchFamily="49" charset="0"/>
              </a:rPr>
              <a:t>title</a:t>
            </a:r>
            <a:r>
              <a:rPr lang="es-ES" sz="1200" dirty="0">
                <a:latin typeface="Courier New" panose="02070309020205020404" pitchFamily="49" charset="0"/>
                <a:cs typeface="Courier New" panose="02070309020205020404" pitchFamily="49" charset="0"/>
              </a:rPr>
              <a:t>&gt;Corrige los errores que </a:t>
            </a:r>
            <a:r>
              <a:rPr lang="es-ES" sz="1200" dirty="0" err="1">
                <a:latin typeface="Courier New" panose="02070309020205020404" pitchFamily="49" charset="0"/>
                <a:cs typeface="Courier New" panose="02070309020205020404" pitchFamily="49" charset="0"/>
              </a:rPr>
              <a:t>encuenres</a:t>
            </a:r>
            <a:r>
              <a:rPr lang="es-ES" sz="1200" dirty="0">
                <a:latin typeface="Courier New" panose="02070309020205020404" pitchFamily="49" charset="0"/>
                <a:cs typeface="Courier New" panose="02070309020205020404" pitchFamily="49" charset="0"/>
              </a:rPr>
              <a:t> en el documento&lt;/</a:t>
            </a:r>
            <a:r>
              <a:rPr lang="es-ES" sz="1200" dirty="0" err="1">
                <a:latin typeface="Courier New" panose="02070309020205020404" pitchFamily="49" charset="0"/>
                <a:cs typeface="Courier New" panose="02070309020205020404" pitchFamily="49" charset="0"/>
              </a:rPr>
              <a:t>title</a:t>
            </a:r>
            <a:r>
              <a:rPr lang="es-ES" sz="1200" dirty="0">
                <a:latin typeface="Courier New" panose="02070309020205020404" pitchFamily="49" charset="0"/>
                <a:cs typeface="Courier New" panose="02070309020205020404" pitchFamily="49" charset="0"/>
              </a:rPr>
              <a:t>&gt;</a:t>
            </a:r>
          </a:p>
          <a:p>
            <a:r>
              <a:rPr lang="es-ES" sz="1200" dirty="0">
                <a:latin typeface="Courier New" panose="02070309020205020404" pitchFamily="49" charset="0"/>
                <a:cs typeface="Courier New" panose="02070309020205020404" pitchFamily="49" charset="0"/>
              </a:rPr>
              <a:t/>
            </a:r>
            <a:br>
              <a:rPr lang="es-ES" sz="1200" dirty="0">
                <a:latin typeface="Courier New" panose="02070309020205020404" pitchFamily="49" charset="0"/>
                <a:cs typeface="Courier New" panose="02070309020205020404" pitchFamily="49" charset="0"/>
              </a:rPr>
            </a:br>
            <a:r>
              <a:rPr lang="es-ES" sz="1200" dirty="0">
                <a:latin typeface="Courier New" panose="02070309020205020404" pitchFamily="49" charset="0"/>
                <a:cs typeface="Courier New" panose="02070309020205020404" pitchFamily="49" charset="0"/>
              </a:rPr>
              <a:t>        &lt;h1&gt;Aprender HTML es muy divertido&lt;/h1&gt;</a:t>
            </a:r>
          </a:p>
          <a:p>
            <a:r>
              <a:rPr lang="es-ES" sz="1200" dirty="0">
                <a:latin typeface="Courier New" panose="02070309020205020404" pitchFamily="49" charset="0"/>
                <a:cs typeface="Courier New" panose="02070309020205020404" pitchFamily="49" charset="0"/>
              </a:rPr>
              <a:t/>
            </a:r>
            <a:br>
              <a:rPr lang="es-ES" sz="1200" dirty="0">
                <a:latin typeface="Courier New" panose="02070309020205020404" pitchFamily="49" charset="0"/>
                <a:cs typeface="Courier New" panose="02070309020205020404" pitchFamily="49" charset="0"/>
              </a:rPr>
            </a:br>
            <a:r>
              <a:rPr lang="es-ES" sz="1200" dirty="0">
                <a:latin typeface="Courier New" panose="02070309020205020404" pitchFamily="49" charset="0"/>
                <a:cs typeface="Courier New" panose="02070309020205020404" pitchFamily="49" charset="0"/>
              </a:rPr>
              <a:t>        &lt;p&gt;</a:t>
            </a:r>
            <a:r>
              <a:rPr lang="es-ES" sz="1200" dirty="0" err="1">
                <a:latin typeface="Courier New" panose="02070309020205020404" pitchFamily="49" charset="0"/>
                <a:cs typeface="Courier New" panose="02070309020205020404" pitchFamily="49" charset="0"/>
              </a:rPr>
              <a:t>Lorem</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ipsum</a:t>
            </a:r>
            <a:r>
              <a:rPr lang="es-ES" sz="1200" dirty="0">
                <a:latin typeface="Courier New" panose="02070309020205020404" pitchFamily="49" charset="0"/>
                <a:cs typeface="Courier New" panose="02070309020205020404" pitchFamily="49" charset="0"/>
              </a:rPr>
              <a:t> dolor </a:t>
            </a:r>
            <a:r>
              <a:rPr lang="es-ES" sz="1200" dirty="0" err="1">
                <a:latin typeface="Courier New" panose="02070309020205020404" pitchFamily="49" charset="0"/>
                <a:cs typeface="Courier New" panose="02070309020205020404" pitchFamily="49" charset="0"/>
              </a:rPr>
              <a:t>sit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amet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consectetur</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adipisicing</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elit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Molestiae</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quam</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optio</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nesciunt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atque</a:t>
            </a:r>
            <a:r>
              <a:rPr lang="es-ES" sz="1200" dirty="0">
                <a:latin typeface="Courier New" panose="02070309020205020404" pitchFamily="49" charset="0"/>
                <a:cs typeface="Courier New" panose="02070309020205020404" pitchFamily="49" charset="0"/>
              </a:rPr>
              <a:t> iure </a:t>
            </a:r>
            <a:r>
              <a:rPr lang="es-ES" sz="1200" dirty="0" err="1">
                <a:latin typeface="Courier New" panose="02070309020205020404" pitchFamily="49" charset="0"/>
                <a:cs typeface="Courier New" panose="02070309020205020404" pitchFamily="49" charset="0"/>
              </a:rPr>
              <a:t>animi</a:t>
            </a:r>
            <a:endParaRPr lang="es-ES" sz="1200" dirty="0">
              <a:latin typeface="Courier New" panose="02070309020205020404" pitchFamily="49" charset="0"/>
              <a:cs typeface="Courier New" panose="02070309020205020404" pitchFamily="49" charset="0"/>
            </a:endParaRPr>
          </a:p>
          <a:p>
            <a:r>
              <a:rPr lang="es-ES" sz="1200" dirty="0">
                <a:latin typeface="Courier New" panose="02070309020205020404" pitchFamily="49" charset="0"/>
                <a:cs typeface="Courier New" panose="02070309020205020404" pitchFamily="49" charset="0"/>
              </a:rPr>
              <a:t>            dicta </a:t>
            </a:r>
            <a:r>
              <a:rPr lang="es-ES" sz="1200" dirty="0" err="1">
                <a:latin typeface="Courier New" panose="02070309020205020404" pitchFamily="49" charset="0"/>
                <a:cs typeface="Courier New" panose="02070309020205020404" pitchFamily="49" charset="0"/>
              </a:rPr>
              <a:t>velit</a:t>
            </a:r>
            <a:endParaRPr lang="es-ES" sz="1200" dirty="0">
              <a:latin typeface="Courier New" panose="02070309020205020404" pitchFamily="49" charset="0"/>
              <a:cs typeface="Courier New" panose="02070309020205020404" pitchFamily="49" charset="0"/>
            </a:endParaRPr>
          </a:p>
          <a:p>
            <a:r>
              <a:rPr lang="es-ES" sz="1200" dirty="0">
                <a:latin typeface="Courier New" panose="02070309020205020404" pitchFamily="49" charset="0"/>
                <a:cs typeface="Courier New" panose="02070309020205020404" pitchFamily="49" charset="0"/>
              </a:rPr>
              <a:t/>
            </a:r>
            <a:br>
              <a:rPr lang="es-ES" sz="1200" dirty="0">
                <a:latin typeface="Courier New" panose="02070309020205020404" pitchFamily="49" charset="0"/>
                <a:cs typeface="Courier New" panose="02070309020205020404" pitchFamily="49" charset="0"/>
              </a:rPr>
            </a:br>
            <a:r>
              <a:rPr lang="es-ES" sz="1200" dirty="0">
                <a:latin typeface="Courier New" panose="02070309020205020404" pitchFamily="49" charset="0"/>
                <a:cs typeface="Courier New" panose="02070309020205020404" pitchFamily="49" charset="0"/>
              </a:rPr>
              <a:t>        &lt;p&gt;</a:t>
            </a:r>
            <a:r>
              <a:rPr lang="es-ES" sz="1200" dirty="0" err="1">
                <a:latin typeface="Courier New" panose="02070309020205020404" pitchFamily="49" charset="0"/>
                <a:cs typeface="Courier New" panose="02070309020205020404" pitchFamily="49" charset="0"/>
              </a:rPr>
              <a:t>Lorem</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ipsum</a:t>
            </a:r>
            <a:r>
              <a:rPr lang="es-ES" sz="1200" dirty="0">
                <a:latin typeface="Courier New" panose="02070309020205020404" pitchFamily="49" charset="0"/>
                <a:cs typeface="Courier New" panose="02070309020205020404" pitchFamily="49" charset="0"/>
              </a:rPr>
              <a:t> dolor </a:t>
            </a:r>
            <a:r>
              <a:rPr lang="es-ES" sz="1200" dirty="0" err="1">
                <a:latin typeface="Courier New" panose="02070309020205020404" pitchFamily="49" charset="0"/>
                <a:cs typeface="Courier New" panose="02070309020205020404" pitchFamily="49" charset="0"/>
              </a:rPr>
              <a:t>sit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amet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consectetur</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adipisicing</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elit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Molestiae</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quam</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optio</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nesciunt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atque</a:t>
            </a:r>
            <a:r>
              <a:rPr lang="es-ES" sz="1200" dirty="0">
                <a:latin typeface="Courier New" panose="02070309020205020404" pitchFamily="49" charset="0"/>
                <a:cs typeface="Courier New" panose="02070309020205020404" pitchFamily="49" charset="0"/>
              </a:rPr>
              <a:t> iure </a:t>
            </a:r>
            <a:r>
              <a:rPr lang="es-ES" sz="1200" dirty="0" err="1">
                <a:latin typeface="Courier New" panose="02070309020205020404" pitchFamily="49" charset="0"/>
                <a:cs typeface="Courier New" panose="02070309020205020404" pitchFamily="49" charset="0"/>
              </a:rPr>
              <a:t>animi</a:t>
            </a:r>
            <a:endParaRPr lang="es-ES" sz="1200" dirty="0">
              <a:latin typeface="Courier New" panose="02070309020205020404" pitchFamily="49" charset="0"/>
              <a:cs typeface="Courier New" panose="02070309020205020404" pitchFamily="49" charset="0"/>
            </a:endParaRPr>
          </a:p>
          <a:p>
            <a:r>
              <a:rPr lang="es-ES" sz="1200" dirty="0">
                <a:latin typeface="Courier New" panose="02070309020205020404" pitchFamily="49" charset="0"/>
                <a:cs typeface="Courier New" panose="02070309020205020404" pitchFamily="49" charset="0"/>
              </a:rPr>
              <a:t>            dicta </a:t>
            </a:r>
            <a:r>
              <a:rPr lang="es-ES" sz="1200" dirty="0" err="1">
                <a:latin typeface="Courier New" panose="02070309020205020404" pitchFamily="49" charset="0"/>
                <a:cs typeface="Courier New" panose="02070309020205020404" pitchFamily="49" charset="0"/>
              </a:rPr>
              <a:t>velit</a:t>
            </a:r>
            <a:r>
              <a:rPr lang="es-ES" sz="1200" dirty="0">
                <a:latin typeface="Courier New" panose="02070309020205020404" pitchFamily="49" charset="0"/>
                <a:cs typeface="Courier New" panose="02070309020205020404" pitchFamily="49" charset="0"/>
              </a:rPr>
              <a:t>&lt;/p&gt;</a:t>
            </a:r>
          </a:p>
          <a:p>
            <a:r>
              <a:rPr lang="es-ES" sz="1200" dirty="0">
                <a:latin typeface="Courier New" panose="02070309020205020404" pitchFamily="49" charset="0"/>
                <a:cs typeface="Courier New" panose="02070309020205020404" pitchFamily="49" charset="0"/>
              </a:rPr>
              <a:t/>
            </a:r>
            <a:br>
              <a:rPr lang="es-ES" sz="1200" dirty="0">
                <a:latin typeface="Courier New" panose="02070309020205020404" pitchFamily="49" charset="0"/>
                <a:cs typeface="Courier New" panose="02070309020205020404" pitchFamily="49" charset="0"/>
              </a:rPr>
            </a:br>
            <a:r>
              <a:rPr lang="es-ES" sz="1200" dirty="0">
                <a:latin typeface="Courier New" panose="02070309020205020404" pitchFamily="49" charset="0"/>
                <a:cs typeface="Courier New" panose="02070309020205020404" pitchFamily="49" charset="0"/>
              </a:rPr>
              <a:t/>
            </a:r>
            <a:br>
              <a:rPr lang="es-ES" sz="1200" dirty="0">
                <a:latin typeface="Courier New" panose="02070309020205020404" pitchFamily="49" charset="0"/>
                <a:cs typeface="Courier New" panose="02070309020205020404" pitchFamily="49" charset="0"/>
              </a:rPr>
            </a:br>
            <a:r>
              <a:rPr lang="es-ES" sz="1200" dirty="0">
                <a:latin typeface="Courier New" panose="02070309020205020404" pitchFamily="49" charset="0"/>
                <a:cs typeface="Courier New" panose="02070309020205020404" pitchFamily="49" charset="0"/>
              </a:rPr>
              <a:t>    &lt;/</a:t>
            </a:r>
            <a:r>
              <a:rPr lang="es-ES" sz="1200" dirty="0" err="1">
                <a:latin typeface="Courier New" panose="02070309020205020404" pitchFamily="49" charset="0"/>
                <a:cs typeface="Courier New" panose="02070309020205020404" pitchFamily="49" charset="0"/>
              </a:rPr>
              <a:t>body</a:t>
            </a:r>
            <a:r>
              <a:rPr lang="es-ES" sz="1200" dirty="0">
                <a:latin typeface="Courier New" panose="02070309020205020404" pitchFamily="49" charset="0"/>
                <a:cs typeface="Courier New" panose="02070309020205020404" pitchFamily="49" charset="0"/>
              </a:rPr>
              <a:t>&gt;</a:t>
            </a:r>
          </a:p>
          <a:p>
            <a:r>
              <a:rPr lang="es-ES" sz="1200" dirty="0">
                <a:latin typeface="Courier New" panose="02070309020205020404" pitchFamily="49" charset="0"/>
                <a:cs typeface="Courier New" panose="02070309020205020404" pitchFamily="49" charset="0"/>
              </a:rPr>
              <a:t>    &lt;p&gt;</a:t>
            </a:r>
            <a:r>
              <a:rPr lang="es-ES" sz="1200" dirty="0" err="1">
                <a:latin typeface="Courier New" panose="02070309020205020404" pitchFamily="49" charset="0"/>
                <a:cs typeface="Courier New" panose="02070309020205020404" pitchFamily="49" charset="0"/>
              </a:rPr>
              <a:t>Lorem</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ipsum</a:t>
            </a:r>
            <a:r>
              <a:rPr lang="es-ES" sz="1200" dirty="0">
                <a:latin typeface="Courier New" panose="02070309020205020404" pitchFamily="49" charset="0"/>
                <a:cs typeface="Courier New" panose="02070309020205020404" pitchFamily="49" charset="0"/>
              </a:rPr>
              <a:t> dolor </a:t>
            </a:r>
            <a:r>
              <a:rPr lang="es-ES" sz="1200" dirty="0" err="1">
                <a:latin typeface="Courier New" panose="02070309020205020404" pitchFamily="49" charset="0"/>
                <a:cs typeface="Courier New" panose="02070309020205020404" pitchFamily="49" charset="0"/>
              </a:rPr>
              <a:t>sit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amet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consectetur</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adipisicing</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elit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Molestiae</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quam</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optio</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nesciunt</a:t>
            </a:r>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atque</a:t>
            </a:r>
            <a:r>
              <a:rPr lang="es-ES" sz="1200" dirty="0">
                <a:latin typeface="Courier New" panose="02070309020205020404" pitchFamily="49" charset="0"/>
                <a:cs typeface="Courier New" panose="02070309020205020404" pitchFamily="49" charset="0"/>
              </a:rPr>
              <a:t> iure </a:t>
            </a:r>
            <a:r>
              <a:rPr lang="es-ES" sz="1200" dirty="0" err="1">
                <a:latin typeface="Courier New" panose="02070309020205020404" pitchFamily="49" charset="0"/>
                <a:cs typeface="Courier New" panose="02070309020205020404" pitchFamily="49" charset="0"/>
              </a:rPr>
              <a:t>animi</a:t>
            </a:r>
            <a:r>
              <a:rPr lang="es-ES" sz="1200" dirty="0">
                <a:latin typeface="Courier New" panose="02070309020205020404" pitchFamily="49" charset="0"/>
                <a:cs typeface="Courier New" panose="02070309020205020404" pitchFamily="49" charset="0"/>
              </a:rPr>
              <a:t> dicta</a:t>
            </a:r>
          </a:p>
          <a:p>
            <a:r>
              <a:rPr lang="es-ES" sz="1200" dirty="0">
                <a:latin typeface="Courier New" panose="02070309020205020404" pitchFamily="49" charset="0"/>
                <a:cs typeface="Courier New" panose="02070309020205020404" pitchFamily="49" charset="0"/>
              </a:rPr>
              <a:t>        </a:t>
            </a:r>
            <a:r>
              <a:rPr lang="es-ES" sz="1200" dirty="0" err="1">
                <a:latin typeface="Courier New" panose="02070309020205020404" pitchFamily="49" charset="0"/>
                <a:cs typeface="Courier New" panose="02070309020205020404" pitchFamily="49" charset="0"/>
              </a:rPr>
              <a:t>velit</a:t>
            </a:r>
            <a:r>
              <a:rPr lang="es-ES" sz="1200" dirty="0">
                <a:latin typeface="Courier New" panose="02070309020205020404" pitchFamily="49" charset="0"/>
                <a:cs typeface="Courier New" panose="02070309020205020404" pitchFamily="49" charset="0"/>
              </a:rPr>
              <a:t>&lt;/p&gt;</a:t>
            </a:r>
          </a:p>
          <a:p>
            <a:r>
              <a:rPr lang="es-ES" sz="1200" dirty="0">
                <a:latin typeface="Courier New" panose="02070309020205020404" pitchFamily="49" charset="0"/>
                <a:cs typeface="Courier New" panose="02070309020205020404" pitchFamily="49" charset="0"/>
              </a:rPr>
              <a:t>    &lt;</a:t>
            </a:r>
            <a:r>
              <a:rPr lang="es-ES" sz="1200" dirty="0" err="1">
                <a:latin typeface="Courier New" panose="02070309020205020404" pitchFamily="49" charset="0"/>
                <a:cs typeface="Courier New" panose="02070309020205020404" pitchFamily="49" charset="0"/>
              </a:rPr>
              <a:t>html</a:t>
            </a:r>
            <a:r>
              <a:rPr lang="es-ES" sz="1200"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18758123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37642" y="499656"/>
            <a:ext cx="10495178" cy="433217"/>
          </a:xfrm>
        </p:spPr>
        <p:txBody>
          <a:bodyPr>
            <a:normAutofit/>
          </a:bodyPr>
          <a:lstStyle/>
          <a:p>
            <a:r>
              <a:rPr lang="es-ES" sz="3000" dirty="0"/>
              <a:t>4.Colores</a:t>
            </a:r>
            <a:r>
              <a:rPr lang="es-ES" sz="3000" b="0" dirty="0"/>
              <a:t>_Codificación de colores</a:t>
            </a:r>
          </a:p>
        </p:txBody>
      </p:sp>
      <p:sp>
        <p:nvSpPr>
          <p:cNvPr id="15" name="Marcador de texto 14"/>
          <p:cNvSpPr>
            <a:spLocks noGrp="1"/>
          </p:cNvSpPr>
          <p:nvPr>
            <p:ph type="body" idx="18"/>
          </p:nvPr>
        </p:nvSpPr>
        <p:spPr>
          <a:xfrm>
            <a:off x="748303" y="1355745"/>
            <a:ext cx="10495179" cy="3187975"/>
          </a:xfrm>
        </p:spPr>
        <p:txBody>
          <a:bodyPr>
            <a:normAutofit/>
          </a:bodyPr>
          <a:lstStyle/>
          <a:p>
            <a:pPr>
              <a:buFont typeface="Arial" panose="020B0604020202020204" pitchFamily="34" charset="0"/>
              <a:buChar char="•"/>
            </a:pPr>
            <a:r>
              <a:rPr lang="es-ES" dirty="0"/>
              <a:t>Cuando se define un color, siempre se indica a partir de una combinación de unos colores básicos que dependen del sistema de codificación de colores que se esté utilizando</a:t>
            </a:r>
            <a:r>
              <a:rPr lang="es-ES" dirty="0" smtClean="0"/>
              <a:t>.</a:t>
            </a:r>
          </a:p>
          <a:p>
            <a:pPr>
              <a:buFont typeface="Arial" panose="020B0604020202020204" pitchFamily="34" charset="0"/>
              <a:buChar char="•"/>
            </a:pPr>
            <a:r>
              <a:rPr lang="es-ES" dirty="0" smtClean="0"/>
              <a:t>Hay </a:t>
            </a:r>
            <a:r>
              <a:rPr lang="es-ES" dirty="0"/>
              <a:t>dos sistemas de codificación de colores fundamentales: el aditivo (</a:t>
            </a:r>
            <a:r>
              <a:rPr lang="es-ES" b="1" dirty="0">
                <a:solidFill>
                  <a:srgbClr val="FF0000"/>
                </a:solidFill>
              </a:rPr>
              <a:t>RGB</a:t>
            </a:r>
            <a:r>
              <a:rPr lang="es-ES" dirty="0"/>
              <a:t>) y el sustractivo (</a:t>
            </a:r>
            <a:r>
              <a:rPr lang="es-ES" b="1" dirty="0"/>
              <a:t>CMY</a:t>
            </a:r>
            <a:r>
              <a:rPr lang="es-ES" dirty="0"/>
              <a:t>).</a:t>
            </a:r>
            <a:br>
              <a:rPr lang="es-ES" dirty="0"/>
            </a:br>
            <a:r>
              <a:rPr lang="es-ES" dirty="0"/>
              <a:t/>
            </a:r>
            <a:br>
              <a:rPr lang="es-ES" dirty="0"/>
            </a:br>
            <a:r>
              <a:rPr lang="es-ES" dirty="0" smtClean="0"/>
              <a:t>	- El </a:t>
            </a:r>
            <a:r>
              <a:rPr lang="es-ES" dirty="0"/>
              <a:t>sistema </a:t>
            </a:r>
            <a:r>
              <a:rPr lang="es-ES" b="1" dirty="0">
                <a:solidFill>
                  <a:srgbClr val="FF0000"/>
                </a:solidFill>
              </a:rPr>
              <a:t>RGB</a:t>
            </a:r>
            <a:r>
              <a:rPr lang="es-ES" dirty="0">
                <a:solidFill>
                  <a:srgbClr val="FF0000"/>
                </a:solidFill>
              </a:rPr>
              <a:t> </a:t>
            </a:r>
            <a:r>
              <a:rPr lang="es-ES" dirty="0"/>
              <a:t>usa tres colores básicos: el rojo, el verde y el azul; se trata de un sistema aditivo, es decir, si se van </a:t>
            </a:r>
            <a:r>
              <a:rPr lang="es-ES" dirty="0" smtClean="0"/>
              <a:t>	sumando </a:t>
            </a:r>
            <a:r>
              <a:rPr lang="es-ES" dirty="0"/>
              <a:t>colores, se van obteniendo otros cada vez más claros hasta llegar, finalmente, al blanco</a:t>
            </a:r>
            <a:r>
              <a:rPr lang="es-ES" dirty="0" smtClean="0"/>
              <a:t>.</a:t>
            </a:r>
          </a:p>
          <a:p>
            <a:pPr marL="0" indent="0">
              <a:buNone/>
            </a:pPr>
            <a:r>
              <a:rPr lang="es-ES" dirty="0"/>
              <a:t>	</a:t>
            </a:r>
            <a:r>
              <a:rPr lang="es-ES" dirty="0" smtClean="0"/>
              <a:t>- Por </a:t>
            </a:r>
            <a:r>
              <a:rPr lang="es-ES" dirty="0"/>
              <a:t>otro lado, el sistema </a:t>
            </a:r>
            <a:r>
              <a:rPr lang="es-ES" b="1" dirty="0">
                <a:solidFill>
                  <a:srgbClr val="FF0000"/>
                </a:solidFill>
              </a:rPr>
              <a:t>CMY</a:t>
            </a:r>
            <a:r>
              <a:rPr lang="es-ES" dirty="0"/>
              <a:t> usa el cian, el magenta y el amarillo, y es un sistema sustractivo, es decir, cada vez que </a:t>
            </a:r>
            <a:r>
              <a:rPr lang="es-ES" dirty="0" smtClean="0"/>
              <a:t>	se </a:t>
            </a:r>
            <a:r>
              <a:rPr lang="es-ES" dirty="0"/>
              <a:t>van agregando los colores se van obteniendo tonos más oscuros, hasta llegar al negro.</a:t>
            </a:r>
            <a:br>
              <a:rPr lang="es-ES" dirty="0"/>
            </a:br>
            <a:r>
              <a:rPr lang="es-ES" dirty="0"/>
              <a:t/>
            </a:r>
            <a:br>
              <a:rPr lang="es-ES" dirty="0"/>
            </a:br>
            <a:r>
              <a:rPr lang="es-ES" dirty="0" smtClean="0"/>
              <a:t>HTML utiliza </a:t>
            </a:r>
            <a:r>
              <a:rPr lang="es-ES" dirty="0"/>
              <a:t>RGB. Existen 256 posibles valores para cada uno de los colores </a:t>
            </a:r>
            <a:r>
              <a:rPr lang="es-ES" dirty="0" smtClean="0"/>
              <a:t>básicos. 16.777.216 </a:t>
            </a:r>
            <a:r>
              <a:rPr lang="es-ES" dirty="0"/>
              <a:t>combinaciones </a:t>
            </a:r>
            <a:r>
              <a:rPr lang="es-ES" dirty="0" smtClean="0"/>
              <a:t>diferentes.</a:t>
            </a:r>
          </a:p>
          <a:p>
            <a:pPr marL="0" indent="0">
              <a:buNone/>
            </a:pPr>
            <a:r>
              <a:rPr lang="es-ES" dirty="0" smtClean="0"/>
              <a:t>A </a:t>
            </a:r>
            <a:r>
              <a:rPr lang="es-ES" dirty="0"/>
              <a:t>la hora de especificar la cantidad de cada color básico, se usa la notación hexadecimal, pudiendo tener un valor comprendido entre 00 (ausencia de ese color) y FF (máxima cantidad de ese color</a:t>
            </a:r>
            <a:r>
              <a:rPr lang="es-ES" dirty="0" smtClean="0"/>
              <a:t>).</a:t>
            </a:r>
          </a:p>
          <a:p>
            <a:pPr marL="0" indent="0">
              <a:buNone/>
            </a:pP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36</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Tree>
    <p:extLst>
      <p:ext uri="{BB962C8B-B14F-4D97-AF65-F5344CB8AC3E}">
        <p14:creationId xmlns:p14="http://schemas.microsoft.com/office/powerpoint/2010/main" val="3887666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02296" y="388819"/>
            <a:ext cx="10495178" cy="433217"/>
          </a:xfrm>
        </p:spPr>
        <p:txBody>
          <a:bodyPr>
            <a:normAutofit/>
          </a:bodyPr>
          <a:lstStyle/>
          <a:p>
            <a:r>
              <a:rPr lang="es-ES" sz="3000" dirty="0"/>
              <a:t>4.Colores</a:t>
            </a:r>
            <a:r>
              <a:rPr lang="es-ES" sz="3000" b="0" dirty="0"/>
              <a:t>_Codificación de colores</a:t>
            </a:r>
            <a:endParaRPr lang="es-ES" sz="3000" dirty="0"/>
          </a:p>
        </p:txBody>
      </p:sp>
      <p:sp>
        <p:nvSpPr>
          <p:cNvPr id="15" name="Marcador de texto 14"/>
          <p:cNvSpPr>
            <a:spLocks noGrp="1"/>
          </p:cNvSpPr>
          <p:nvPr>
            <p:ph type="body" idx="18"/>
          </p:nvPr>
        </p:nvSpPr>
        <p:spPr>
          <a:xfrm>
            <a:off x="766587" y="1117601"/>
            <a:ext cx="10495179" cy="240146"/>
          </a:xfrm>
        </p:spPr>
        <p:txBody>
          <a:bodyPr>
            <a:normAutofit/>
          </a:bodyPr>
          <a:lstStyle/>
          <a:p>
            <a:pPr>
              <a:buFont typeface="Arial" panose="020B0604020202020204" pitchFamily="34" charset="0"/>
              <a:buChar char="•"/>
            </a:pPr>
            <a:r>
              <a:rPr lang="es-ES" dirty="0"/>
              <a:t>Los colores en HTML se escriben según la siguiente sintaxis</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37</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898" y="3182778"/>
            <a:ext cx="8468687" cy="2588285"/>
          </a:xfrm>
          <a:prstGeom prst="rect">
            <a:avLst/>
          </a:prstGeom>
        </p:spPr>
      </p:pic>
      <p:sp>
        <p:nvSpPr>
          <p:cNvPr id="4" name="3 Rectángulo"/>
          <p:cNvSpPr/>
          <p:nvPr/>
        </p:nvSpPr>
        <p:spPr>
          <a:xfrm>
            <a:off x="979055" y="1582340"/>
            <a:ext cx="9559636" cy="1600438"/>
          </a:xfrm>
          <a:prstGeom prst="rect">
            <a:avLst/>
          </a:prstGeom>
        </p:spPr>
        <p:txBody>
          <a:bodyPr wrap="square">
            <a:spAutoFit/>
          </a:bodyPr>
          <a:lstStyle/>
          <a:p>
            <a:r>
              <a:rPr lang="es-ES" sz="1400" dirty="0"/>
              <a:t>Donde:#: carácter que indica que el color está en formato RGB</a:t>
            </a:r>
            <a:r>
              <a:rPr lang="es-ES" sz="1400" dirty="0" smtClean="0"/>
              <a:t>.</a:t>
            </a:r>
          </a:p>
          <a:p>
            <a:endParaRPr lang="es-ES" sz="1400" dirty="0"/>
          </a:p>
          <a:p>
            <a:r>
              <a:rPr lang="es-ES" sz="1400" dirty="0"/>
              <a:t>RR: cantidad de color rojo.</a:t>
            </a:r>
          </a:p>
          <a:p>
            <a:r>
              <a:rPr lang="es-ES" sz="1400" dirty="0"/>
              <a:t>GG: cantidad de color verde.</a:t>
            </a:r>
          </a:p>
          <a:p>
            <a:r>
              <a:rPr lang="es-ES" sz="1400" dirty="0"/>
              <a:t>BB: cantidad de color azul.</a:t>
            </a:r>
          </a:p>
          <a:p>
            <a:r>
              <a:rPr lang="es-ES" sz="1400" dirty="0"/>
              <a:t>Mediante el uso del atributo </a:t>
            </a:r>
            <a:r>
              <a:rPr lang="es-ES" sz="1400" dirty="0" err="1"/>
              <a:t>style</a:t>
            </a:r>
            <a:r>
              <a:rPr lang="es-ES" sz="1400" dirty="0"/>
              <a:t>, se pueden definir reglas CSS que afecten al elemento en el que se incluye el atributo.</a:t>
            </a:r>
          </a:p>
        </p:txBody>
      </p:sp>
    </p:spTree>
    <p:extLst>
      <p:ext uri="{BB962C8B-B14F-4D97-AF65-F5344CB8AC3E}">
        <p14:creationId xmlns:p14="http://schemas.microsoft.com/office/powerpoint/2010/main" val="11355473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480548" y="1557496"/>
            <a:ext cx="6059087" cy="1056973"/>
          </a:xfrm>
          <a:prstGeom prst="rect">
            <a:avLst/>
          </a:prstGeom>
        </p:spPr>
        <p:txBody>
          <a:bodyPr>
            <a:normAutofit lnSpcReduction="10000"/>
          </a:bodyPr>
          <a:lstStyle/>
          <a:p>
            <a:pPr marL="0" indent="0">
              <a:buNone/>
            </a:pPr>
            <a:r>
              <a:rPr lang="es-ES" dirty="0"/>
              <a:t>Además de la notación hexadecimal, en HTML existen algunos colores que pueden escribirse con un nombre, el cual coincide con su denominación en inglés.</a:t>
            </a:r>
          </a:p>
          <a:p>
            <a:pPr marL="0" indent="0">
              <a:buNone/>
            </a:pPr>
            <a:r>
              <a:rPr lang="es-ES" dirty="0"/>
              <a:t/>
            </a:r>
            <a:br>
              <a:rPr lang="es-ES" dirty="0"/>
            </a:br>
            <a:endParaRPr lang="es-ES" dirty="0"/>
          </a:p>
        </p:txBody>
      </p:sp>
      <p:sp>
        <p:nvSpPr>
          <p:cNvPr id="2" name="Título 1"/>
          <p:cNvSpPr>
            <a:spLocks noGrp="1"/>
          </p:cNvSpPr>
          <p:nvPr>
            <p:ph type="title"/>
          </p:nvPr>
        </p:nvSpPr>
        <p:spPr>
          <a:xfrm>
            <a:off x="1219168" y="332729"/>
            <a:ext cx="11176031" cy="502201"/>
          </a:xfrm>
        </p:spPr>
        <p:txBody>
          <a:bodyPr>
            <a:normAutofit/>
          </a:bodyPr>
          <a:lstStyle/>
          <a:p>
            <a:r>
              <a:rPr lang="es-ES" sz="3000" dirty="0"/>
              <a:t>4.Colores</a:t>
            </a:r>
            <a:r>
              <a:rPr lang="es-ES" sz="3000" b="0" dirty="0"/>
              <a:t>_Codificación de colores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38</a:t>
            </a:fld>
            <a:endParaRPr lang="en-US"/>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225" y="282693"/>
            <a:ext cx="5057775" cy="5794258"/>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2370400"/>
            <a:ext cx="5938838" cy="370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31226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5" y="490420"/>
            <a:ext cx="10495178" cy="497872"/>
          </a:xfrm>
        </p:spPr>
        <p:txBody>
          <a:bodyPr>
            <a:normAutofit/>
          </a:bodyPr>
          <a:lstStyle/>
          <a:p>
            <a:r>
              <a:rPr lang="es-ES" sz="3000" dirty="0" smtClean="0"/>
              <a:t>4.Colores</a:t>
            </a:r>
            <a:r>
              <a:rPr lang="es-ES" sz="3000" b="0" dirty="0" smtClean="0"/>
              <a:t>_Colores seguros</a:t>
            </a:r>
            <a:endParaRPr lang="es-ES" sz="3000" dirty="0"/>
          </a:p>
        </p:txBody>
      </p:sp>
      <p:sp>
        <p:nvSpPr>
          <p:cNvPr id="15" name="Marcador de texto 14"/>
          <p:cNvSpPr>
            <a:spLocks noGrp="1"/>
          </p:cNvSpPr>
          <p:nvPr>
            <p:ph type="body" idx="18"/>
          </p:nvPr>
        </p:nvSpPr>
        <p:spPr>
          <a:xfrm>
            <a:off x="766586" y="1459346"/>
            <a:ext cx="10495179" cy="1791855"/>
          </a:xfrm>
        </p:spPr>
        <p:txBody>
          <a:bodyPr>
            <a:normAutofit/>
          </a:bodyPr>
          <a:lstStyle/>
          <a:p>
            <a:pPr>
              <a:buFont typeface="Arial" panose="020B0604020202020204" pitchFamily="34" charset="0"/>
              <a:buChar char="•"/>
            </a:pPr>
            <a:r>
              <a:rPr lang="es-ES" dirty="0"/>
              <a:t>Los colores seguros para la Web son los que se muestran de la misma manera en todos los navegadores y sistemas operativos. Existen </a:t>
            </a:r>
            <a:r>
              <a:rPr lang="es-ES" dirty="0">
                <a:solidFill>
                  <a:srgbClr val="FF0000"/>
                </a:solidFill>
              </a:rPr>
              <a:t>216</a:t>
            </a:r>
            <a:r>
              <a:rPr lang="es-ES" dirty="0"/>
              <a:t> colores seguros y la notación en RGB que pueden presentar viene dada por un valor hexadecimal que combina los pares 00, 33, 66, 99, CC o </a:t>
            </a:r>
            <a:r>
              <a:rPr lang="es-ES" dirty="0" smtClean="0"/>
              <a:t>FF.</a:t>
            </a:r>
          </a:p>
          <a:p>
            <a:pPr>
              <a:buFont typeface="Arial" panose="020B0604020202020204" pitchFamily="34" charset="0"/>
              <a:buChar char="•"/>
            </a:pPr>
            <a:r>
              <a:rPr lang="es-ES" dirty="0" smtClean="0"/>
              <a:t>Cuando </a:t>
            </a:r>
            <a:r>
              <a:rPr lang="es-ES" dirty="0"/>
              <a:t>aparecieron los primeros navegadores, la mayoría de los equipos únicamente eran capaces de mostrar 265 colores. Hoy en día, los equipos pueden mostrar miles o millones de colores, por lo que, en la actualidad, no es necesario el único uso de colores seguros en el diseño de un sitio web.</a:t>
            </a:r>
            <a:r>
              <a:rPr lang="es-ES" dirty="0">
                <a:hlinkClick r:id="rId2"/>
              </a:rPr>
              <a:t/>
            </a:r>
            <a:br>
              <a:rPr lang="es-ES" dirty="0">
                <a:hlinkClick r:id="rId2"/>
              </a:rPr>
            </a:b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39</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43" y="2877612"/>
            <a:ext cx="3928755" cy="2421659"/>
          </a:xfrm>
          <a:prstGeom prst="rect">
            <a:avLst/>
          </a:prstGeom>
        </p:spPr>
      </p:pic>
      <p:sp>
        <p:nvSpPr>
          <p:cNvPr id="4" name="3 Rectángulo"/>
          <p:cNvSpPr/>
          <p:nvPr/>
        </p:nvSpPr>
        <p:spPr>
          <a:xfrm>
            <a:off x="4814598" y="3200953"/>
            <a:ext cx="7063366" cy="369332"/>
          </a:xfrm>
          <a:prstGeom prst="rect">
            <a:avLst/>
          </a:prstGeom>
        </p:spPr>
        <p:txBody>
          <a:bodyPr wrap="square">
            <a:spAutoFit/>
          </a:bodyPr>
          <a:lstStyle/>
          <a:p>
            <a:r>
              <a:rPr lang="es-ES" dirty="0"/>
              <a:t>http://es.html.net/tutorials/html/lesson7_216websafecolourchart.php</a:t>
            </a:r>
          </a:p>
        </p:txBody>
      </p:sp>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4824" y="270904"/>
            <a:ext cx="720000" cy="720000"/>
          </a:xfrm>
          <a:prstGeom prst="rect">
            <a:avLst/>
          </a:prstGeom>
        </p:spPr>
      </p:pic>
    </p:spTree>
    <p:extLst>
      <p:ext uri="{BB962C8B-B14F-4D97-AF65-F5344CB8AC3E}">
        <p14:creationId xmlns:p14="http://schemas.microsoft.com/office/powerpoint/2010/main" val="157104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95114C9E-240D-455D-9C3D-87EAC24F2B62}"/>
              </a:ext>
            </a:extLst>
          </p:cNvPr>
          <p:cNvSpPr>
            <a:spLocks noGrp="1"/>
          </p:cNvSpPr>
          <p:nvPr>
            <p:ph type="body" idx="18"/>
          </p:nvPr>
        </p:nvSpPr>
        <p:spPr>
          <a:xfrm>
            <a:off x="5283200" y="886691"/>
            <a:ext cx="6205553" cy="5292438"/>
          </a:xfrm>
        </p:spPr>
        <p:txBody>
          <a:bodyPr>
            <a:normAutofit/>
          </a:bodyPr>
          <a:lstStyle/>
          <a:p>
            <a:pPr marL="0" indent="0">
              <a:buNone/>
            </a:pPr>
            <a:r>
              <a:rPr lang="es-ES" b="1" dirty="0"/>
              <a:t>10.HTML </a:t>
            </a:r>
            <a:r>
              <a:rPr lang="es-ES" b="1" dirty="0" err="1"/>
              <a:t>Lists</a:t>
            </a:r>
            <a:endParaRPr lang="es-ES" b="1" dirty="0"/>
          </a:p>
          <a:p>
            <a:pPr marL="0" indent="0">
              <a:buNone/>
            </a:pPr>
            <a:r>
              <a:rPr lang="es-ES" dirty="0"/>
              <a:t>_Ejercicios</a:t>
            </a:r>
          </a:p>
          <a:p>
            <a:pPr marL="0" indent="0">
              <a:buNone/>
            </a:pPr>
            <a:r>
              <a:rPr lang="es-ES" b="1" dirty="0"/>
              <a:t>11.HTML Block and </a:t>
            </a:r>
            <a:r>
              <a:rPr lang="es-ES" b="1" dirty="0" err="1"/>
              <a:t>Inline</a:t>
            </a:r>
            <a:r>
              <a:rPr lang="es-ES" b="1" dirty="0"/>
              <a:t> </a:t>
            </a:r>
            <a:r>
              <a:rPr lang="es-ES" b="1" dirty="0" err="1" smtClean="0"/>
              <a:t>Elements</a:t>
            </a:r>
            <a:endParaRPr lang="es-ES" b="1" dirty="0" smtClean="0"/>
          </a:p>
          <a:p>
            <a:pPr marL="0" indent="0">
              <a:buNone/>
            </a:pPr>
            <a:r>
              <a:rPr lang="es-ES" b="1" dirty="0"/>
              <a:t/>
            </a:r>
            <a:br>
              <a:rPr lang="es-ES" b="1" dirty="0"/>
            </a:br>
            <a:r>
              <a:rPr lang="es-ES" b="1" dirty="0" smtClean="0"/>
              <a:t>12</a:t>
            </a:r>
            <a:r>
              <a:rPr lang="es-ES" b="1" dirty="0"/>
              <a:t>. </a:t>
            </a:r>
            <a:r>
              <a:rPr lang="es-ES" b="1" dirty="0" err="1"/>
              <a:t>Tables</a:t>
            </a:r>
            <a:endParaRPr lang="es-ES" b="1" dirty="0"/>
          </a:p>
          <a:p>
            <a:pPr marL="0" indent="0">
              <a:buNone/>
            </a:pPr>
            <a:r>
              <a:rPr lang="es-ES" dirty="0"/>
              <a:t>_Buenas prácticas en el uso de tablas</a:t>
            </a:r>
          </a:p>
          <a:p>
            <a:pPr marL="0" indent="0">
              <a:buNone/>
            </a:pPr>
            <a:r>
              <a:rPr lang="es-ES" dirty="0"/>
              <a:t>_</a:t>
            </a:r>
            <a:r>
              <a:rPr lang="es-ES" dirty="0" smtClean="0"/>
              <a:t>Ejercicios</a:t>
            </a:r>
          </a:p>
          <a:p>
            <a:pPr marL="0" indent="0">
              <a:buNone/>
            </a:pPr>
            <a:endParaRPr lang="es-ES" dirty="0"/>
          </a:p>
          <a:p>
            <a:pPr marL="0" indent="0">
              <a:buNone/>
            </a:pPr>
            <a:r>
              <a:rPr lang="es-ES" b="1" dirty="0"/>
              <a:t>13. Marcos (</a:t>
            </a:r>
            <a:r>
              <a:rPr lang="es-ES" b="1" dirty="0" err="1"/>
              <a:t>frames</a:t>
            </a:r>
            <a:r>
              <a:rPr lang="es-ES" b="1" dirty="0" smtClean="0"/>
              <a:t>)</a:t>
            </a:r>
          </a:p>
          <a:p>
            <a:pPr marL="0" indent="0">
              <a:buNone/>
            </a:pPr>
            <a:endParaRPr lang="es-ES" b="1" dirty="0"/>
          </a:p>
          <a:p>
            <a:pPr marL="0" indent="0">
              <a:buNone/>
            </a:pPr>
            <a:r>
              <a:rPr lang="es-ES" b="1" dirty="0"/>
              <a:t>14.Formularios</a:t>
            </a:r>
          </a:p>
          <a:p>
            <a:pPr marL="0" indent="0">
              <a:buNone/>
            </a:pPr>
            <a:r>
              <a:rPr lang="es-ES" dirty="0"/>
              <a:t>_Descripción general y uso de formularios. Procesamiento de formularios</a:t>
            </a:r>
          </a:p>
          <a:p>
            <a:pPr marL="0" indent="0">
              <a:buNone/>
            </a:pPr>
            <a:r>
              <a:rPr lang="es-ES" dirty="0"/>
              <a:t>_HTML </a:t>
            </a:r>
            <a:r>
              <a:rPr lang="es-ES" dirty="0" err="1"/>
              <a:t>Form</a:t>
            </a:r>
            <a:r>
              <a:rPr lang="es-ES" dirty="0"/>
              <a:t> </a:t>
            </a:r>
            <a:r>
              <a:rPr lang="es-ES" dirty="0" err="1"/>
              <a:t>Elements</a:t>
            </a:r>
            <a:endParaRPr lang="es-ES" dirty="0"/>
          </a:p>
          <a:p>
            <a:pPr marL="0" indent="0">
              <a:buNone/>
            </a:pPr>
            <a:r>
              <a:rPr lang="es-ES" dirty="0"/>
              <a:t>_HTML Input </a:t>
            </a:r>
            <a:r>
              <a:rPr lang="es-ES" dirty="0" err="1"/>
              <a:t>Types</a:t>
            </a:r>
            <a:endParaRPr lang="es-ES" dirty="0"/>
          </a:p>
          <a:p>
            <a:pPr marL="0" indent="0">
              <a:buNone/>
            </a:pPr>
            <a:r>
              <a:rPr lang="es-ES" dirty="0"/>
              <a:t>_HTML Input </a:t>
            </a:r>
            <a:r>
              <a:rPr lang="es-ES" dirty="0" err="1"/>
              <a:t>Attributes</a:t>
            </a:r>
            <a:endParaRPr lang="es-ES" dirty="0"/>
          </a:p>
          <a:p>
            <a:pPr marL="0" indent="0">
              <a:buNone/>
            </a:pPr>
            <a:r>
              <a:rPr lang="es-ES" dirty="0"/>
              <a:t>_Ejercicios</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a:prstGeom prst="rect">
            <a:avLst/>
          </a:prstGeom>
        </p:spPr>
        <p:txBody>
          <a:bodyPr/>
          <a:lstStyle/>
          <a:p>
            <a:fld id="{3CE5352E-9B9F-4EDC-8769-7FA3D3F814C7}" type="slidenum">
              <a:rPr lang="en-US" smtClean="0"/>
              <a:pPr/>
              <a:t>4</a:t>
            </a:fld>
            <a:endParaRPr lang="en-US"/>
          </a:p>
        </p:txBody>
      </p:sp>
      <p:sp>
        <p:nvSpPr>
          <p:cNvPr id="7" name="Título 20"/>
          <p:cNvSpPr txBox="1">
            <a:spLocks/>
          </p:cNvSpPr>
          <p:nvPr/>
        </p:nvSpPr>
        <p:spPr>
          <a:xfrm>
            <a:off x="6095308" y="296455"/>
            <a:ext cx="5744426" cy="502201"/>
          </a:xfrm>
          <a:prstGeom prst="rect">
            <a:avLst/>
          </a:prstGeom>
        </p:spPr>
        <p:txBody>
          <a:bodyPr lIns="36000" tIns="0" rIns="0" bIns="0" anchor="b">
            <a:normAutofit/>
          </a:bodyPr>
          <a:lstStyle>
            <a:lvl1pPr algn="l" defTabSz="914400" rtl="0" eaLnBrk="1" latinLnBrk="0" hangingPunct="1">
              <a:lnSpc>
                <a:spcPct val="90000"/>
              </a:lnSpc>
              <a:spcBef>
                <a:spcPct val="0"/>
              </a:spcBef>
              <a:buNone/>
              <a:defRPr sz="3200" b="1" kern="1200">
                <a:solidFill>
                  <a:schemeClr val="tx1">
                    <a:lumMod val="90000"/>
                    <a:lumOff val="10000"/>
                  </a:schemeClr>
                </a:solidFill>
                <a:latin typeface="+mn-lt"/>
                <a:ea typeface="+mj-ea"/>
                <a:cs typeface="+mj-cs"/>
              </a:defRPr>
            </a:lvl1pPr>
          </a:lstStyle>
          <a:p>
            <a:pPr algn="r"/>
            <a:r>
              <a:rPr lang="es-ES" sz="2400" smtClean="0"/>
              <a:t>ÍNDEX</a:t>
            </a:r>
            <a:endParaRPr lang="es-ES" sz="2400" dirty="0"/>
          </a:p>
        </p:txBody>
      </p:sp>
      <p:pic>
        <p:nvPicPr>
          <p:cNvPr id="8" name="8 Marcador de posición de imagen"/>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5157" r="15157"/>
          <a:stretch>
            <a:fillRect/>
          </a:stretch>
        </p:blipFill>
        <p:spPr/>
      </p:pic>
    </p:spTree>
    <p:extLst>
      <p:ext uri="{BB962C8B-B14F-4D97-AF65-F5344CB8AC3E}">
        <p14:creationId xmlns:p14="http://schemas.microsoft.com/office/powerpoint/2010/main" val="51751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3">
                                            <p:txEl>
                                              <p:pRg st="4" end="4"/>
                                            </p:txEl>
                                          </p:spTgt>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p:cTn id="4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 calcmode="lin" valueType="num">
                                      <p:cBhvr>
                                        <p:cTn id="50"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1"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2" dur="500"/>
                                        <p:tgtEl>
                                          <p:spTgt spid="3">
                                            <p:txEl>
                                              <p:pRg st="9" end="9"/>
                                            </p:txEl>
                                          </p:spTgt>
                                        </p:tgtEl>
                                      </p:cBhvr>
                                    </p:animEffect>
                                  </p:childTnLst>
                                </p:cTn>
                              </p:par>
                              <p:par>
                                <p:cTn id="53" presetID="53" presetClass="entr" presetSubtype="16"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p:cTn id="55"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57" dur="500"/>
                                        <p:tgtEl>
                                          <p:spTgt spid="3">
                                            <p:txEl>
                                              <p:pRg st="10" end="10"/>
                                            </p:txEl>
                                          </p:spTgt>
                                        </p:tgtEl>
                                      </p:cBhvr>
                                    </p:animEffect>
                                  </p:childTnLst>
                                </p:cTn>
                              </p:par>
                              <p:par>
                                <p:cTn id="58" presetID="53" presetClass="entr" presetSubtype="16" fill="hold" nodeType="with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 calcmode="lin" valueType="num">
                                      <p:cBhvr>
                                        <p:cTn id="60"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1"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62" dur="500"/>
                                        <p:tgtEl>
                                          <p:spTgt spid="3">
                                            <p:txEl>
                                              <p:pRg st="11" end="11"/>
                                            </p:txEl>
                                          </p:spTgt>
                                        </p:tgtEl>
                                      </p:cBhvr>
                                    </p:animEffect>
                                  </p:childTnLst>
                                </p:cTn>
                              </p:par>
                              <p:par>
                                <p:cTn id="63" presetID="53" presetClass="entr" presetSubtype="16"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p:cTn id="65"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66"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67" dur="500"/>
                                        <p:tgtEl>
                                          <p:spTgt spid="3">
                                            <p:txEl>
                                              <p:pRg st="12" end="12"/>
                                            </p:txEl>
                                          </p:spTgt>
                                        </p:tgtEl>
                                      </p:cBhvr>
                                    </p:animEffect>
                                  </p:childTnLst>
                                </p:cTn>
                              </p:par>
                              <p:par>
                                <p:cTn id="68" presetID="53" presetClass="entr" presetSubtype="16" fill="hold" nodeType="withEffect">
                                  <p:stCondLst>
                                    <p:cond delay="0"/>
                                  </p:stCondLst>
                                  <p:childTnLst>
                                    <p:set>
                                      <p:cBhvr>
                                        <p:cTn id="69" dur="1" fill="hold">
                                          <p:stCondLst>
                                            <p:cond delay="0"/>
                                          </p:stCondLst>
                                        </p:cTn>
                                        <p:tgtEl>
                                          <p:spTgt spid="3">
                                            <p:txEl>
                                              <p:pRg st="13" end="13"/>
                                            </p:txEl>
                                          </p:spTgt>
                                        </p:tgtEl>
                                        <p:attrNameLst>
                                          <p:attrName>style.visibility</p:attrName>
                                        </p:attrNameLst>
                                      </p:cBhvr>
                                      <p:to>
                                        <p:strVal val="visible"/>
                                      </p:to>
                                    </p:set>
                                    <p:anim calcmode="lin" valueType="num">
                                      <p:cBhvr>
                                        <p:cTn id="70" dur="5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71" dur="500" fill="hold"/>
                                        <p:tgtEl>
                                          <p:spTgt spid="3">
                                            <p:txEl>
                                              <p:pRg st="13" end="13"/>
                                            </p:txEl>
                                          </p:spTgt>
                                        </p:tgtEl>
                                        <p:attrNameLst>
                                          <p:attrName>ppt_h</p:attrName>
                                        </p:attrNameLst>
                                      </p:cBhvr>
                                      <p:tavLst>
                                        <p:tav tm="0">
                                          <p:val>
                                            <p:fltVal val="0"/>
                                          </p:val>
                                        </p:tav>
                                        <p:tav tm="100000">
                                          <p:val>
                                            <p:strVal val="#ppt_h"/>
                                          </p:val>
                                        </p:tav>
                                      </p:tavLst>
                                    </p:anim>
                                    <p:animEffect transition="in" filter="fade">
                                      <p:cBhvr>
                                        <p:cTn id="72" dur="500"/>
                                        <p:tgtEl>
                                          <p:spTgt spid="3">
                                            <p:txEl>
                                              <p:pRg st="13" end="13"/>
                                            </p:txEl>
                                          </p:spTgt>
                                        </p:tgtEl>
                                      </p:cBhvr>
                                    </p:animEffect>
                                  </p:childTnLst>
                                </p:cTn>
                              </p:par>
                              <p:par>
                                <p:cTn id="73" presetID="53" presetClass="entr" presetSubtype="16" fill="hold" nodeType="withEffect">
                                  <p:stCondLst>
                                    <p:cond delay="0"/>
                                  </p:stCondLst>
                                  <p:childTnLst>
                                    <p:set>
                                      <p:cBhvr>
                                        <p:cTn id="74" dur="1" fill="hold">
                                          <p:stCondLst>
                                            <p:cond delay="0"/>
                                          </p:stCondLst>
                                        </p:cTn>
                                        <p:tgtEl>
                                          <p:spTgt spid="3">
                                            <p:txEl>
                                              <p:pRg st="14" end="14"/>
                                            </p:txEl>
                                          </p:spTgt>
                                        </p:tgtEl>
                                        <p:attrNameLst>
                                          <p:attrName>style.visibility</p:attrName>
                                        </p:attrNameLst>
                                      </p:cBhvr>
                                      <p:to>
                                        <p:strVal val="visible"/>
                                      </p:to>
                                    </p:set>
                                    <p:anim calcmode="lin" valueType="num">
                                      <p:cBhvr>
                                        <p:cTn id="75" dur="500" fill="hold"/>
                                        <p:tgtEl>
                                          <p:spTgt spid="3">
                                            <p:txEl>
                                              <p:pRg st="14" end="14"/>
                                            </p:txEl>
                                          </p:spTgt>
                                        </p:tgtEl>
                                        <p:attrNameLst>
                                          <p:attrName>ppt_w</p:attrName>
                                        </p:attrNameLst>
                                      </p:cBhvr>
                                      <p:tavLst>
                                        <p:tav tm="0">
                                          <p:val>
                                            <p:fltVal val="0"/>
                                          </p:val>
                                        </p:tav>
                                        <p:tav tm="100000">
                                          <p:val>
                                            <p:strVal val="#ppt_w"/>
                                          </p:val>
                                        </p:tav>
                                      </p:tavLst>
                                    </p:anim>
                                    <p:anim calcmode="lin" valueType="num">
                                      <p:cBhvr>
                                        <p:cTn id="76" dur="500" fill="hold"/>
                                        <p:tgtEl>
                                          <p:spTgt spid="3">
                                            <p:txEl>
                                              <p:pRg st="14" end="14"/>
                                            </p:txEl>
                                          </p:spTgt>
                                        </p:tgtEl>
                                        <p:attrNameLst>
                                          <p:attrName>ppt_h</p:attrName>
                                        </p:attrNameLst>
                                      </p:cBhvr>
                                      <p:tavLst>
                                        <p:tav tm="0">
                                          <p:val>
                                            <p:fltVal val="0"/>
                                          </p:val>
                                        </p:tav>
                                        <p:tav tm="100000">
                                          <p:val>
                                            <p:strVal val="#ppt_h"/>
                                          </p:val>
                                        </p:tav>
                                      </p:tavLst>
                                    </p:anim>
                                    <p:animEffect transition="in" filter="fade">
                                      <p:cBhvr>
                                        <p:cTn id="7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3051" y="406530"/>
            <a:ext cx="10495178" cy="544054"/>
          </a:xfrm>
        </p:spPr>
        <p:txBody>
          <a:bodyPr>
            <a:normAutofit/>
          </a:bodyPr>
          <a:lstStyle/>
          <a:p>
            <a:r>
              <a:rPr lang="es-ES" sz="3000" dirty="0" smtClean="0"/>
              <a:t>4.Colores</a:t>
            </a:r>
            <a:r>
              <a:rPr lang="es-ES" sz="3000" b="0" dirty="0" smtClean="0"/>
              <a:t>_ejemplos de aplicación</a:t>
            </a:r>
            <a:endParaRPr lang="es-ES" sz="3000" b="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40</a:t>
            </a:fld>
            <a:endParaRPr lang="en-US"/>
          </a:p>
        </p:txBody>
      </p:sp>
      <p:sp>
        <p:nvSpPr>
          <p:cNvPr id="4" name="3 Rectángulo"/>
          <p:cNvSpPr/>
          <p:nvPr/>
        </p:nvSpPr>
        <p:spPr>
          <a:xfrm>
            <a:off x="3860800" y="1076497"/>
            <a:ext cx="6640945" cy="646331"/>
          </a:xfrm>
          <a:prstGeom prst="rect">
            <a:avLst/>
          </a:prstGeom>
        </p:spPr>
        <p:txBody>
          <a:bodyPr wrap="square">
            <a:spAutoFit/>
          </a:bodyPr>
          <a:lstStyle/>
          <a:p>
            <a:r>
              <a:rPr lang="es-ES" dirty="0"/>
              <a:t>&lt;h1 </a:t>
            </a:r>
            <a:r>
              <a:rPr lang="es-ES" dirty="0" err="1"/>
              <a:t>style</a:t>
            </a:r>
            <a:r>
              <a:rPr lang="es-ES" dirty="0"/>
              <a:t>="</a:t>
            </a:r>
            <a:r>
              <a:rPr lang="es-ES" dirty="0" err="1">
                <a:solidFill>
                  <a:srgbClr val="FF0000"/>
                </a:solidFill>
              </a:rPr>
              <a:t>background-color</a:t>
            </a:r>
            <a:r>
              <a:rPr lang="es-ES" dirty="0" err="1"/>
              <a:t>:DodgerBlue</a:t>
            </a:r>
            <a:r>
              <a:rPr lang="es-ES" dirty="0"/>
              <a:t>;"&gt;</a:t>
            </a:r>
            <a:r>
              <a:rPr lang="es-ES" dirty="0" err="1"/>
              <a:t>Hello</a:t>
            </a:r>
            <a:r>
              <a:rPr lang="es-ES" dirty="0"/>
              <a:t> </a:t>
            </a:r>
            <a:r>
              <a:rPr lang="es-ES" dirty="0" err="1"/>
              <a:t>World</a:t>
            </a:r>
            <a:r>
              <a:rPr lang="es-ES" dirty="0"/>
              <a:t>&lt;/h1&gt;</a:t>
            </a:r>
            <a:br>
              <a:rPr lang="es-ES" dirty="0"/>
            </a:br>
            <a:r>
              <a:rPr lang="es-ES" dirty="0"/>
              <a:t>&lt;p </a:t>
            </a:r>
            <a:r>
              <a:rPr lang="es-ES" dirty="0" err="1"/>
              <a:t>style</a:t>
            </a:r>
            <a:r>
              <a:rPr lang="es-ES" dirty="0"/>
              <a:t>="</a:t>
            </a:r>
            <a:r>
              <a:rPr lang="es-ES" dirty="0" err="1">
                <a:solidFill>
                  <a:srgbClr val="FF0000"/>
                </a:solidFill>
              </a:rPr>
              <a:t>background-color</a:t>
            </a:r>
            <a:r>
              <a:rPr lang="es-ES" dirty="0" err="1"/>
              <a:t>:Tomato</a:t>
            </a:r>
            <a:r>
              <a:rPr lang="es-ES" dirty="0"/>
              <a:t>;"&gt;</a:t>
            </a:r>
            <a:r>
              <a:rPr lang="es-ES" dirty="0" err="1"/>
              <a:t>Lorem</a:t>
            </a:r>
            <a:r>
              <a:rPr lang="es-ES" dirty="0"/>
              <a:t> </a:t>
            </a:r>
            <a:r>
              <a:rPr lang="es-ES" dirty="0" err="1"/>
              <a:t>ipsum</a:t>
            </a:r>
            <a:r>
              <a:rPr lang="es-ES" dirty="0"/>
              <a:t>...&lt;/p&gt;</a:t>
            </a:r>
          </a:p>
        </p:txBody>
      </p:sp>
      <p:sp>
        <p:nvSpPr>
          <p:cNvPr id="5" name="4 Rectángulo"/>
          <p:cNvSpPr/>
          <p:nvPr/>
        </p:nvSpPr>
        <p:spPr>
          <a:xfrm>
            <a:off x="1085272" y="1157162"/>
            <a:ext cx="6096000" cy="923330"/>
          </a:xfrm>
          <a:prstGeom prst="rect">
            <a:avLst/>
          </a:prstGeom>
        </p:spPr>
        <p:txBody>
          <a:bodyPr>
            <a:spAutoFit/>
          </a:bodyPr>
          <a:lstStyle/>
          <a:p>
            <a:r>
              <a:rPr lang="es-ES" b="1" dirty="0" err="1"/>
              <a:t>Background</a:t>
            </a:r>
            <a:r>
              <a:rPr lang="es-ES" b="1" dirty="0"/>
              <a:t> Color</a:t>
            </a:r>
          </a:p>
          <a:p>
            <a:r>
              <a:rPr lang="es-ES" dirty="0"/>
              <a:t/>
            </a:r>
            <a:br>
              <a:rPr lang="es-ES" dirty="0"/>
            </a:br>
            <a:endParaRPr lang="es-ES" dirty="0"/>
          </a:p>
        </p:txBody>
      </p:sp>
      <p:sp>
        <p:nvSpPr>
          <p:cNvPr id="7" name="6 Rectángulo"/>
          <p:cNvSpPr/>
          <p:nvPr/>
        </p:nvSpPr>
        <p:spPr>
          <a:xfrm>
            <a:off x="1085272" y="2041238"/>
            <a:ext cx="6096000" cy="923330"/>
          </a:xfrm>
          <a:prstGeom prst="rect">
            <a:avLst/>
          </a:prstGeom>
        </p:spPr>
        <p:txBody>
          <a:bodyPr>
            <a:spAutoFit/>
          </a:bodyPr>
          <a:lstStyle/>
          <a:p>
            <a:r>
              <a:rPr lang="es-ES" b="1" dirty="0"/>
              <a:t>Text Color</a:t>
            </a:r>
          </a:p>
          <a:p>
            <a:r>
              <a:rPr lang="es-ES" dirty="0"/>
              <a:t/>
            </a:r>
            <a:br>
              <a:rPr lang="es-ES" dirty="0"/>
            </a:br>
            <a:endParaRPr lang="es-ES" dirty="0"/>
          </a:p>
        </p:txBody>
      </p:sp>
      <p:sp>
        <p:nvSpPr>
          <p:cNvPr id="8" name="7 Rectángulo"/>
          <p:cNvSpPr/>
          <p:nvPr/>
        </p:nvSpPr>
        <p:spPr>
          <a:xfrm>
            <a:off x="3860800" y="2304780"/>
            <a:ext cx="6096000" cy="923330"/>
          </a:xfrm>
          <a:prstGeom prst="rect">
            <a:avLst/>
          </a:prstGeom>
        </p:spPr>
        <p:txBody>
          <a:bodyPr>
            <a:spAutoFit/>
          </a:bodyPr>
          <a:lstStyle/>
          <a:p>
            <a:r>
              <a:rPr lang="es-ES" dirty="0"/>
              <a:t>&lt;h1 </a:t>
            </a:r>
            <a:r>
              <a:rPr lang="es-ES" dirty="0" err="1"/>
              <a:t>style</a:t>
            </a:r>
            <a:r>
              <a:rPr lang="es-ES" dirty="0"/>
              <a:t>="</a:t>
            </a:r>
            <a:r>
              <a:rPr lang="es-ES" dirty="0" err="1">
                <a:solidFill>
                  <a:srgbClr val="FF0000"/>
                </a:solidFill>
              </a:rPr>
              <a:t>color</a:t>
            </a:r>
            <a:r>
              <a:rPr lang="es-ES" dirty="0" err="1"/>
              <a:t>:Tomato</a:t>
            </a:r>
            <a:r>
              <a:rPr lang="es-ES" dirty="0"/>
              <a:t>;"&gt;</a:t>
            </a:r>
            <a:r>
              <a:rPr lang="es-ES" dirty="0" err="1"/>
              <a:t>Hello</a:t>
            </a:r>
            <a:r>
              <a:rPr lang="es-ES" dirty="0"/>
              <a:t> </a:t>
            </a:r>
            <a:r>
              <a:rPr lang="es-ES" dirty="0" err="1"/>
              <a:t>World</a:t>
            </a:r>
            <a:r>
              <a:rPr lang="es-ES" dirty="0"/>
              <a:t>&lt;/h1&gt;</a:t>
            </a:r>
            <a:br>
              <a:rPr lang="es-ES" dirty="0"/>
            </a:br>
            <a:r>
              <a:rPr lang="es-ES" dirty="0"/>
              <a:t>&lt;p </a:t>
            </a:r>
            <a:r>
              <a:rPr lang="es-ES" dirty="0" err="1"/>
              <a:t>style</a:t>
            </a:r>
            <a:r>
              <a:rPr lang="es-ES" dirty="0"/>
              <a:t>="</a:t>
            </a:r>
            <a:r>
              <a:rPr lang="es-ES" dirty="0" err="1">
                <a:solidFill>
                  <a:srgbClr val="FF0000"/>
                </a:solidFill>
              </a:rPr>
              <a:t>color</a:t>
            </a:r>
            <a:r>
              <a:rPr lang="es-ES" dirty="0" err="1"/>
              <a:t>:DodgerBlue</a:t>
            </a:r>
            <a:r>
              <a:rPr lang="es-ES" dirty="0"/>
              <a:t>;"&gt;</a:t>
            </a:r>
            <a:r>
              <a:rPr lang="es-ES" dirty="0" err="1"/>
              <a:t>Lorem</a:t>
            </a:r>
            <a:r>
              <a:rPr lang="es-ES" dirty="0"/>
              <a:t> </a:t>
            </a:r>
            <a:r>
              <a:rPr lang="es-ES" dirty="0" err="1"/>
              <a:t>ipsum</a:t>
            </a:r>
            <a:r>
              <a:rPr lang="es-ES" dirty="0"/>
              <a:t>...&lt;/p&gt;</a:t>
            </a:r>
            <a:br>
              <a:rPr lang="es-ES" dirty="0"/>
            </a:br>
            <a:r>
              <a:rPr lang="es-ES" dirty="0"/>
              <a:t>&lt;p </a:t>
            </a:r>
            <a:r>
              <a:rPr lang="es-ES" dirty="0" err="1"/>
              <a:t>style</a:t>
            </a:r>
            <a:r>
              <a:rPr lang="es-ES" dirty="0"/>
              <a:t>="</a:t>
            </a:r>
            <a:r>
              <a:rPr lang="es-ES" dirty="0" err="1">
                <a:solidFill>
                  <a:srgbClr val="FF0000"/>
                </a:solidFill>
              </a:rPr>
              <a:t>color</a:t>
            </a:r>
            <a:r>
              <a:rPr lang="es-ES" dirty="0" err="1"/>
              <a:t>:MediumSeaGreen</a:t>
            </a:r>
            <a:r>
              <a:rPr lang="es-ES" dirty="0"/>
              <a:t>;"&gt;Ut </a:t>
            </a:r>
            <a:r>
              <a:rPr lang="es-ES" dirty="0" err="1"/>
              <a:t>wisi</a:t>
            </a:r>
            <a:r>
              <a:rPr lang="es-ES" dirty="0"/>
              <a:t> </a:t>
            </a:r>
            <a:r>
              <a:rPr lang="es-ES" dirty="0" err="1"/>
              <a:t>enim</a:t>
            </a:r>
            <a:r>
              <a:rPr lang="es-ES" dirty="0"/>
              <a:t>...&lt;/p&gt;</a:t>
            </a:r>
          </a:p>
        </p:txBody>
      </p:sp>
      <p:sp>
        <p:nvSpPr>
          <p:cNvPr id="9" name="8 Rectángulo"/>
          <p:cNvSpPr/>
          <p:nvPr/>
        </p:nvSpPr>
        <p:spPr>
          <a:xfrm>
            <a:off x="1085272" y="3228110"/>
            <a:ext cx="6096000" cy="923330"/>
          </a:xfrm>
          <a:prstGeom prst="rect">
            <a:avLst/>
          </a:prstGeom>
        </p:spPr>
        <p:txBody>
          <a:bodyPr>
            <a:spAutoFit/>
          </a:bodyPr>
          <a:lstStyle/>
          <a:p>
            <a:r>
              <a:rPr lang="es-ES" b="1" dirty="0" err="1"/>
              <a:t>Border</a:t>
            </a:r>
            <a:r>
              <a:rPr lang="es-ES" b="1" dirty="0"/>
              <a:t> Color</a:t>
            </a:r>
          </a:p>
          <a:p>
            <a:r>
              <a:rPr lang="es-ES" dirty="0"/>
              <a:t/>
            </a:r>
            <a:br>
              <a:rPr lang="es-ES" dirty="0"/>
            </a:br>
            <a:endParaRPr lang="es-ES" dirty="0"/>
          </a:p>
        </p:txBody>
      </p:sp>
      <p:sp>
        <p:nvSpPr>
          <p:cNvPr id="10" name="9 Rectángulo"/>
          <p:cNvSpPr/>
          <p:nvPr/>
        </p:nvSpPr>
        <p:spPr>
          <a:xfrm>
            <a:off x="3860800" y="3964602"/>
            <a:ext cx="6881091" cy="923330"/>
          </a:xfrm>
          <a:prstGeom prst="rect">
            <a:avLst/>
          </a:prstGeom>
        </p:spPr>
        <p:txBody>
          <a:bodyPr wrap="square">
            <a:spAutoFit/>
          </a:bodyPr>
          <a:lstStyle/>
          <a:p>
            <a:r>
              <a:rPr lang="es-ES" dirty="0"/>
              <a:t>&lt;h1 </a:t>
            </a:r>
            <a:r>
              <a:rPr lang="es-ES" dirty="0" err="1"/>
              <a:t>style</a:t>
            </a:r>
            <a:r>
              <a:rPr lang="es-ES" dirty="0"/>
              <a:t>="border:2px </a:t>
            </a:r>
            <a:r>
              <a:rPr lang="es-ES" dirty="0" err="1"/>
              <a:t>solid</a:t>
            </a:r>
            <a:r>
              <a:rPr lang="es-ES" dirty="0"/>
              <a:t> </a:t>
            </a:r>
            <a:r>
              <a:rPr lang="es-ES" dirty="0" err="1"/>
              <a:t>Tomato</a:t>
            </a:r>
            <a:r>
              <a:rPr lang="es-ES" dirty="0"/>
              <a:t>;"&gt;</a:t>
            </a:r>
            <a:r>
              <a:rPr lang="es-ES" dirty="0" err="1"/>
              <a:t>Hello</a:t>
            </a:r>
            <a:r>
              <a:rPr lang="es-ES" dirty="0"/>
              <a:t> </a:t>
            </a:r>
            <a:r>
              <a:rPr lang="es-ES" dirty="0" err="1"/>
              <a:t>World</a:t>
            </a:r>
            <a:r>
              <a:rPr lang="es-ES" dirty="0"/>
              <a:t>&lt;/h1&gt;</a:t>
            </a:r>
            <a:br>
              <a:rPr lang="es-ES" dirty="0"/>
            </a:br>
            <a:r>
              <a:rPr lang="es-ES" dirty="0"/>
              <a:t>&lt;h1 </a:t>
            </a:r>
            <a:r>
              <a:rPr lang="es-ES" dirty="0" err="1"/>
              <a:t>style</a:t>
            </a:r>
            <a:r>
              <a:rPr lang="es-ES" dirty="0"/>
              <a:t>="border:2px </a:t>
            </a:r>
            <a:r>
              <a:rPr lang="es-ES" dirty="0" err="1"/>
              <a:t>solid</a:t>
            </a:r>
            <a:r>
              <a:rPr lang="es-ES" dirty="0"/>
              <a:t> </a:t>
            </a:r>
            <a:r>
              <a:rPr lang="es-ES" dirty="0" err="1"/>
              <a:t>DodgerBlue</a:t>
            </a:r>
            <a:r>
              <a:rPr lang="es-ES" dirty="0"/>
              <a:t>;"&gt;</a:t>
            </a:r>
            <a:r>
              <a:rPr lang="es-ES" dirty="0" err="1"/>
              <a:t>Hello</a:t>
            </a:r>
            <a:r>
              <a:rPr lang="es-ES" dirty="0"/>
              <a:t> </a:t>
            </a:r>
            <a:r>
              <a:rPr lang="es-ES" dirty="0" err="1"/>
              <a:t>World</a:t>
            </a:r>
            <a:r>
              <a:rPr lang="es-ES" dirty="0"/>
              <a:t>&lt;/h1&gt;</a:t>
            </a:r>
            <a:br>
              <a:rPr lang="es-ES" dirty="0"/>
            </a:br>
            <a:r>
              <a:rPr lang="es-ES" dirty="0"/>
              <a:t>&lt;h1 </a:t>
            </a:r>
            <a:r>
              <a:rPr lang="es-ES" dirty="0" err="1"/>
              <a:t>style</a:t>
            </a:r>
            <a:r>
              <a:rPr lang="es-ES" dirty="0"/>
              <a:t>="border:2px </a:t>
            </a:r>
            <a:r>
              <a:rPr lang="es-ES" dirty="0" err="1"/>
              <a:t>solid</a:t>
            </a:r>
            <a:r>
              <a:rPr lang="es-ES" dirty="0"/>
              <a:t> </a:t>
            </a:r>
            <a:r>
              <a:rPr lang="es-ES" dirty="0" err="1"/>
              <a:t>Violet</a:t>
            </a:r>
            <a:r>
              <a:rPr lang="es-ES" dirty="0"/>
              <a:t>;"&gt;</a:t>
            </a:r>
            <a:r>
              <a:rPr lang="es-ES" dirty="0" err="1"/>
              <a:t>Hello</a:t>
            </a:r>
            <a:r>
              <a:rPr lang="es-ES" dirty="0"/>
              <a:t> </a:t>
            </a:r>
            <a:r>
              <a:rPr lang="es-ES" dirty="0" err="1"/>
              <a:t>World</a:t>
            </a:r>
            <a:r>
              <a:rPr lang="es-ES" dirty="0"/>
              <a:t>&lt;/h1&gt;</a:t>
            </a:r>
          </a:p>
        </p:txBody>
      </p:sp>
    </p:spTree>
    <p:extLst>
      <p:ext uri="{BB962C8B-B14F-4D97-AF65-F5344CB8AC3E}">
        <p14:creationId xmlns:p14="http://schemas.microsoft.com/office/powerpoint/2010/main" val="401566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515" y="444237"/>
            <a:ext cx="10495178" cy="544054"/>
          </a:xfrm>
        </p:spPr>
        <p:txBody>
          <a:bodyPr>
            <a:normAutofit/>
          </a:bodyPr>
          <a:lstStyle/>
          <a:p>
            <a:r>
              <a:rPr lang="es-ES" sz="3000" dirty="0"/>
              <a:t>4.Colores</a:t>
            </a:r>
            <a:r>
              <a:rPr lang="es-ES" sz="3000" b="0" dirty="0"/>
              <a:t>_ejemplos de aplicación</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41</a:t>
            </a:fld>
            <a:endParaRPr lang="en-US"/>
          </a:p>
        </p:txBody>
      </p:sp>
      <p:sp>
        <p:nvSpPr>
          <p:cNvPr id="3" name="2 Rectángulo"/>
          <p:cNvSpPr/>
          <p:nvPr/>
        </p:nvSpPr>
        <p:spPr>
          <a:xfrm>
            <a:off x="1616363" y="1572874"/>
            <a:ext cx="7416800" cy="1754326"/>
          </a:xfrm>
          <a:prstGeom prst="rect">
            <a:avLst/>
          </a:prstGeom>
        </p:spPr>
        <p:txBody>
          <a:bodyPr wrap="square">
            <a:spAutoFit/>
          </a:bodyPr>
          <a:lstStyle/>
          <a:p>
            <a:r>
              <a:rPr lang="es-ES" dirty="0"/>
              <a:t>&lt;h1 </a:t>
            </a:r>
            <a:r>
              <a:rPr lang="es-ES" dirty="0" err="1"/>
              <a:t>style</a:t>
            </a:r>
            <a:r>
              <a:rPr lang="es-ES" dirty="0"/>
              <a:t>="</a:t>
            </a:r>
            <a:r>
              <a:rPr lang="es-ES" dirty="0" err="1"/>
              <a:t>background-color:</a:t>
            </a:r>
            <a:r>
              <a:rPr lang="es-ES" dirty="0" err="1">
                <a:solidFill>
                  <a:srgbClr val="FF0000"/>
                </a:solidFill>
              </a:rPr>
              <a:t>rgb</a:t>
            </a:r>
            <a:r>
              <a:rPr lang="es-ES" dirty="0">
                <a:solidFill>
                  <a:srgbClr val="FF0000"/>
                </a:solidFill>
              </a:rPr>
              <a:t>(255, 99, 71)</a:t>
            </a:r>
            <a:r>
              <a:rPr lang="es-ES" dirty="0"/>
              <a:t>;"&gt;...&lt;/h1&gt;</a:t>
            </a:r>
            <a:br>
              <a:rPr lang="es-ES" dirty="0"/>
            </a:br>
            <a:r>
              <a:rPr lang="es-ES" dirty="0"/>
              <a:t>&lt;h1 </a:t>
            </a:r>
            <a:r>
              <a:rPr lang="es-ES" dirty="0" err="1"/>
              <a:t>style</a:t>
            </a:r>
            <a:r>
              <a:rPr lang="es-ES" dirty="0"/>
              <a:t>="</a:t>
            </a:r>
            <a:r>
              <a:rPr lang="es-ES" dirty="0" err="1"/>
              <a:t>background</a:t>
            </a:r>
            <a:r>
              <a:rPr lang="es-ES" dirty="0"/>
              <a:t>-color:</a:t>
            </a:r>
            <a:r>
              <a:rPr lang="es-ES" dirty="0">
                <a:solidFill>
                  <a:srgbClr val="FF0000"/>
                </a:solidFill>
              </a:rPr>
              <a:t>#ff6347</a:t>
            </a:r>
            <a:r>
              <a:rPr lang="es-ES" dirty="0"/>
              <a:t>;"&gt;...&lt;/h1&gt;</a:t>
            </a:r>
            <a:br>
              <a:rPr lang="es-ES" dirty="0"/>
            </a:br>
            <a:r>
              <a:rPr lang="es-ES" dirty="0"/>
              <a:t>&lt;h1 </a:t>
            </a:r>
            <a:r>
              <a:rPr lang="es-ES" dirty="0" err="1"/>
              <a:t>style</a:t>
            </a:r>
            <a:r>
              <a:rPr lang="es-ES" dirty="0"/>
              <a:t>="</a:t>
            </a:r>
            <a:r>
              <a:rPr lang="es-ES" dirty="0" err="1"/>
              <a:t>background-color:</a:t>
            </a:r>
            <a:r>
              <a:rPr lang="es-ES" dirty="0" err="1">
                <a:solidFill>
                  <a:srgbClr val="FF0000"/>
                </a:solidFill>
              </a:rPr>
              <a:t>hsl</a:t>
            </a:r>
            <a:r>
              <a:rPr lang="es-ES" dirty="0">
                <a:solidFill>
                  <a:srgbClr val="FF0000"/>
                </a:solidFill>
              </a:rPr>
              <a:t>(9, 100%, 64%)</a:t>
            </a:r>
            <a:r>
              <a:rPr lang="es-ES" dirty="0"/>
              <a:t>;"&gt;...&lt;/h1&gt;</a:t>
            </a:r>
            <a:br>
              <a:rPr lang="es-ES" dirty="0"/>
            </a:br>
            <a:r>
              <a:rPr lang="es-ES" dirty="0"/>
              <a:t/>
            </a:r>
            <a:br>
              <a:rPr lang="es-ES" dirty="0"/>
            </a:br>
            <a:r>
              <a:rPr lang="es-ES" dirty="0"/>
              <a:t>&lt;h1 </a:t>
            </a:r>
            <a:r>
              <a:rPr lang="es-ES" dirty="0" err="1"/>
              <a:t>style</a:t>
            </a:r>
            <a:r>
              <a:rPr lang="es-ES" dirty="0"/>
              <a:t>="</a:t>
            </a:r>
            <a:r>
              <a:rPr lang="es-ES" dirty="0" err="1"/>
              <a:t>background-color:</a:t>
            </a:r>
            <a:r>
              <a:rPr lang="es-ES" dirty="0" err="1">
                <a:solidFill>
                  <a:srgbClr val="FF0000"/>
                </a:solidFill>
              </a:rPr>
              <a:t>rgba</a:t>
            </a:r>
            <a:r>
              <a:rPr lang="es-ES" dirty="0">
                <a:solidFill>
                  <a:srgbClr val="FF0000"/>
                </a:solidFill>
              </a:rPr>
              <a:t>(255, 99, 71, 0.5)</a:t>
            </a:r>
            <a:r>
              <a:rPr lang="es-ES" dirty="0"/>
              <a:t>;"&gt;...&lt;/h1&gt;</a:t>
            </a:r>
            <a:br>
              <a:rPr lang="es-ES" dirty="0"/>
            </a:br>
            <a:r>
              <a:rPr lang="es-ES" dirty="0"/>
              <a:t>&lt;h1 </a:t>
            </a:r>
            <a:r>
              <a:rPr lang="es-ES" dirty="0" err="1"/>
              <a:t>style</a:t>
            </a:r>
            <a:r>
              <a:rPr lang="es-ES" dirty="0"/>
              <a:t>="</a:t>
            </a:r>
            <a:r>
              <a:rPr lang="es-ES" dirty="0" err="1"/>
              <a:t>background-color:</a:t>
            </a:r>
            <a:r>
              <a:rPr lang="es-ES" dirty="0" err="1">
                <a:solidFill>
                  <a:srgbClr val="FF0000"/>
                </a:solidFill>
              </a:rPr>
              <a:t>hsla</a:t>
            </a:r>
            <a:r>
              <a:rPr lang="es-ES" dirty="0">
                <a:solidFill>
                  <a:srgbClr val="FF0000"/>
                </a:solidFill>
              </a:rPr>
              <a:t>(9, 100%, 64%, 0.5)</a:t>
            </a:r>
            <a:r>
              <a:rPr lang="es-ES" dirty="0"/>
              <a:t>;"&gt;...&lt;/h1&gt;</a:t>
            </a:r>
          </a:p>
        </p:txBody>
      </p:sp>
    </p:spTree>
    <p:extLst>
      <p:ext uri="{BB962C8B-B14F-4D97-AF65-F5344CB8AC3E}">
        <p14:creationId xmlns:p14="http://schemas.microsoft.com/office/powerpoint/2010/main" val="40726856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94296" y="1132045"/>
            <a:ext cx="10584904" cy="2735384"/>
          </a:xfrm>
          <a:prstGeom prst="rect">
            <a:avLst/>
          </a:prstGeom>
        </p:spPr>
        <p:txBody>
          <a:bodyPr>
            <a:normAutofit/>
          </a:bodyPr>
          <a:lstStyle/>
          <a:p>
            <a:pPr>
              <a:buFont typeface="Arial" panose="020B0604020202020204" pitchFamily="34" charset="0"/>
              <a:buChar char="•"/>
            </a:pPr>
            <a:r>
              <a:rPr lang="es-ES" dirty="0"/>
              <a:t>Hay que organizar, estructurar y dar estilo al texto de un documento HTML. </a:t>
            </a:r>
            <a:endParaRPr lang="es-ES" dirty="0" smtClean="0"/>
          </a:p>
          <a:p>
            <a:pPr>
              <a:buFont typeface="Arial" panose="020B0604020202020204" pitchFamily="34" charset="0"/>
              <a:buChar char="•"/>
            </a:pPr>
            <a:r>
              <a:rPr lang="es-ES" dirty="0" smtClean="0"/>
              <a:t>El </a:t>
            </a:r>
            <a:r>
              <a:rPr lang="es-ES" dirty="0"/>
              <a:t>texto puede ir encerrado dentro de etiquetas pertenecientes a otros elementos web, tales como tablas, formularios, enlaces, etc.</a:t>
            </a:r>
          </a:p>
          <a:p>
            <a:pPr marL="0" indent="0">
              <a:buNone/>
            </a:pPr>
            <a:endParaRPr lang="es-ES" dirty="0"/>
          </a:p>
        </p:txBody>
      </p:sp>
      <p:sp>
        <p:nvSpPr>
          <p:cNvPr id="2" name="Título 1"/>
          <p:cNvSpPr>
            <a:spLocks noGrp="1"/>
          </p:cNvSpPr>
          <p:nvPr>
            <p:ph type="title"/>
          </p:nvPr>
        </p:nvSpPr>
        <p:spPr>
          <a:xfrm>
            <a:off x="1154513" y="398055"/>
            <a:ext cx="11176031" cy="502201"/>
          </a:xfrm>
        </p:spPr>
        <p:txBody>
          <a:bodyPr>
            <a:normAutofit/>
          </a:bodyPr>
          <a:lstStyle/>
          <a:p>
            <a:r>
              <a:rPr lang="es-ES" sz="3000" dirty="0" smtClean="0"/>
              <a:t>5.Texto</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42</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150" y="1898691"/>
            <a:ext cx="6538913" cy="4268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40965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29451" y="1338320"/>
            <a:ext cx="10741922" cy="3685309"/>
          </a:xfrm>
          <a:prstGeom prst="rect">
            <a:avLst/>
          </a:prstGeom>
        </p:spPr>
        <p:txBody>
          <a:bodyPr>
            <a:normAutofit/>
          </a:bodyPr>
          <a:lstStyle/>
          <a:p>
            <a:pPr>
              <a:buFont typeface="Arial" panose="020B0604020202020204" pitchFamily="34" charset="0"/>
              <a:buChar char="•"/>
            </a:pPr>
            <a:r>
              <a:rPr lang="es-ES" dirty="0"/>
              <a:t>Para establecer </a:t>
            </a:r>
            <a:r>
              <a:rPr lang="es-ES" b="1" dirty="0"/>
              <a:t>importancia</a:t>
            </a:r>
            <a:r>
              <a:rPr lang="es-ES" dirty="0"/>
              <a:t> en los textos de una página web (títulos, subtítulos, etc.), se pueden utilizar las etiquetas de </a:t>
            </a:r>
            <a:r>
              <a:rPr lang="es-ES" dirty="0" smtClean="0"/>
              <a:t>encabezado.</a:t>
            </a:r>
          </a:p>
          <a:p>
            <a:pPr>
              <a:buFont typeface="Arial" panose="020B0604020202020204" pitchFamily="34" charset="0"/>
              <a:buChar char="•"/>
            </a:pPr>
            <a:r>
              <a:rPr lang="es-ES" dirty="0" smtClean="0"/>
              <a:t>Estas </a:t>
            </a:r>
            <a:r>
              <a:rPr lang="es-ES" dirty="0"/>
              <a:t>son: &lt;h1&gt;, &lt;h2&gt;, &lt;h3&gt;, &lt;h4&gt;, &lt;h5&gt; y &lt;h6</a:t>
            </a:r>
            <a:r>
              <a:rPr lang="es-ES" dirty="0" smtClean="0"/>
              <a:t>&gt;.</a:t>
            </a:r>
          </a:p>
          <a:p>
            <a:pPr>
              <a:buFont typeface="Arial" panose="020B0604020202020204" pitchFamily="34" charset="0"/>
              <a:buChar char="•"/>
            </a:pPr>
            <a:r>
              <a:rPr lang="es-ES" dirty="0" smtClean="0"/>
              <a:t>La </a:t>
            </a:r>
            <a:r>
              <a:rPr lang="es-ES" b="1" dirty="0"/>
              <a:t>primera</a:t>
            </a:r>
            <a:r>
              <a:rPr lang="es-ES" dirty="0"/>
              <a:t> </a:t>
            </a:r>
            <a:r>
              <a:rPr lang="es-ES" b="1" dirty="0"/>
              <a:t>etiqueta</a:t>
            </a:r>
            <a:r>
              <a:rPr lang="es-ES" dirty="0"/>
              <a:t> es la que, por defecto, establece más importancia en el </a:t>
            </a:r>
            <a:r>
              <a:rPr lang="es-ES" dirty="0" smtClean="0"/>
              <a:t>texto.</a:t>
            </a:r>
          </a:p>
          <a:p>
            <a:pPr>
              <a:buFont typeface="Arial" panose="020B0604020202020204" pitchFamily="34" charset="0"/>
              <a:buChar char="•"/>
            </a:pPr>
            <a:r>
              <a:rPr lang="es-ES" dirty="0" smtClean="0"/>
              <a:t>Lo </a:t>
            </a:r>
            <a:r>
              <a:rPr lang="es-ES" dirty="0"/>
              <a:t>que hacen estas etiquetas es </a:t>
            </a:r>
            <a:r>
              <a:rPr lang="es-ES" b="1" dirty="0"/>
              <a:t>cambiar</a:t>
            </a:r>
            <a:r>
              <a:rPr lang="es-ES" dirty="0"/>
              <a:t> </a:t>
            </a:r>
            <a:r>
              <a:rPr lang="es-ES" b="1" dirty="0"/>
              <a:t>el</a:t>
            </a:r>
            <a:r>
              <a:rPr lang="es-ES" dirty="0"/>
              <a:t> </a:t>
            </a:r>
            <a:r>
              <a:rPr lang="es-ES" b="1" dirty="0"/>
              <a:t>estilo</a:t>
            </a:r>
            <a:r>
              <a:rPr lang="es-ES" dirty="0"/>
              <a:t> del texto que contienen, modificando ciertas características del mismo para </a:t>
            </a:r>
            <a:r>
              <a:rPr lang="es-ES" dirty="0" smtClean="0"/>
              <a:t>destacarlo </a:t>
            </a:r>
            <a:r>
              <a:rPr lang="es-ES" dirty="0"/>
              <a:t>y diferenciarlo de los </a:t>
            </a:r>
            <a:r>
              <a:rPr lang="es-ES" dirty="0" smtClean="0"/>
              <a:t>demás.</a:t>
            </a:r>
          </a:p>
          <a:p>
            <a:pPr>
              <a:buFont typeface="Arial" panose="020B0604020202020204" pitchFamily="34" charset="0"/>
              <a:buChar char="•"/>
            </a:pPr>
            <a:r>
              <a:rPr lang="es-ES" dirty="0" smtClean="0"/>
              <a:t>Cuando </a:t>
            </a:r>
            <a:r>
              <a:rPr lang="es-ES" dirty="0"/>
              <a:t>se insertan estas directivas, el navegador fuerza </a:t>
            </a:r>
            <a:r>
              <a:rPr lang="es-ES" b="1" dirty="0"/>
              <a:t>un salto de línea antes y después </a:t>
            </a:r>
            <a:r>
              <a:rPr lang="es-ES" dirty="0"/>
              <a:t>del texto que </a:t>
            </a:r>
            <a:r>
              <a:rPr lang="es-ES" dirty="0" smtClean="0"/>
              <a:t>contienen.</a:t>
            </a:r>
          </a:p>
          <a:p>
            <a:pPr>
              <a:buFont typeface="Arial" panose="020B0604020202020204" pitchFamily="34" charset="0"/>
              <a:buChar char="•"/>
            </a:pPr>
            <a:r>
              <a:rPr lang="es-ES" dirty="0" smtClean="0"/>
              <a:t>El </a:t>
            </a:r>
            <a:r>
              <a:rPr lang="es-ES" dirty="0"/>
              <a:t>estilo que por defecto establecen las etiquetas de encabezado </a:t>
            </a:r>
            <a:r>
              <a:rPr lang="es-ES" b="1" dirty="0"/>
              <a:t>puede</a:t>
            </a:r>
            <a:r>
              <a:rPr lang="es-ES" dirty="0"/>
              <a:t> </a:t>
            </a:r>
            <a:r>
              <a:rPr lang="es-ES" b="1" dirty="0"/>
              <a:t>modificarse</a:t>
            </a:r>
            <a:r>
              <a:rPr lang="es-ES" dirty="0"/>
              <a:t> fácilmente utilizando </a:t>
            </a:r>
            <a:r>
              <a:rPr lang="es-ES" b="1" dirty="0"/>
              <a:t>CSS</a:t>
            </a:r>
            <a:r>
              <a:rPr lang="es-ES" dirty="0"/>
              <a:t>.</a:t>
            </a:r>
          </a:p>
        </p:txBody>
      </p:sp>
      <p:sp>
        <p:nvSpPr>
          <p:cNvPr id="2" name="Título 1"/>
          <p:cNvSpPr>
            <a:spLocks noGrp="1"/>
          </p:cNvSpPr>
          <p:nvPr>
            <p:ph type="title"/>
          </p:nvPr>
        </p:nvSpPr>
        <p:spPr>
          <a:xfrm>
            <a:off x="1376218" y="370347"/>
            <a:ext cx="9439563" cy="774963"/>
          </a:xfrm>
        </p:spPr>
        <p:txBody>
          <a:bodyPr>
            <a:noAutofit/>
          </a:bodyPr>
          <a:lstStyle/>
          <a:p>
            <a:r>
              <a:rPr lang="es-ES" sz="3000" dirty="0"/>
              <a:t>5.Texto</a:t>
            </a:r>
            <a:r>
              <a:rPr lang="es-ES" sz="3000" b="0" dirty="0" smtClean="0"/>
              <a:t>_Encabezados</a:t>
            </a:r>
            <a:r>
              <a:rPr lang="es-ES" sz="3000" b="0" dirty="0"/>
              <a:t>. Jerarquía y estructura del contenido de un </a:t>
            </a:r>
            <a:r>
              <a:rPr lang="es-ES" sz="3000" b="0" dirty="0" smtClean="0"/>
              <a:t>documento</a:t>
            </a:r>
            <a:endParaRPr lang="es-ES" sz="3000" b="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43</a:t>
            </a:fld>
            <a:endParaRPr lang="en-US"/>
          </a:p>
        </p:txBody>
      </p:sp>
    </p:spTree>
    <p:extLst>
      <p:ext uri="{BB962C8B-B14F-4D97-AF65-F5344CB8AC3E}">
        <p14:creationId xmlns:p14="http://schemas.microsoft.com/office/powerpoint/2010/main" val="269958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 calcmode="lin" valueType="num">
                                      <p:cBhvr>
                                        <p:cTn id="21"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 calcmode="lin" valueType="num">
                                      <p:cBhvr>
                                        <p:cTn id="28" dur="5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 calcmode="lin" valueType="num">
                                      <p:cBhvr>
                                        <p:cTn id="35" dur="500" fill="hold"/>
                                        <p:tgtEl>
                                          <p:spTgt spid="1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5">
                                            <p:txEl>
                                              <p:pRg st="5" end="5"/>
                                            </p:txEl>
                                          </p:spTgt>
                                        </p:tgtEl>
                                        <p:attrNameLst>
                                          <p:attrName>style.visibility</p:attrName>
                                        </p:attrNameLst>
                                      </p:cBhvr>
                                      <p:to>
                                        <p:strVal val="visible"/>
                                      </p:to>
                                    </p:set>
                                    <p:anim calcmode="lin" valueType="num">
                                      <p:cBhvr>
                                        <p:cTn id="42" dur="500" fill="hold"/>
                                        <p:tgtEl>
                                          <p:spTgt spid="1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905133" y="1205936"/>
            <a:ext cx="9624322" cy="428900"/>
          </a:xfrm>
          <a:prstGeom prst="rect">
            <a:avLst/>
          </a:prstGeom>
        </p:spPr>
        <p:txBody>
          <a:bodyPr>
            <a:normAutofit/>
          </a:bodyPr>
          <a:lstStyle/>
          <a:p>
            <a:r>
              <a:rPr lang="es-ES" dirty="0"/>
              <a:t>Los encabezados HTML son títulos o subtítulos que desea mostrar en una página web</a:t>
            </a:r>
            <a:r>
              <a:rPr lang="es-ES" dirty="0" smtClean="0"/>
              <a:t>.</a:t>
            </a:r>
            <a:r>
              <a:rPr lang="es-ES" dirty="0">
                <a:hlinkClick r:id="rId2"/>
              </a:rPr>
              <a:t/>
            </a:r>
            <a:br>
              <a:rPr lang="es-ES" dirty="0">
                <a:hlinkClick r:id="rId2"/>
              </a:rPr>
            </a:br>
            <a:endParaRPr lang="es-ES" dirty="0"/>
          </a:p>
        </p:txBody>
      </p:sp>
      <p:sp>
        <p:nvSpPr>
          <p:cNvPr id="2" name="Título 1"/>
          <p:cNvSpPr>
            <a:spLocks noGrp="1"/>
          </p:cNvSpPr>
          <p:nvPr>
            <p:ph type="title"/>
          </p:nvPr>
        </p:nvSpPr>
        <p:spPr>
          <a:xfrm>
            <a:off x="1349407" y="366882"/>
            <a:ext cx="11176031" cy="502201"/>
          </a:xfrm>
        </p:spPr>
        <p:txBody>
          <a:bodyPr>
            <a:normAutofit/>
          </a:bodyPr>
          <a:lstStyle/>
          <a:p>
            <a:r>
              <a:rPr lang="es-ES" sz="2800" dirty="0"/>
              <a:t>5.Texto</a:t>
            </a:r>
            <a:r>
              <a:rPr lang="es-ES" sz="2800" b="0" dirty="0"/>
              <a:t>_HTML </a:t>
            </a:r>
            <a:r>
              <a:rPr lang="es-ES" sz="2800" b="0" dirty="0" err="1" smtClean="0"/>
              <a:t>Headings</a:t>
            </a:r>
            <a:r>
              <a:rPr lang="es-ES" sz="2800" b="0" dirty="0" smtClean="0"/>
              <a:t> - cabeceras</a:t>
            </a:r>
            <a:endParaRPr lang="es-ES" sz="3000" b="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44</a:t>
            </a:fld>
            <a:endParaRPr lang="en-US"/>
          </a:p>
        </p:txBody>
      </p:sp>
      <p:sp>
        <p:nvSpPr>
          <p:cNvPr id="5" name="4 Rectángulo"/>
          <p:cNvSpPr/>
          <p:nvPr/>
        </p:nvSpPr>
        <p:spPr>
          <a:xfrm>
            <a:off x="1228437" y="1831401"/>
            <a:ext cx="6096000" cy="1754326"/>
          </a:xfrm>
          <a:prstGeom prst="rect">
            <a:avLst/>
          </a:prstGeom>
        </p:spPr>
        <p:txBody>
          <a:bodyPr>
            <a:spAutoFit/>
          </a:bodyPr>
          <a:lstStyle/>
          <a:p>
            <a:r>
              <a:rPr lang="en-US" dirty="0"/>
              <a:t>&lt;h1&gt;Heading 1&lt;/h1&gt;</a:t>
            </a:r>
            <a:br>
              <a:rPr lang="en-US" dirty="0"/>
            </a:br>
            <a:r>
              <a:rPr lang="en-US" dirty="0"/>
              <a:t>&lt;h2&gt;Heading 2&lt;/h2&gt;</a:t>
            </a:r>
            <a:br>
              <a:rPr lang="en-US" dirty="0"/>
            </a:br>
            <a:r>
              <a:rPr lang="en-US" dirty="0"/>
              <a:t>&lt;h3&gt;Heading 3&lt;/h3&gt;</a:t>
            </a:r>
            <a:br>
              <a:rPr lang="en-US" dirty="0"/>
            </a:br>
            <a:r>
              <a:rPr lang="en-US" dirty="0"/>
              <a:t>&lt;h4&gt;Heading 4&lt;/h4&gt;</a:t>
            </a:r>
            <a:br>
              <a:rPr lang="en-US" dirty="0"/>
            </a:br>
            <a:r>
              <a:rPr lang="en-US" dirty="0"/>
              <a:t>&lt;h5&gt;Heading 5&lt;/h5&gt;</a:t>
            </a:r>
            <a:br>
              <a:rPr lang="en-US" dirty="0"/>
            </a:br>
            <a:r>
              <a:rPr lang="en-US" dirty="0"/>
              <a:t>&lt;h6&gt;Heading 6&lt;/h6&gt;</a:t>
            </a:r>
            <a:endParaRPr lang="es-E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713" y="1636234"/>
            <a:ext cx="2314575" cy="3457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8496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r>
              <a:rPr lang="es-ES" sz="3000" dirty="0" smtClean="0"/>
              <a:t>5.Texto</a:t>
            </a:r>
            <a:r>
              <a:rPr lang="es-ES" sz="3000" b="0" dirty="0" smtClean="0"/>
              <a:t>_</a:t>
            </a:r>
            <a:r>
              <a:rPr lang="es-ES" sz="2800" b="0" dirty="0" smtClean="0"/>
              <a:t>HTML</a:t>
            </a:r>
            <a:r>
              <a:rPr lang="es-ES" sz="2800" b="0" dirty="0"/>
              <a:t> </a:t>
            </a:r>
            <a:r>
              <a:rPr lang="es-ES" sz="2800" b="0" dirty="0" err="1" smtClean="0"/>
              <a:t>Paragraphs</a:t>
            </a:r>
            <a:r>
              <a:rPr lang="es-ES" sz="2800" b="0" dirty="0"/>
              <a:t> </a:t>
            </a:r>
            <a:r>
              <a:rPr lang="es-ES" sz="2800" b="0" dirty="0" smtClean="0"/>
              <a:t>- Párrafos</a:t>
            </a:r>
            <a:endParaRPr lang="es-ES" sz="3000" b="0" dirty="0"/>
          </a:p>
        </p:txBody>
      </p:sp>
      <p:sp>
        <p:nvSpPr>
          <p:cNvPr id="15" name="Marcador de texto 14"/>
          <p:cNvSpPr>
            <a:spLocks noGrp="1"/>
          </p:cNvSpPr>
          <p:nvPr>
            <p:ph type="body" idx="18"/>
          </p:nvPr>
        </p:nvSpPr>
        <p:spPr>
          <a:xfrm>
            <a:off x="729641" y="1209964"/>
            <a:ext cx="10495179" cy="1671781"/>
          </a:xfrm>
        </p:spPr>
        <p:txBody>
          <a:bodyPr>
            <a:normAutofit/>
          </a:bodyPr>
          <a:lstStyle/>
          <a:p>
            <a:pPr>
              <a:buFont typeface="Arial" panose="020B0604020202020204" pitchFamily="34" charset="0"/>
              <a:buChar char="•"/>
            </a:pPr>
            <a:r>
              <a:rPr lang="es-ES" dirty="0"/>
              <a:t>Los párrafos en HTML son unos de los elementos básicos de texto que forman parte de este lenguaje y se suelen utilizar para insertar texto sin significado </a:t>
            </a:r>
            <a:r>
              <a:rPr lang="es-ES" dirty="0" smtClean="0"/>
              <a:t>especial.</a:t>
            </a:r>
          </a:p>
          <a:p>
            <a:pPr>
              <a:buFont typeface="Arial" panose="020B0604020202020204" pitchFamily="34" charset="0"/>
              <a:buChar char="•"/>
            </a:pPr>
            <a:r>
              <a:rPr lang="es-ES" dirty="0" smtClean="0"/>
              <a:t>Para </a:t>
            </a:r>
            <a:r>
              <a:rPr lang="es-ES" dirty="0"/>
              <a:t>albergar el texto perteneciente a cada párrafo se utiliza la </a:t>
            </a:r>
            <a:r>
              <a:rPr lang="es-ES" dirty="0" smtClean="0"/>
              <a:t>etiqueta.</a:t>
            </a:r>
          </a:p>
          <a:p>
            <a:pPr>
              <a:buFont typeface="Arial" panose="020B0604020202020204" pitchFamily="34" charset="0"/>
              <a:buChar char="•"/>
            </a:pPr>
            <a:r>
              <a:rPr lang="es-ES" dirty="0" smtClean="0"/>
              <a:t>Cada </a:t>
            </a:r>
            <a:r>
              <a:rPr lang="es-ES" dirty="0"/>
              <a:t>vez que se escribe un párrafo, el navegador inserta un salto de línea automático al final de cada uno </a:t>
            </a:r>
            <a:r>
              <a:rPr lang="es-ES" dirty="0" smtClean="0"/>
              <a:t>ellos.</a:t>
            </a:r>
          </a:p>
          <a:p>
            <a:pPr>
              <a:buFont typeface="Arial" panose="020B0604020202020204" pitchFamily="34" charset="0"/>
              <a:buChar char="•"/>
            </a:pPr>
            <a:r>
              <a:rPr lang="es-ES" dirty="0" smtClean="0"/>
              <a:t>Los </a:t>
            </a:r>
            <a:r>
              <a:rPr lang="es-ES" dirty="0"/>
              <a:t>saltos de línea que se hacen dentro del propio código HTML no son interpretados como tales por el navegador.</a:t>
            </a:r>
            <a:r>
              <a:rPr lang="es-ES" dirty="0">
                <a:hlinkClick r:id="rId2"/>
              </a:rPr>
              <a:t/>
            </a:r>
            <a:br>
              <a:rPr lang="es-ES" dirty="0">
                <a:hlinkClick r:id="rId2"/>
              </a:rPr>
            </a:b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45</a:t>
            </a:fld>
            <a:endParaRPr lang="en-US"/>
          </a:p>
        </p:txBody>
      </p:sp>
      <p:sp>
        <p:nvSpPr>
          <p:cNvPr id="3" name="2 Rectángulo"/>
          <p:cNvSpPr/>
          <p:nvPr/>
        </p:nvSpPr>
        <p:spPr>
          <a:xfrm>
            <a:off x="8931716" y="5119316"/>
            <a:ext cx="2659767" cy="646331"/>
          </a:xfrm>
          <a:prstGeom prst="rect">
            <a:avLst/>
          </a:prstGeom>
        </p:spPr>
        <p:txBody>
          <a:bodyPr wrap="none">
            <a:spAutoFit/>
          </a:bodyPr>
          <a:lstStyle/>
          <a:p>
            <a:r>
              <a:rPr lang="es-ES" dirty="0">
                <a:hlinkClick r:id="rId3"/>
              </a:rPr>
              <a:t>https://www.lipsum.com</a:t>
            </a:r>
            <a:r>
              <a:rPr lang="es-ES" dirty="0" smtClean="0">
                <a:hlinkClick r:id="rId3"/>
              </a:rPr>
              <a:t>/</a:t>
            </a:r>
            <a:endParaRPr lang="es-ES" dirty="0" smtClean="0"/>
          </a:p>
          <a:p>
            <a:endParaRPr lang="es-ES" dirty="0"/>
          </a:p>
        </p:txBody>
      </p:sp>
      <p:sp>
        <p:nvSpPr>
          <p:cNvPr id="4" name="3 Rectángulo"/>
          <p:cNvSpPr/>
          <p:nvPr/>
        </p:nvSpPr>
        <p:spPr>
          <a:xfrm>
            <a:off x="3048000" y="3105835"/>
            <a:ext cx="6096000" cy="646331"/>
          </a:xfrm>
          <a:prstGeom prst="rect">
            <a:avLst/>
          </a:prstGeom>
        </p:spPr>
        <p:txBody>
          <a:bodyPr>
            <a:spAutoFit/>
          </a:bodyPr>
          <a:lstStyle/>
          <a:p>
            <a:r>
              <a:rPr lang="en-US" dirty="0"/>
              <a:t>&lt;p&gt;This is a paragraph.&lt;/p&gt;</a:t>
            </a:r>
            <a:br>
              <a:rPr lang="en-US" dirty="0"/>
            </a:br>
            <a:r>
              <a:rPr lang="en-US" dirty="0"/>
              <a:t>&lt;p&gt;This is another paragraph.&lt;/p&gt;</a:t>
            </a:r>
            <a:endParaRPr lang="es-ES" dirty="0"/>
          </a:p>
        </p:txBody>
      </p:sp>
      <p:pic>
        <p:nvPicPr>
          <p:cNvPr id="7" name="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4824" y="270904"/>
            <a:ext cx="720000" cy="720000"/>
          </a:xfrm>
          <a:prstGeom prst="rect">
            <a:avLst/>
          </a:prstGeom>
        </p:spPr>
      </p:pic>
    </p:spTree>
    <p:extLst>
      <p:ext uri="{BB962C8B-B14F-4D97-AF65-F5344CB8AC3E}">
        <p14:creationId xmlns:p14="http://schemas.microsoft.com/office/powerpoint/2010/main" val="139691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r>
              <a:rPr lang="es-ES" sz="3000" dirty="0" smtClean="0"/>
              <a:t>5.Texto</a:t>
            </a:r>
            <a:r>
              <a:rPr lang="es-ES" sz="3000" b="0" dirty="0" smtClean="0"/>
              <a:t>_</a:t>
            </a:r>
            <a:r>
              <a:rPr lang="es-ES" sz="2800" b="0" dirty="0" smtClean="0"/>
              <a:t>HTML</a:t>
            </a:r>
            <a:r>
              <a:rPr lang="es-ES" sz="2800" b="0" dirty="0"/>
              <a:t> </a:t>
            </a:r>
            <a:r>
              <a:rPr lang="es-ES" sz="2800" b="0" dirty="0" err="1" smtClean="0"/>
              <a:t>Styles</a:t>
            </a:r>
            <a:r>
              <a:rPr lang="es-ES" sz="2800" b="0" dirty="0" smtClean="0"/>
              <a:t> -Estilos</a:t>
            </a:r>
            <a:endParaRPr lang="es-ES" sz="3000" b="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46</a:t>
            </a:fld>
            <a:endParaRPr lang="en-US"/>
          </a:p>
        </p:txBody>
      </p:sp>
      <p:sp>
        <p:nvSpPr>
          <p:cNvPr id="5" name="4 Rectángulo"/>
          <p:cNvSpPr/>
          <p:nvPr/>
        </p:nvSpPr>
        <p:spPr>
          <a:xfrm>
            <a:off x="5598189" y="1066071"/>
            <a:ext cx="6096000" cy="923330"/>
          </a:xfrm>
          <a:prstGeom prst="rect">
            <a:avLst/>
          </a:prstGeom>
        </p:spPr>
        <p:txBody>
          <a:bodyPr>
            <a:spAutoFit/>
          </a:bodyPr>
          <a:lstStyle/>
          <a:p>
            <a:r>
              <a:rPr lang="es-ES" dirty="0">
                <a:solidFill>
                  <a:srgbClr val="FF0000"/>
                </a:solidFill>
              </a:rPr>
              <a:t>&lt;</a:t>
            </a:r>
            <a:r>
              <a:rPr lang="es-ES" i="1" dirty="0" err="1">
                <a:solidFill>
                  <a:srgbClr val="FF0000"/>
                </a:solidFill>
              </a:rPr>
              <a:t>tagname</a:t>
            </a:r>
            <a:r>
              <a:rPr lang="es-ES" dirty="0">
                <a:solidFill>
                  <a:srgbClr val="FF0000"/>
                </a:solidFill>
              </a:rPr>
              <a:t> </a:t>
            </a:r>
            <a:r>
              <a:rPr lang="es-ES" dirty="0" err="1">
                <a:solidFill>
                  <a:srgbClr val="FF0000"/>
                </a:solidFill>
              </a:rPr>
              <a:t>style</a:t>
            </a:r>
            <a:r>
              <a:rPr lang="es-ES" dirty="0">
                <a:solidFill>
                  <a:srgbClr val="FF0000"/>
                </a:solidFill>
              </a:rPr>
              <a:t>="</a:t>
            </a:r>
            <a:r>
              <a:rPr lang="es-ES" i="1" dirty="0" err="1">
                <a:solidFill>
                  <a:srgbClr val="FF0000"/>
                </a:solidFill>
              </a:rPr>
              <a:t>property</a:t>
            </a:r>
            <a:r>
              <a:rPr lang="es-ES" dirty="0" err="1">
                <a:solidFill>
                  <a:srgbClr val="FF0000"/>
                </a:solidFill>
              </a:rPr>
              <a:t>:</a:t>
            </a:r>
            <a:r>
              <a:rPr lang="es-ES" i="1" dirty="0" err="1">
                <a:solidFill>
                  <a:srgbClr val="FF0000"/>
                </a:solidFill>
              </a:rPr>
              <a:t>value</a:t>
            </a:r>
            <a:r>
              <a:rPr lang="es-ES" i="1" dirty="0">
                <a:solidFill>
                  <a:srgbClr val="FF0000"/>
                </a:solidFill>
              </a:rPr>
              <a:t>;</a:t>
            </a:r>
            <a:r>
              <a:rPr lang="es-ES" dirty="0">
                <a:solidFill>
                  <a:srgbClr val="FF0000"/>
                </a:solidFill>
              </a:rPr>
              <a:t>"&gt;</a:t>
            </a:r>
          </a:p>
          <a:p>
            <a:r>
              <a:rPr lang="es-ES" dirty="0"/>
              <a:t/>
            </a:r>
            <a:br>
              <a:rPr lang="es-ES" dirty="0"/>
            </a:br>
            <a:endParaRPr lang="es-ES" dirty="0"/>
          </a:p>
        </p:txBody>
      </p:sp>
      <p:sp>
        <p:nvSpPr>
          <p:cNvPr id="8" name="7 Rectángulo"/>
          <p:cNvSpPr/>
          <p:nvPr/>
        </p:nvSpPr>
        <p:spPr>
          <a:xfrm>
            <a:off x="1117600" y="1509476"/>
            <a:ext cx="6096000" cy="923330"/>
          </a:xfrm>
          <a:prstGeom prst="rect">
            <a:avLst/>
          </a:prstGeom>
        </p:spPr>
        <p:txBody>
          <a:bodyPr>
            <a:spAutoFit/>
          </a:bodyPr>
          <a:lstStyle/>
          <a:p>
            <a:r>
              <a:rPr lang="es-ES" b="1" dirty="0" err="1"/>
              <a:t>Background</a:t>
            </a:r>
            <a:r>
              <a:rPr lang="es-ES" b="1" dirty="0"/>
              <a:t> Color</a:t>
            </a:r>
          </a:p>
          <a:p>
            <a:r>
              <a:rPr lang="es-ES" dirty="0"/>
              <a:t/>
            </a:r>
            <a:br>
              <a:rPr lang="es-ES" dirty="0"/>
            </a:br>
            <a:endParaRPr lang="es-ES" dirty="0"/>
          </a:p>
        </p:txBody>
      </p:sp>
      <p:sp>
        <p:nvSpPr>
          <p:cNvPr id="9" name="8 Rectángulo"/>
          <p:cNvSpPr/>
          <p:nvPr/>
        </p:nvSpPr>
        <p:spPr>
          <a:xfrm>
            <a:off x="1477818" y="2366819"/>
            <a:ext cx="6096000" cy="1200329"/>
          </a:xfrm>
          <a:prstGeom prst="rect">
            <a:avLst/>
          </a:prstGeom>
          <a:solidFill>
            <a:schemeClr val="bg1">
              <a:lumMod val="95000"/>
            </a:schemeClr>
          </a:solidFill>
        </p:spPr>
        <p:txBody>
          <a:bodyPr>
            <a:spAutoFit/>
          </a:bodyPr>
          <a:lstStyle/>
          <a:p>
            <a:r>
              <a:rPr lang="en-US" sz="1200" dirty="0"/>
              <a:t>&lt;body style="</a:t>
            </a:r>
            <a:r>
              <a:rPr lang="en-US" sz="1200" dirty="0" err="1">
                <a:solidFill>
                  <a:srgbClr val="FF0000"/>
                </a:solidFill>
              </a:rPr>
              <a:t>background-color</a:t>
            </a:r>
            <a:r>
              <a:rPr lang="en-US" sz="1200" dirty="0" err="1"/>
              <a:t>:powderblue</a:t>
            </a:r>
            <a:r>
              <a:rPr lang="en-US" sz="1200" dirty="0"/>
              <a:t>;"&gt;</a:t>
            </a:r>
            <a:br>
              <a:rPr lang="en-US" sz="1200" dirty="0"/>
            </a:br>
            <a:r>
              <a:rPr lang="en-US" sz="1200" dirty="0"/>
              <a:t/>
            </a:r>
            <a:br>
              <a:rPr lang="en-US" sz="1200" dirty="0"/>
            </a:br>
            <a:r>
              <a:rPr lang="en-US" sz="1200" dirty="0"/>
              <a:t>&lt;h1&gt;This is a heading&lt;/h1&gt;</a:t>
            </a:r>
            <a:br>
              <a:rPr lang="en-US" sz="1200" dirty="0"/>
            </a:br>
            <a:r>
              <a:rPr lang="en-US" sz="1200" dirty="0"/>
              <a:t>&lt;p&gt;This is a paragraph.&lt;/p&gt;</a:t>
            </a:r>
            <a:br>
              <a:rPr lang="en-US" sz="1200" dirty="0"/>
            </a:br>
            <a:r>
              <a:rPr lang="en-US" sz="1200" dirty="0"/>
              <a:t/>
            </a:r>
            <a:br>
              <a:rPr lang="en-US" sz="1200" dirty="0"/>
            </a:br>
            <a:r>
              <a:rPr lang="en-US" sz="1200" dirty="0"/>
              <a:t>&lt;/body&gt;</a:t>
            </a:r>
            <a:endParaRPr lang="es-ES" sz="1200" dirty="0"/>
          </a:p>
        </p:txBody>
      </p:sp>
      <p:sp>
        <p:nvSpPr>
          <p:cNvPr id="10" name="9 Rectángulo"/>
          <p:cNvSpPr/>
          <p:nvPr/>
        </p:nvSpPr>
        <p:spPr>
          <a:xfrm>
            <a:off x="1477819" y="3956165"/>
            <a:ext cx="6096000" cy="1200329"/>
          </a:xfrm>
          <a:prstGeom prst="rect">
            <a:avLst/>
          </a:prstGeom>
          <a:solidFill>
            <a:schemeClr val="bg1">
              <a:lumMod val="95000"/>
            </a:schemeClr>
          </a:solidFill>
        </p:spPr>
        <p:txBody>
          <a:bodyPr wrap="square">
            <a:spAutoFit/>
          </a:bodyPr>
          <a:lstStyle/>
          <a:p>
            <a:r>
              <a:rPr lang="en-US" sz="1200" dirty="0"/>
              <a:t>&lt;body&gt;</a:t>
            </a:r>
            <a:br>
              <a:rPr lang="en-US" sz="1200" dirty="0"/>
            </a:br>
            <a:r>
              <a:rPr lang="en-US" sz="1200" dirty="0"/>
              <a:t/>
            </a:r>
            <a:br>
              <a:rPr lang="en-US" sz="1200" dirty="0"/>
            </a:br>
            <a:r>
              <a:rPr lang="en-US" sz="1200" dirty="0"/>
              <a:t>&lt;h1 style="</a:t>
            </a:r>
            <a:r>
              <a:rPr lang="en-US" sz="1200" dirty="0" err="1">
                <a:solidFill>
                  <a:srgbClr val="FF0000"/>
                </a:solidFill>
              </a:rPr>
              <a:t>background-color</a:t>
            </a:r>
            <a:r>
              <a:rPr lang="en-US" sz="1200" dirty="0" err="1"/>
              <a:t>:powderblue</a:t>
            </a:r>
            <a:r>
              <a:rPr lang="en-US" sz="1200" dirty="0"/>
              <a:t>;"&gt;This is a heading&lt;/h1&gt;</a:t>
            </a:r>
            <a:br>
              <a:rPr lang="en-US" sz="1200" dirty="0"/>
            </a:br>
            <a:r>
              <a:rPr lang="en-US" sz="1200" dirty="0"/>
              <a:t>&lt;p style="</a:t>
            </a:r>
            <a:r>
              <a:rPr lang="en-US" sz="1200" dirty="0" err="1">
                <a:solidFill>
                  <a:srgbClr val="FF0000"/>
                </a:solidFill>
              </a:rPr>
              <a:t>background-color</a:t>
            </a:r>
            <a:r>
              <a:rPr lang="en-US" sz="1200" dirty="0" err="1"/>
              <a:t>:tomato</a:t>
            </a:r>
            <a:r>
              <a:rPr lang="en-US" sz="1200" dirty="0"/>
              <a:t>;"&gt;This is a paragraph.&lt;/p&gt;</a:t>
            </a:r>
            <a:br>
              <a:rPr lang="en-US" sz="1200" dirty="0"/>
            </a:br>
            <a:r>
              <a:rPr lang="en-US" sz="1200" dirty="0"/>
              <a:t/>
            </a:r>
            <a:br>
              <a:rPr lang="en-US" sz="1200" dirty="0"/>
            </a:br>
            <a:r>
              <a:rPr lang="en-US" sz="1200" dirty="0"/>
              <a:t>&lt;/body&gt;</a:t>
            </a:r>
            <a:endParaRPr lang="es-ES" sz="1200" dirty="0"/>
          </a:p>
        </p:txBody>
      </p:sp>
    </p:spTree>
    <p:extLst>
      <p:ext uri="{BB962C8B-B14F-4D97-AF65-F5344CB8AC3E}">
        <p14:creationId xmlns:p14="http://schemas.microsoft.com/office/powerpoint/2010/main" val="42421664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r>
              <a:rPr lang="es-ES" sz="3000" dirty="0"/>
              <a:t>5.Texto</a:t>
            </a:r>
            <a:r>
              <a:rPr lang="es-ES" sz="3000" b="0" dirty="0" smtClean="0"/>
              <a:t>_</a:t>
            </a:r>
            <a:r>
              <a:rPr lang="es-ES" sz="2800" b="0" dirty="0" smtClean="0"/>
              <a:t>HTML</a:t>
            </a:r>
            <a:r>
              <a:rPr lang="es-ES" sz="2800" b="0" dirty="0"/>
              <a:t> </a:t>
            </a:r>
            <a:r>
              <a:rPr lang="es-ES" sz="2800" b="0" dirty="0" err="1" smtClean="0"/>
              <a:t>Styles</a:t>
            </a:r>
            <a:r>
              <a:rPr lang="es-ES" sz="2800" b="0" dirty="0" smtClean="0"/>
              <a:t> -Estilos</a:t>
            </a:r>
            <a:endParaRPr lang="es-ES" sz="3000" b="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47</a:t>
            </a:fld>
            <a:endParaRPr lang="en-US"/>
          </a:p>
        </p:txBody>
      </p:sp>
      <p:sp>
        <p:nvSpPr>
          <p:cNvPr id="4" name="3 Rectángulo"/>
          <p:cNvSpPr/>
          <p:nvPr/>
        </p:nvSpPr>
        <p:spPr>
          <a:xfrm>
            <a:off x="692727" y="1203035"/>
            <a:ext cx="6096000" cy="923330"/>
          </a:xfrm>
          <a:prstGeom prst="rect">
            <a:avLst/>
          </a:prstGeom>
        </p:spPr>
        <p:txBody>
          <a:bodyPr>
            <a:spAutoFit/>
          </a:bodyPr>
          <a:lstStyle/>
          <a:p>
            <a:r>
              <a:rPr lang="es-ES" b="1" dirty="0"/>
              <a:t>Text Color</a:t>
            </a:r>
          </a:p>
          <a:p>
            <a:r>
              <a:rPr lang="es-ES" dirty="0"/>
              <a:t/>
            </a:r>
            <a:br>
              <a:rPr lang="es-ES" dirty="0"/>
            </a:br>
            <a:endParaRPr lang="es-ES" dirty="0"/>
          </a:p>
        </p:txBody>
      </p:sp>
      <p:sp>
        <p:nvSpPr>
          <p:cNvPr id="7" name="6 Rectángulo"/>
          <p:cNvSpPr/>
          <p:nvPr/>
        </p:nvSpPr>
        <p:spPr>
          <a:xfrm>
            <a:off x="2170545" y="1341534"/>
            <a:ext cx="6096000" cy="646331"/>
          </a:xfrm>
          <a:prstGeom prst="rect">
            <a:avLst/>
          </a:prstGeom>
        </p:spPr>
        <p:txBody>
          <a:bodyPr>
            <a:spAutoFit/>
          </a:bodyPr>
          <a:lstStyle/>
          <a:p>
            <a:r>
              <a:rPr lang="en-US" dirty="0"/>
              <a:t>&lt;h1 style="</a:t>
            </a:r>
            <a:r>
              <a:rPr lang="en-US" dirty="0" err="1">
                <a:solidFill>
                  <a:srgbClr val="FF0000"/>
                </a:solidFill>
              </a:rPr>
              <a:t>color:blue</a:t>
            </a:r>
            <a:r>
              <a:rPr lang="en-US" dirty="0"/>
              <a:t>;"&gt;This is a heading&lt;/h1&gt;</a:t>
            </a:r>
            <a:br>
              <a:rPr lang="en-US" dirty="0"/>
            </a:br>
            <a:r>
              <a:rPr lang="en-US" dirty="0"/>
              <a:t>&lt;p style="</a:t>
            </a:r>
            <a:r>
              <a:rPr lang="en-US" dirty="0" err="1">
                <a:solidFill>
                  <a:srgbClr val="FF0000"/>
                </a:solidFill>
              </a:rPr>
              <a:t>color:red</a:t>
            </a:r>
            <a:r>
              <a:rPr lang="en-US" dirty="0"/>
              <a:t>;"&gt;This is a paragraph.&lt;/p&gt;</a:t>
            </a:r>
            <a:endParaRPr lang="es-ES" dirty="0"/>
          </a:p>
        </p:txBody>
      </p:sp>
      <p:sp>
        <p:nvSpPr>
          <p:cNvPr id="11" name="10 Rectángulo"/>
          <p:cNvSpPr/>
          <p:nvPr/>
        </p:nvSpPr>
        <p:spPr>
          <a:xfrm>
            <a:off x="819853" y="2403825"/>
            <a:ext cx="813043" cy="369332"/>
          </a:xfrm>
          <a:prstGeom prst="rect">
            <a:avLst/>
          </a:prstGeom>
        </p:spPr>
        <p:txBody>
          <a:bodyPr wrap="none">
            <a:spAutoFit/>
          </a:bodyPr>
          <a:lstStyle/>
          <a:p>
            <a:r>
              <a:rPr lang="es-ES" b="1" dirty="0" err="1"/>
              <a:t>Fonts</a:t>
            </a:r>
            <a:endParaRPr lang="es-ES" b="1" dirty="0"/>
          </a:p>
        </p:txBody>
      </p:sp>
      <p:sp>
        <p:nvSpPr>
          <p:cNvPr id="12" name="11 Rectángulo"/>
          <p:cNvSpPr/>
          <p:nvPr/>
        </p:nvSpPr>
        <p:spPr>
          <a:xfrm>
            <a:off x="2170545" y="2459504"/>
            <a:ext cx="6096000" cy="646331"/>
          </a:xfrm>
          <a:prstGeom prst="rect">
            <a:avLst/>
          </a:prstGeom>
        </p:spPr>
        <p:txBody>
          <a:bodyPr>
            <a:spAutoFit/>
          </a:bodyPr>
          <a:lstStyle/>
          <a:p>
            <a:r>
              <a:rPr lang="en-US" dirty="0"/>
              <a:t>&lt;h1 style="</a:t>
            </a:r>
            <a:r>
              <a:rPr lang="en-US" dirty="0" err="1">
                <a:solidFill>
                  <a:srgbClr val="FF0000"/>
                </a:solidFill>
              </a:rPr>
              <a:t>font-family:verdana</a:t>
            </a:r>
            <a:r>
              <a:rPr lang="en-US" dirty="0"/>
              <a:t>;"&gt;This is a heading&lt;/h1&gt;</a:t>
            </a:r>
            <a:br>
              <a:rPr lang="en-US" dirty="0"/>
            </a:br>
            <a:r>
              <a:rPr lang="en-US" dirty="0"/>
              <a:t>&lt;p style="</a:t>
            </a:r>
            <a:r>
              <a:rPr lang="en-US" dirty="0" err="1">
                <a:solidFill>
                  <a:srgbClr val="FF0000"/>
                </a:solidFill>
              </a:rPr>
              <a:t>font-family:courier</a:t>
            </a:r>
            <a:r>
              <a:rPr lang="en-US" dirty="0"/>
              <a:t>;"&gt;This is a paragraph.&lt;/p&gt;</a:t>
            </a:r>
            <a:endParaRPr lang="es-ES" dirty="0"/>
          </a:p>
        </p:txBody>
      </p:sp>
      <p:sp>
        <p:nvSpPr>
          <p:cNvPr id="13" name="12 Rectángulo"/>
          <p:cNvSpPr/>
          <p:nvPr/>
        </p:nvSpPr>
        <p:spPr>
          <a:xfrm>
            <a:off x="699901" y="3429000"/>
            <a:ext cx="6096000" cy="923330"/>
          </a:xfrm>
          <a:prstGeom prst="rect">
            <a:avLst/>
          </a:prstGeom>
        </p:spPr>
        <p:txBody>
          <a:bodyPr>
            <a:spAutoFit/>
          </a:bodyPr>
          <a:lstStyle/>
          <a:p>
            <a:r>
              <a:rPr lang="es-ES" b="1" dirty="0"/>
              <a:t>Text </a:t>
            </a:r>
            <a:r>
              <a:rPr lang="es-ES" b="1" dirty="0" err="1"/>
              <a:t>Size</a:t>
            </a:r>
            <a:endParaRPr lang="es-ES" b="1" dirty="0"/>
          </a:p>
          <a:p>
            <a:r>
              <a:rPr lang="es-ES" dirty="0"/>
              <a:t/>
            </a:r>
            <a:br>
              <a:rPr lang="es-ES" dirty="0"/>
            </a:br>
            <a:endParaRPr lang="es-ES" dirty="0"/>
          </a:p>
        </p:txBody>
      </p:sp>
      <p:sp>
        <p:nvSpPr>
          <p:cNvPr id="14" name="13 Rectángulo"/>
          <p:cNvSpPr/>
          <p:nvPr/>
        </p:nvSpPr>
        <p:spPr>
          <a:xfrm>
            <a:off x="2170545" y="3772841"/>
            <a:ext cx="6096000" cy="646331"/>
          </a:xfrm>
          <a:prstGeom prst="rect">
            <a:avLst/>
          </a:prstGeom>
        </p:spPr>
        <p:txBody>
          <a:bodyPr>
            <a:spAutoFit/>
          </a:bodyPr>
          <a:lstStyle/>
          <a:p>
            <a:r>
              <a:rPr lang="en-US" dirty="0"/>
              <a:t>&lt;h1 style="</a:t>
            </a:r>
            <a:r>
              <a:rPr lang="en-US" dirty="0">
                <a:solidFill>
                  <a:srgbClr val="FF0000"/>
                </a:solidFill>
              </a:rPr>
              <a:t>font-size:300</a:t>
            </a:r>
            <a:r>
              <a:rPr lang="en-US" dirty="0"/>
              <a:t>%;"&gt;This is a heading&lt;/h1&gt;</a:t>
            </a:r>
            <a:br>
              <a:rPr lang="en-US" dirty="0"/>
            </a:br>
            <a:r>
              <a:rPr lang="en-US" dirty="0"/>
              <a:t>&lt;p style="</a:t>
            </a:r>
            <a:r>
              <a:rPr lang="en-US" dirty="0">
                <a:solidFill>
                  <a:srgbClr val="FF0000"/>
                </a:solidFill>
              </a:rPr>
              <a:t>font-size:160</a:t>
            </a:r>
            <a:r>
              <a:rPr lang="en-US" dirty="0"/>
              <a:t>%;"&gt;This is a paragraph.&lt;/p&gt;</a:t>
            </a:r>
            <a:endParaRPr lang="es-ES" dirty="0"/>
          </a:p>
        </p:txBody>
      </p:sp>
      <p:sp>
        <p:nvSpPr>
          <p:cNvPr id="15" name="14 Rectángulo"/>
          <p:cNvSpPr/>
          <p:nvPr/>
        </p:nvSpPr>
        <p:spPr>
          <a:xfrm>
            <a:off x="819853" y="4430871"/>
            <a:ext cx="6096000" cy="923330"/>
          </a:xfrm>
          <a:prstGeom prst="rect">
            <a:avLst/>
          </a:prstGeom>
        </p:spPr>
        <p:txBody>
          <a:bodyPr>
            <a:spAutoFit/>
          </a:bodyPr>
          <a:lstStyle/>
          <a:p>
            <a:r>
              <a:rPr lang="es-ES" b="1" dirty="0"/>
              <a:t>Text </a:t>
            </a:r>
            <a:r>
              <a:rPr lang="es-ES" b="1" dirty="0" err="1"/>
              <a:t>Alignment</a:t>
            </a:r>
            <a:endParaRPr lang="es-ES" b="1" dirty="0"/>
          </a:p>
          <a:p>
            <a:r>
              <a:rPr lang="es-ES" dirty="0"/>
              <a:t/>
            </a:r>
            <a:br>
              <a:rPr lang="es-ES" dirty="0"/>
            </a:br>
            <a:endParaRPr lang="es-ES" dirty="0"/>
          </a:p>
        </p:txBody>
      </p:sp>
      <p:sp>
        <p:nvSpPr>
          <p:cNvPr id="16" name="15 Rectángulo"/>
          <p:cNvSpPr/>
          <p:nvPr/>
        </p:nvSpPr>
        <p:spPr>
          <a:xfrm>
            <a:off x="2186834" y="4796150"/>
            <a:ext cx="6096000" cy="646331"/>
          </a:xfrm>
          <a:prstGeom prst="rect">
            <a:avLst/>
          </a:prstGeom>
        </p:spPr>
        <p:txBody>
          <a:bodyPr>
            <a:spAutoFit/>
          </a:bodyPr>
          <a:lstStyle/>
          <a:p>
            <a:r>
              <a:rPr lang="en-US" dirty="0"/>
              <a:t>&lt;h1 style="</a:t>
            </a:r>
            <a:r>
              <a:rPr lang="en-US" dirty="0" err="1">
                <a:solidFill>
                  <a:srgbClr val="FF0000"/>
                </a:solidFill>
              </a:rPr>
              <a:t>text-align:center</a:t>
            </a:r>
            <a:r>
              <a:rPr lang="en-US" dirty="0"/>
              <a:t>;"&gt;Centered Heading&lt;/h1&gt;</a:t>
            </a:r>
            <a:br>
              <a:rPr lang="en-US" dirty="0"/>
            </a:br>
            <a:r>
              <a:rPr lang="en-US" dirty="0"/>
              <a:t>&lt;p style="</a:t>
            </a:r>
            <a:r>
              <a:rPr lang="en-US" dirty="0" err="1">
                <a:solidFill>
                  <a:srgbClr val="FF0000"/>
                </a:solidFill>
              </a:rPr>
              <a:t>text-align:center</a:t>
            </a:r>
            <a:r>
              <a:rPr lang="en-US" dirty="0"/>
              <a:t>;"&gt;Centered paragraph.&lt;/p&gt;</a:t>
            </a:r>
            <a:endParaRPr lang="es-ES" dirty="0"/>
          </a:p>
        </p:txBody>
      </p:sp>
    </p:spTree>
    <p:extLst>
      <p:ext uri="{BB962C8B-B14F-4D97-AF65-F5344CB8AC3E}">
        <p14:creationId xmlns:p14="http://schemas.microsoft.com/office/powerpoint/2010/main" val="9540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1" grpId="0"/>
      <p:bldP spid="12" grpId="0"/>
      <p:bldP spid="13" grpId="0"/>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r>
              <a:rPr lang="es-ES" sz="2800" dirty="0"/>
              <a:t>5.Texto</a:t>
            </a:r>
            <a:r>
              <a:rPr lang="es-ES" sz="2800" b="0" dirty="0"/>
              <a:t>_HTML Text </a:t>
            </a:r>
            <a:r>
              <a:rPr lang="es-ES" sz="2800" b="0" dirty="0" err="1" smtClean="0"/>
              <a:t>Formatting</a:t>
            </a:r>
            <a:r>
              <a:rPr lang="es-ES" sz="2800" b="0" dirty="0"/>
              <a:t> </a:t>
            </a:r>
            <a:r>
              <a:rPr lang="es-ES" sz="2800" b="0" dirty="0" smtClean="0"/>
              <a:t>– Formato de texto</a:t>
            </a:r>
            <a:endParaRPr lang="es-ES" sz="3000" b="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48</a:t>
            </a:fld>
            <a:endParaRPr lang="en-US"/>
          </a:p>
        </p:txBody>
      </p:sp>
      <p:sp>
        <p:nvSpPr>
          <p:cNvPr id="5" name="Rectangle 1"/>
          <p:cNvSpPr>
            <a:spLocks noChangeArrowheads="1"/>
          </p:cNvSpPr>
          <p:nvPr/>
        </p:nvSpPr>
        <p:spPr bwMode="auto">
          <a:xfrm>
            <a:off x="886691" y="1315109"/>
            <a:ext cx="2613216"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altLang="es-E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&lt;</a:t>
            </a:r>
            <a:r>
              <a:rPr kumimoji="0" lang="es-ES" altLang="es-ES" sz="1400" b="0" i="0" u="none" strike="noStrike" cap="none" normalizeH="0" baseline="0" dirty="0" err="1" smtClean="0">
                <a:ln>
                  <a:noFill/>
                </a:ln>
                <a:solidFill>
                  <a:srgbClr val="DC143C"/>
                </a:solidFill>
                <a:effectLst/>
                <a:latin typeface="Consolas" pitchFamily="49" charset="0"/>
                <a:cs typeface="Consolas" pitchFamily="49" charset="0"/>
              </a:rPr>
              <a:t>strong</a:t>
            </a: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&gt;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Important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text</a:t>
            </a:r>
            <a:endParaRPr kumimoji="0" lang="es-ES" altLang="es-ES" sz="1400" b="0" i="0" u="none" strike="noStrike" cap="none" normalizeH="0" baseline="0" dirty="0" smtClean="0">
              <a:ln>
                <a:noFill/>
              </a:ln>
              <a:solidFill>
                <a:srgbClr val="000000"/>
              </a:solidFill>
              <a:effectLst/>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&lt;i&gt;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 	Italic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text</a:t>
            </a:r>
            <a:endParaRPr kumimoji="0" lang="es-ES" altLang="es-ES" sz="1400" b="0" i="0" u="none" strike="noStrike" cap="none" normalizeH="0" baseline="0" dirty="0" smtClean="0">
              <a:ln>
                <a:noFill/>
              </a:ln>
              <a:solidFill>
                <a:srgbClr val="000000"/>
              </a:solidFill>
              <a:effectLst/>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&lt;b&gt;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 	Bold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text</a:t>
            </a:r>
            <a:endParaRPr kumimoji="0" lang="es-ES" altLang="es-ES" sz="1400" b="0" i="0" u="none" strike="noStrike" cap="none" normalizeH="0" baseline="0" dirty="0" smtClean="0">
              <a:ln>
                <a:noFill/>
              </a:ln>
              <a:solidFill>
                <a:srgbClr val="000000"/>
              </a:solidFill>
              <a:effectLst/>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&lt;</a:t>
            </a:r>
            <a:r>
              <a:rPr kumimoji="0" lang="es-ES" altLang="es-ES" sz="1400" b="0" i="0" u="none" strike="noStrike" cap="none" normalizeH="0" baseline="0" dirty="0" err="1" smtClean="0">
                <a:ln>
                  <a:noFill/>
                </a:ln>
                <a:solidFill>
                  <a:srgbClr val="DC143C"/>
                </a:solidFill>
                <a:effectLst/>
                <a:latin typeface="Consolas" pitchFamily="49" charset="0"/>
                <a:cs typeface="Consolas" pitchFamily="49" charset="0"/>
              </a:rPr>
              <a:t>em</a:t>
            </a: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&gt;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Emphasized</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text</a:t>
            </a:r>
            <a:endParaRPr kumimoji="0" lang="es-ES" altLang="es-ES" sz="1400" b="0" i="0" u="none" strike="noStrike" cap="none" normalizeH="0" baseline="0" dirty="0" smtClean="0">
              <a:ln>
                <a:noFill/>
              </a:ln>
              <a:solidFill>
                <a:srgbClr val="000000"/>
              </a:solidFill>
              <a:effectLst/>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&lt;</a:t>
            </a:r>
            <a:r>
              <a:rPr kumimoji="0" lang="es-ES" altLang="es-ES" sz="1400" b="0" i="0" u="none" strike="noStrike" cap="none" normalizeH="0" baseline="0" dirty="0" err="1" smtClean="0">
                <a:ln>
                  <a:noFill/>
                </a:ln>
                <a:solidFill>
                  <a:srgbClr val="DC143C"/>
                </a:solidFill>
                <a:effectLst/>
                <a:latin typeface="Consolas" pitchFamily="49" charset="0"/>
                <a:cs typeface="Consolas" pitchFamily="49" charset="0"/>
              </a:rPr>
              <a:t>mark</a:t>
            </a: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&gt;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Marked</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text</a:t>
            </a:r>
            <a:endParaRPr kumimoji="0" lang="es-ES" altLang="es-ES" sz="1400" b="0" i="0" u="none" strike="noStrike" cap="none" normalizeH="0" baseline="0" dirty="0" smtClean="0">
              <a:ln>
                <a:noFill/>
              </a:ln>
              <a:solidFill>
                <a:srgbClr val="000000"/>
              </a:solidFill>
              <a:effectLst/>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&lt;</a:t>
            </a:r>
            <a:r>
              <a:rPr kumimoji="0" lang="es-ES" altLang="es-ES" sz="1400" b="0" i="0" u="none" strike="noStrike" cap="none" normalizeH="0" baseline="0" dirty="0" err="1" smtClean="0">
                <a:ln>
                  <a:noFill/>
                </a:ln>
                <a:solidFill>
                  <a:srgbClr val="DC143C"/>
                </a:solidFill>
                <a:effectLst/>
                <a:latin typeface="Consolas" pitchFamily="49" charset="0"/>
                <a:cs typeface="Consolas" pitchFamily="49" charset="0"/>
              </a:rPr>
              <a:t>small</a:t>
            </a: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&gt;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Smaller</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text</a:t>
            </a:r>
            <a:endParaRPr kumimoji="0" lang="es-ES" altLang="es-ES" sz="1400" b="0" i="0" u="none" strike="noStrike" cap="none" normalizeH="0" baseline="0" dirty="0" smtClean="0">
              <a:ln>
                <a:noFill/>
              </a:ln>
              <a:solidFill>
                <a:srgbClr val="000000"/>
              </a:solidFill>
              <a:effectLst/>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&lt;del&gt;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Deleted</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text</a:t>
            </a:r>
            <a:endParaRPr kumimoji="0" lang="es-ES" altLang="es-ES" sz="1400" b="0" i="0" u="none" strike="noStrike" cap="none" normalizeH="0" baseline="0" dirty="0" smtClean="0">
              <a:ln>
                <a:noFill/>
              </a:ln>
              <a:solidFill>
                <a:srgbClr val="000000"/>
              </a:solidFill>
              <a:effectLst/>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&lt;</a:t>
            </a:r>
            <a:r>
              <a:rPr kumimoji="0" lang="es-ES" altLang="es-ES" sz="1400" b="0" i="0" u="none" strike="noStrike" cap="none" normalizeH="0" baseline="0" dirty="0" err="1" smtClean="0">
                <a:ln>
                  <a:noFill/>
                </a:ln>
                <a:solidFill>
                  <a:srgbClr val="DC143C"/>
                </a:solidFill>
                <a:effectLst/>
                <a:latin typeface="Consolas" pitchFamily="49" charset="0"/>
                <a:cs typeface="Consolas" pitchFamily="49" charset="0"/>
              </a:rPr>
              <a:t>ins</a:t>
            </a: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&gt;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Inserted</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text</a:t>
            </a:r>
            <a:endParaRPr kumimoji="0" lang="es-ES" altLang="es-ES" sz="1400" b="0" i="0" u="none" strike="noStrike" cap="none" normalizeH="0" baseline="0" dirty="0" smtClean="0">
              <a:ln>
                <a:noFill/>
              </a:ln>
              <a:solidFill>
                <a:srgbClr val="000000"/>
              </a:solidFill>
              <a:effectLst/>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&lt;sub&gt;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Subscript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text</a:t>
            </a:r>
            <a:endParaRPr kumimoji="0" lang="es-ES" altLang="es-ES" sz="1400" b="0" i="0" u="none" strike="noStrike" cap="none" normalizeH="0" baseline="0" dirty="0" smtClean="0">
              <a:ln>
                <a:noFill/>
              </a:ln>
              <a:solidFill>
                <a:srgbClr val="000000"/>
              </a:solidFill>
              <a:effectLst/>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&lt;</a:t>
            </a:r>
            <a:r>
              <a:rPr kumimoji="0" lang="es-ES" altLang="es-ES" sz="1400" b="0" i="0" u="none" strike="noStrike" cap="none" normalizeH="0" baseline="0" dirty="0" err="1" smtClean="0">
                <a:ln>
                  <a:noFill/>
                </a:ln>
                <a:solidFill>
                  <a:srgbClr val="DC143C"/>
                </a:solidFill>
                <a:effectLst/>
                <a:latin typeface="Consolas" pitchFamily="49" charset="0"/>
                <a:cs typeface="Consolas" pitchFamily="49" charset="0"/>
              </a:rPr>
              <a:t>sup</a:t>
            </a:r>
            <a:r>
              <a:rPr kumimoji="0" lang="es-ES" altLang="es-ES" sz="1400" b="0" i="0" u="none" strike="noStrike" cap="none" normalizeH="0" baseline="0" dirty="0" smtClean="0">
                <a:ln>
                  <a:noFill/>
                </a:ln>
                <a:solidFill>
                  <a:srgbClr val="DC143C"/>
                </a:solidFill>
                <a:effectLst/>
                <a:latin typeface="Consolas" pitchFamily="49" charset="0"/>
                <a:cs typeface="Consolas" pitchFamily="49" charset="0"/>
              </a:rPr>
              <a:t>&gt;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Superscript</a:t>
            </a:r>
            <a:r>
              <a:rPr kumimoji="0" lang="es-ES" altLang="es-ES" sz="1400" b="0" i="0" u="none" strike="noStrike" cap="none" normalizeH="0" baseline="0" dirty="0" smtClean="0">
                <a:ln>
                  <a:noFill/>
                </a:ln>
                <a:solidFill>
                  <a:srgbClr val="000000"/>
                </a:solidFill>
                <a:effectLst/>
                <a:latin typeface="Verdana" pitchFamily="34" charset="0"/>
                <a:cs typeface="Arial" pitchFamily="34" charset="0"/>
              </a:rPr>
              <a:t> </a:t>
            </a:r>
            <a:r>
              <a:rPr kumimoji="0" lang="es-ES" altLang="es-ES" sz="1400" b="0" i="0" u="none" strike="noStrike" cap="none" normalizeH="0" baseline="0" dirty="0" err="1" smtClean="0">
                <a:ln>
                  <a:noFill/>
                </a:ln>
                <a:solidFill>
                  <a:srgbClr val="000000"/>
                </a:solidFill>
                <a:effectLst/>
                <a:latin typeface="Verdana" pitchFamily="34" charset="0"/>
                <a:cs typeface="Arial" pitchFamily="34" charset="0"/>
              </a:rPr>
              <a:t>text</a:t>
            </a:r>
            <a:endParaRPr kumimoji="0" lang="es-ES" altLang="es-ES" sz="1400" b="0" i="0" u="none" strike="noStrike" cap="none" normalizeH="0" baseline="0" dirty="0" smtClean="0">
              <a:ln>
                <a:noFill/>
              </a:ln>
              <a:solidFill>
                <a:srgbClr val="000000"/>
              </a:solidFill>
              <a:effectLst/>
              <a:latin typeface="Verdana"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7 Rectángulo"/>
          <p:cNvSpPr/>
          <p:nvPr/>
        </p:nvSpPr>
        <p:spPr>
          <a:xfrm>
            <a:off x="4156364" y="1472127"/>
            <a:ext cx="6096000" cy="923330"/>
          </a:xfrm>
          <a:prstGeom prst="rect">
            <a:avLst/>
          </a:prstGeom>
          <a:solidFill>
            <a:schemeClr val="bg1">
              <a:lumMod val="95000"/>
            </a:schemeClr>
          </a:solidFill>
        </p:spPr>
        <p:txBody>
          <a:bodyPr>
            <a:spAutoFit/>
          </a:bodyPr>
          <a:lstStyle/>
          <a:p>
            <a:r>
              <a:rPr lang="en-US" dirty="0">
                <a:solidFill>
                  <a:srgbClr val="FF0000"/>
                </a:solidFill>
              </a:rPr>
              <a:t>&lt;b&gt;</a:t>
            </a:r>
            <a:r>
              <a:rPr lang="en-US" dirty="0"/>
              <a:t>This text is bold</a:t>
            </a:r>
            <a:r>
              <a:rPr lang="en-US" dirty="0">
                <a:solidFill>
                  <a:srgbClr val="FF0000"/>
                </a:solidFill>
              </a:rPr>
              <a:t>&lt;/b&gt;</a:t>
            </a:r>
          </a:p>
          <a:p>
            <a:r>
              <a:rPr lang="en-US" dirty="0"/>
              <a:t/>
            </a:r>
            <a:br>
              <a:rPr lang="en-US" dirty="0"/>
            </a:br>
            <a:endParaRPr lang="es-ES" dirty="0"/>
          </a:p>
        </p:txBody>
      </p:sp>
      <p:sp>
        <p:nvSpPr>
          <p:cNvPr id="9" name="8 Rectángulo"/>
          <p:cNvSpPr/>
          <p:nvPr/>
        </p:nvSpPr>
        <p:spPr>
          <a:xfrm>
            <a:off x="4156364" y="1843998"/>
            <a:ext cx="6096000" cy="646331"/>
          </a:xfrm>
          <a:prstGeom prst="rect">
            <a:avLst/>
          </a:prstGeom>
        </p:spPr>
        <p:txBody>
          <a:bodyPr>
            <a:spAutoFit/>
          </a:bodyPr>
          <a:lstStyle/>
          <a:p>
            <a:r>
              <a:rPr lang="en-US" dirty="0">
                <a:solidFill>
                  <a:srgbClr val="FF0000"/>
                </a:solidFill>
              </a:rPr>
              <a:t>&lt;strong&gt;</a:t>
            </a:r>
            <a:r>
              <a:rPr lang="en-US" dirty="0"/>
              <a:t>This text is important!</a:t>
            </a:r>
            <a:r>
              <a:rPr lang="en-US" dirty="0">
                <a:solidFill>
                  <a:srgbClr val="FF0000"/>
                </a:solidFill>
              </a:rPr>
              <a:t>&lt;/strong</a:t>
            </a:r>
            <a:r>
              <a:rPr lang="en-US" dirty="0" smtClean="0">
                <a:solidFill>
                  <a:srgbClr val="FF0000"/>
                </a:solidFill>
              </a:rPr>
              <a:t>&gt;</a:t>
            </a:r>
            <a:r>
              <a:rPr lang="en-US" dirty="0">
                <a:solidFill>
                  <a:srgbClr val="FF0000"/>
                </a:solidFill>
              </a:rPr>
              <a:t/>
            </a:r>
            <a:br>
              <a:rPr lang="en-US" dirty="0">
                <a:solidFill>
                  <a:srgbClr val="FF0000"/>
                </a:solidFill>
              </a:rPr>
            </a:br>
            <a:endParaRPr lang="es-ES" dirty="0">
              <a:solidFill>
                <a:srgbClr val="FF0000"/>
              </a:solidFill>
            </a:endParaRPr>
          </a:p>
        </p:txBody>
      </p:sp>
      <p:sp>
        <p:nvSpPr>
          <p:cNvPr id="10" name="9 Rectángulo"/>
          <p:cNvSpPr/>
          <p:nvPr/>
        </p:nvSpPr>
        <p:spPr>
          <a:xfrm>
            <a:off x="4156364" y="2395457"/>
            <a:ext cx="6096000" cy="646331"/>
          </a:xfrm>
          <a:prstGeom prst="rect">
            <a:avLst/>
          </a:prstGeom>
          <a:solidFill>
            <a:schemeClr val="bg1">
              <a:lumMod val="95000"/>
            </a:schemeClr>
          </a:solidFill>
        </p:spPr>
        <p:txBody>
          <a:bodyPr>
            <a:spAutoFit/>
          </a:bodyPr>
          <a:lstStyle/>
          <a:p>
            <a:r>
              <a:rPr lang="en-US" dirty="0">
                <a:solidFill>
                  <a:srgbClr val="FF0000"/>
                </a:solidFill>
              </a:rPr>
              <a:t>&lt;p&gt;</a:t>
            </a:r>
            <a:r>
              <a:rPr lang="en-US" dirty="0"/>
              <a:t>This is </a:t>
            </a:r>
            <a:r>
              <a:rPr lang="en-US" dirty="0">
                <a:solidFill>
                  <a:srgbClr val="FF0000"/>
                </a:solidFill>
              </a:rPr>
              <a:t>&lt;sup&gt;</a:t>
            </a:r>
            <a:r>
              <a:rPr lang="en-US" dirty="0"/>
              <a:t>superscripted</a:t>
            </a:r>
            <a:r>
              <a:rPr lang="en-US" dirty="0">
                <a:solidFill>
                  <a:srgbClr val="FF0000"/>
                </a:solidFill>
              </a:rPr>
              <a:t>&lt;/sup&gt;</a:t>
            </a:r>
            <a:r>
              <a:rPr lang="en-US" dirty="0"/>
              <a:t> text.</a:t>
            </a:r>
            <a:r>
              <a:rPr lang="en-US" dirty="0">
                <a:solidFill>
                  <a:srgbClr val="FF0000"/>
                </a:solidFill>
              </a:rPr>
              <a:t>&lt;/p</a:t>
            </a:r>
            <a:r>
              <a:rPr lang="en-US" dirty="0" smtClean="0">
                <a:solidFill>
                  <a:srgbClr val="FF0000"/>
                </a:solidFill>
              </a:rPr>
              <a:t>&gt;</a:t>
            </a:r>
            <a:r>
              <a:rPr lang="en-US" dirty="0">
                <a:solidFill>
                  <a:srgbClr val="FF0000"/>
                </a:solidFill>
              </a:rPr>
              <a:t/>
            </a:r>
            <a:br>
              <a:rPr lang="en-US" dirty="0">
                <a:solidFill>
                  <a:srgbClr val="FF0000"/>
                </a:solidFill>
              </a:rPr>
            </a:br>
            <a:endParaRPr lang="es-ES" dirty="0">
              <a:solidFill>
                <a:srgbClr val="FF0000"/>
              </a:solidFill>
            </a:endParaRPr>
          </a:p>
        </p:txBody>
      </p:sp>
    </p:spTree>
    <p:extLst>
      <p:ext uri="{BB962C8B-B14F-4D97-AF65-F5344CB8AC3E}">
        <p14:creationId xmlns:p14="http://schemas.microsoft.com/office/powerpoint/2010/main" val="3012223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r>
              <a:rPr lang="es-ES" sz="2800" dirty="0"/>
              <a:t>5.Texto</a:t>
            </a:r>
            <a:r>
              <a:rPr lang="en-US" sz="2800" b="0" dirty="0" smtClean="0"/>
              <a:t>_HTML</a:t>
            </a:r>
            <a:r>
              <a:rPr lang="en-US" sz="2800" b="0" dirty="0"/>
              <a:t> Quotation and Citation </a:t>
            </a:r>
            <a:r>
              <a:rPr lang="en-US" sz="2800" b="0" dirty="0" smtClean="0"/>
              <a:t>Elements - </a:t>
            </a:r>
            <a:r>
              <a:rPr lang="en-US" sz="2800" b="0" dirty="0" err="1" smtClean="0"/>
              <a:t>citas</a:t>
            </a:r>
            <a:endParaRPr lang="es-ES" sz="3000" b="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49</a:t>
            </a:fld>
            <a:endParaRPr lang="en-US"/>
          </a:p>
        </p:txBody>
      </p:sp>
      <p:sp>
        <p:nvSpPr>
          <p:cNvPr id="3" name="2 Rectángulo"/>
          <p:cNvSpPr/>
          <p:nvPr/>
        </p:nvSpPr>
        <p:spPr>
          <a:xfrm>
            <a:off x="535709" y="1507989"/>
            <a:ext cx="6096000" cy="369332"/>
          </a:xfrm>
          <a:prstGeom prst="rect">
            <a:avLst/>
          </a:prstGeom>
        </p:spPr>
        <p:txBody>
          <a:bodyPr>
            <a:spAutoFit/>
          </a:bodyPr>
          <a:lstStyle/>
          <a:p>
            <a:r>
              <a:rPr lang="es-ES" dirty="0"/>
              <a:t>HTML &lt;</a:t>
            </a:r>
            <a:r>
              <a:rPr lang="es-ES" dirty="0" err="1"/>
              <a:t>blockquote</a:t>
            </a:r>
            <a:r>
              <a:rPr lang="es-ES" dirty="0"/>
              <a:t>&gt; </a:t>
            </a:r>
            <a:r>
              <a:rPr lang="es-ES" dirty="0" err="1"/>
              <a:t>for</a:t>
            </a:r>
            <a:r>
              <a:rPr lang="es-ES" dirty="0"/>
              <a:t> </a:t>
            </a:r>
            <a:r>
              <a:rPr lang="es-ES" dirty="0" err="1" smtClean="0"/>
              <a:t>Quotations</a:t>
            </a:r>
            <a:endParaRPr lang="es-ES" dirty="0"/>
          </a:p>
        </p:txBody>
      </p:sp>
      <p:sp>
        <p:nvSpPr>
          <p:cNvPr id="4" name="3 Rectángulo"/>
          <p:cNvSpPr/>
          <p:nvPr/>
        </p:nvSpPr>
        <p:spPr>
          <a:xfrm>
            <a:off x="4479635" y="1538483"/>
            <a:ext cx="7555345" cy="1815882"/>
          </a:xfrm>
          <a:prstGeom prst="rect">
            <a:avLst/>
          </a:prstGeom>
          <a:solidFill>
            <a:schemeClr val="bg1">
              <a:lumMod val="95000"/>
            </a:schemeClr>
          </a:solidFill>
        </p:spPr>
        <p:txBody>
          <a:bodyPr wrap="square">
            <a:spAutoFit/>
          </a:bodyPr>
          <a:lstStyle/>
          <a:p>
            <a:r>
              <a:rPr lang="en-US" sz="1400" dirty="0"/>
              <a:t>&lt;p&gt;Here is a quote from WWF's website:&lt;/p&gt;</a:t>
            </a:r>
            <a:br>
              <a:rPr lang="en-US" sz="1400" dirty="0"/>
            </a:br>
            <a:r>
              <a:rPr lang="en-US" sz="1400" dirty="0"/>
              <a:t>&lt;</a:t>
            </a:r>
            <a:r>
              <a:rPr lang="en-US" sz="1400" dirty="0" err="1">
                <a:solidFill>
                  <a:srgbClr val="FF0000"/>
                </a:solidFill>
              </a:rPr>
              <a:t>blockquote</a:t>
            </a:r>
            <a:r>
              <a:rPr lang="en-US" sz="1400" dirty="0"/>
              <a:t> cite="http://www.worldwildlife.org/who/index.html"&gt;</a:t>
            </a:r>
            <a:br>
              <a:rPr lang="en-US" sz="1400" dirty="0"/>
            </a:br>
            <a:r>
              <a:rPr lang="en-US" sz="1400" dirty="0" smtClean="0"/>
              <a:t>	For </a:t>
            </a:r>
            <a:r>
              <a:rPr lang="en-US" sz="1400" dirty="0"/>
              <a:t>50 years, WWF has been protecting the future of nature.</a:t>
            </a:r>
            <a:br>
              <a:rPr lang="en-US" sz="1400" dirty="0"/>
            </a:br>
            <a:r>
              <a:rPr lang="en-US" sz="1400" dirty="0" smtClean="0"/>
              <a:t>	The </a:t>
            </a:r>
            <a:r>
              <a:rPr lang="en-US" sz="1400" dirty="0"/>
              <a:t>world's leading conservation organization,</a:t>
            </a:r>
            <a:br>
              <a:rPr lang="en-US" sz="1400" dirty="0"/>
            </a:br>
            <a:r>
              <a:rPr lang="en-US" sz="1400" dirty="0" smtClean="0"/>
              <a:t>	WWF </a:t>
            </a:r>
            <a:r>
              <a:rPr lang="en-US" sz="1400" dirty="0"/>
              <a:t>works in 100 countries and is supported by</a:t>
            </a:r>
            <a:br>
              <a:rPr lang="en-US" sz="1400" dirty="0"/>
            </a:br>
            <a:r>
              <a:rPr lang="en-US" sz="1400" dirty="0" smtClean="0"/>
              <a:t>	1.2 </a:t>
            </a:r>
            <a:r>
              <a:rPr lang="en-US" sz="1400" dirty="0"/>
              <a:t>million members in the United States and</a:t>
            </a:r>
            <a:br>
              <a:rPr lang="en-US" sz="1400" dirty="0"/>
            </a:br>
            <a:r>
              <a:rPr lang="en-US" sz="1400" dirty="0" smtClean="0"/>
              <a:t>	close </a:t>
            </a:r>
            <a:r>
              <a:rPr lang="en-US" sz="1400" dirty="0"/>
              <a:t>to 5 million globally.</a:t>
            </a:r>
            <a:br>
              <a:rPr lang="en-US" sz="1400" dirty="0"/>
            </a:br>
            <a:r>
              <a:rPr lang="en-US" sz="1400" dirty="0"/>
              <a:t>&lt;/</a:t>
            </a:r>
            <a:r>
              <a:rPr lang="en-US" sz="1400" dirty="0" err="1">
                <a:solidFill>
                  <a:srgbClr val="FF0000"/>
                </a:solidFill>
              </a:rPr>
              <a:t>blockquote</a:t>
            </a:r>
            <a:r>
              <a:rPr lang="en-US" sz="1400" dirty="0"/>
              <a:t>&gt;</a:t>
            </a:r>
            <a:endParaRPr lang="es-ES" sz="1400" dirty="0"/>
          </a:p>
        </p:txBody>
      </p:sp>
      <p:sp>
        <p:nvSpPr>
          <p:cNvPr id="7" name="6 Rectángulo"/>
          <p:cNvSpPr/>
          <p:nvPr/>
        </p:nvSpPr>
        <p:spPr>
          <a:xfrm>
            <a:off x="535709" y="3512281"/>
            <a:ext cx="6096000" cy="369332"/>
          </a:xfrm>
          <a:prstGeom prst="rect">
            <a:avLst/>
          </a:prstGeom>
        </p:spPr>
        <p:txBody>
          <a:bodyPr>
            <a:spAutoFit/>
          </a:bodyPr>
          <a:lstStyle/>
          <a:p>
            <a:r>
              <a:rPr lang="en-US" dirty="0"/>
              <a:t>HTML &lt;q&gt; for Short </a:t>
            </a:r>
            <a:r>
              <a:rPr lang="en-US" dirty="0" smtClean="0"/>
              <a:t>Quotations</a:t>
            </a:r>
            <a:endParaRPr lang="en-US" dirty="0"/>
          </a:p>
        </p:txBody>
      </p:sp>
      <p:sp>
        <p:nvSpPr>
          <p:cNvPr id="11" name="10 Rectángulo"/>
          <p:cNvSpPr/>
          <p:nvPr/>
        </p:nvSpPr>
        <p:spPr>
          <a:xfrm>
            <a:off x="3048000" y="3881613"/>
            <a:ext cx="8229600" cy="523220"/>
          </a:xfrm>
          <a:prstGeom prst="rect">
            <a:avLst/>
          </a:prstGeom>
          <a:solidFill>
            <a:schemeClr val="bg1">
              <a:lumMod val="95000"/>
            </a:schemeClr>
          </a:solidFill>
        </p:spPr>
        <p:txBody>
          <a:bodyPr wrap="square">
            <a:spAutoFit/>
          </a:bodyPr>
          <a:lstStyle/>
          <a:p>
            <a:r>
              <a:rPr lang="en-US" sz="1400" dirty="0"/>
              <a:t>&lt;p&gt;WWF's goal is to: &lt;</a:t>
            </a:r>
            <a:r>
              <a:rPr lang="en-US" sz="1400" dirty="0">
                <a:solidFill>
                  <a:srgbClr val="FF0000"/>
                </a:solidFill>
              </a:rPr>
              <a:t>q</a:t>
            </a:r>
            <a:r>
              <a:rPr lang="en-US" sz="1400" dirty="0"/>
              <a:t>&gt;Build a future where people live in harmony with nature.&lt;/</a:t>
            </a:r>
            <a:r>
              <a:rPr lang="en-US" sz="1400" dirty="0">
                <a:solidFill>
                  <a:srgbClr val="FF0000"/>
                </a:solidFill>
              </a:rPr>
              <a:t>q</a:t>
            </a:r>
            <a:r>
              <a:rPr lang="en-US" sz="1400" dirty="0"/>
              <a:t>&gt;&lt;/p</a:t>
            </a:r>
            <a:r>
              <a:rPr lang="en-US" sz="1400" dirty="0" smtClean="0"/>
              <a:t>&gt;</a:t>
            </a:r>
            <a:r>
              <a:rPr lang="en-US" sz="1400" dirty="0"/>
              <a:t/>
            </a:r>
            <a:br>
              <a:rPr lang="en-US" sz="1400" dirty="0"/>
            </a:br>
            <a:endParaRPr lang="es-ES" sz="1400" dirty="0"/>
          </a:p>
        </p:txBody>
      </p:sp>
      <p:sp>
        <p:nvSpPr>
          <p:cNvPr id="12" name="11 Rectángulo"/>
          <p:cNvSpPr/>
          <p:nvPr/>
        </p:nvSpPr>
        <p:spPr>
          <a:xfrm>
            <a:off x="535709" y="4404833"/>
            <a:ext cx="6096000" cy="923330"/>
          </a:xfrm>
          <a:prstGeom prst="rect">
            <a:avLst/>
          </a:prstGeom>
        </p:spPr>
        <p:txBody>
          <a:bodyPr>
            <a:spAutoFit/>
          </a:bodyPr>
          <a:lstStyle/>
          <a:p>
            <a:r>
              <a:rPr lang="es-ES" dirty="0"/>
              <a:t>HTML &lt;</a:t>
            </a:r>
            <a:r>
              <a:rPr lang="es-ES" dirty="0" err="1"/>
              <a:t>abbr</a:t>
            </a:r>
            <a:r>
              <a:rPr lang="es-ES" dirty="0"/>
              <a:t>&gt; </a:t>
            </a:r>
            <a:r>
              <a:rPr lang="es-ES" dirty="0" err="1"/>
              <a:t>for</a:t>
            </a:r>
            <a:r>
              <a:rPr lang="es-ES" dirty="0"/>
              <a:t> </a:t>
            </a:r>
            <a:r>
              <a:rPr lang="es-ES" dirty="0" err="1"/>
              <a:t>Abbreviations</a:t>
            </a:r>
            <a:endParaRPr lang="es-ES" dirty="0"/>
          </a:p>
          <a:p>
            <a:r>
              <a:rPr lang="es-ES" dirty="0"/>
              <a:t/>
            </a:r>
            <a:br>
              <a:rPr lang="es-ES" dirty="0"/>
            </a:br>
            <a:endParaRPr lang="es-ES" dirty="0"/>
          </a:p>
        </p:txBody>
      </p:sp>
      <p:sp>
        <p:nvSpPr>
          <p:cNvPr id="13" name="12 Rectángulo"/>
          <p:cNvSpPr/>
          <p:nvPr/>
        </p:nvSpPr>
        <p:spPr>
          <a:xfrm>
            <a:off x="3048000" y="4798261"/>
            <a:ext cx="7795491" cy="523220"/>
          </a:xfrm>
          <a:prstGeom prst="rect">
            <a:avLst/>
          </a:prstGeom>
          <a:solidFill>
            <a:schemeClr val="bg1">
              <a:lumMod val="95000"/>
            </a:schemeClr>
          </a:solidFill>
        </p:spPr>
        <p:txBody>
          <a:bodyPr wrap="square">
            <a:spAutoFit/>
          </a:bodyPr>
          <a:lstStyle/>
          <a:p>
            <a:r>
              <a:rPr lang="en-US" sz="1400" dirty="0"/>
              <a:t>&lt;p&gt;The &lt;</a:t>
            </a:r>
            <a:r>
              <a:rPr lang="en-US" sz="1400" dirty="0" err="1">
                <a:solidFill>
                  <a:srgbClr val="FF0000"/>
                </a:solidFill>
              </a:rPr>
              <a:t>abbr</a:t>
            </a:r>
            <a:r>
              <a:rPr lang="en-US" sz="1400" dirty="0"/>
              <a:t> title="World Health Organization"&gt;WHO&lt;/</a:t>
            </a:r>
            <a:r>
              <a:rPr lang="en-US" sz="1400" dirty="0" err="1">
                <a:solidFill>
                  <a:srgbClr val="FF0000"/>
                </a:solidFill>
              </a:rPr>
              <a:t>abbr</a:t>
            </a:r>
            <a:r>
              <a:rPr lang="en-US" sz="1400" dirty="0"/>
              <a:t>&gt; was founded in 1948.&lt;/p</a:t>
            </a:r>
            <a:r>
              <a:rPr lang="en-US" sz="1400" dirty="0" smtClean="0"/>
              <a:t>&gt;</a:t>
            </a:r>
            <a:r>
              <a:rPr lang="en-US" sz="1400" dirty="0"/>
              <a:t/>
            </a:r>
            <a:br>
              <a:rPr lang="en-US" sz="1400" dirty="0"/>
            </a:br>
            <a:endParaRPr lang="es-ES" sz="1400" dirty="0"/>
          </a:p>
        </p:txBody>
      </p:sp>
    </p:spTree>
    <p:extLst>
      <p:ext uri="{BB962C8B-B14F-4D97-AF65-F5344CB8AC3E}">
        <p14:creationId xmlns:p14="http://schemas.microsoft.com/office/powerpoint/2010/main" val="32318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7" grpId="0"/>
      <p:bldP spid="11" grpId="0" animBg="1"/>
      <p:bldP spid="12"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7035" y="379963"/>
            <a:ext cx="10495178" cy="502201"/>
          </a:xfrm>
        </p:spPr>
        <p:txBody>
          <a:bodyPr>
            <a:normAutofit/>
          </a:bodyPr>
          <a:lstStyle/>
          <a:p>
            <a:r>
              <a:rPr lang="es-ES" dirty="0"/>
              <a:t>1. </a:t>
            </a:r>
            <a:r>
              <a:rPr lang="es-ES" dirty="0" smtClean="0"/>
              <a:t>Introducción</a:t>
            </a:r>
            <a:endParaRPr lang="es-ES" b="0" dirty="0"/>
          </a:p>
        </p:txBody>
      </p:sp>
      <p:sp>
        <p:nvSpPr>
          <p:cNvPr id="15" name="Marcador de texto 14"/>
          <p:cNvSpPr>
            <a:spLocks noGrp="1"/>
          </p:cNvSpPr>
          <p:nvPr>
            <p:ph type="body" idx="18"/>
          </p:nvPr>
        </p:nvSpPr>
        <p:spPr>
          <a:xfrm>
            <a:off x="748304" y="1221804"/>
            <a:ext cx="10495179" cy="2735384"/>
          </a:xfrm>
        </p:spPr>
        <p:txBody>
          <a:bodyPr>
            <a:normAutofit/>
          </a:bodyPr>
          <a:lstStyle/>
          <a:p>
            <a:r>
              <a:rPr lang="es-ES" dirty="0"/>
              <a:t>HTML es el lenguaje básico que se utiliza para </a:t>
            </a:r>
            <a:r>
              <a:rPr lang="es-ES" b="1" dirty="0">
                <a:solidFill>
                  <a:srgbClr val="0070C0"/>
                </a:solidFill>
              </a:rPr>
              <a:t>escribir los documentos </a:t>
            </a:r>
            <a:r>
              <a:rPr lang="es-ES" dirty="0"/>
              <a:t>de la </a:t>
            </a:r>
            <a:r>
              <a:rPr lang="es-ES" dirty="0" err="1"/>
              <a:t>World</a:t>
            </a:r>
            <a:r>
              <a:rPr lang="es-ES" dirty="0"/>
              <a:t> Wide Web. </a:t>
            </a:r>
            <a:endParaRPr lang="es-ES" dirty="0" smtClean="0"/>
          </a:p>
          <a:p>
            <a:r>
              <a:rPr lang="es-ES" dirty="0" smtClean="0"/>
              <a:t>Cuando </a:t>
            </a:r>
            <a:r>
              <a:rPr lang="es-ES" dirty="0"/>
              <a:t>el </a:t>
            </a:r>
            <a:r>
              <a:rPr lang="es-ES" b="1" dirty="0">
                <a:solidFill>
                  <a:srgbClr val="0070C0"/>
                </a:solidFill>
              </a:rPr>
              <a:t>navegador</a:t>
            </a:r>
            <a:r>
              <a:rPr lang="es-ES" dirty="0"/>
              <a:t> accede a estos documentos, </a:t>
            </a:r>
            <a:r>
              <a:rPr lang="es-ES" b="1" dirty="0">
                <a:solidFill>
                  <a:srgbClr val="0070C0"/>
                </a:solidFill>
              </a:rPr>
              <a:t>interpreta</a:t>
            </a:r>
            <a:r>
              <a:rPr lang="es-ES" dirty="0"/>
              <a:t> el </a:t>
            </a:r>
            <a:r>
              <a:rPr lang="es-ES" b="1" dirty="0">
                <a:solidFill>
                  <a:srgbClr val="0070C0"/>
                </a:solidFill>
              </a:rPr>
              <a:t>código</a:t>
            </a:r>
            <a:r>
              <a:rPr lang="es-ES" dirty="0"/>
              <a:t> que los constituye y muestra al usuario la información </a:t>
            </a:r>
            <a:r>
              <a:rPr lang="es-ES" dirty="0" smtClean="0"/>
              <a:t>traducida.</a:t>
            </a:r>
          </a:p>
          <a:p>
            <a:r>
              <a:rPr lang="es-ES" dirty="0" smtClean="0"/>
              <a:t>Los </a:t>
            </a:r>
            <a:r>
              <a:rPr lang="es-ES" dirty="0"/>
              <a:t>documentos HTML son ficheros de texto (con la extensión “.</a:t>
            </a:r>
            <a:r>
              <a:rPr lang="es-ES" b="1" dirty="0" err="1">
                <a:solidFill>
                  <a:srgbClr val="0070C0"/>
                </a:solidFill>
              </a:rPr>
              <a:t>html</a:t>
            </a:r>
            <a:r>
              <a:rPr lang="es-ES" dirty="0"/>
              <a:t>” o “.</a:t>
            </a:r>
            <a:r>
              <a:rPr lang="es-ES" b="1" dirty="0" err="1">
                <a:solidFill>
                  <a:srgbClr val="0070C0"/>
                </a:solidFill>
              </a:rPr>
              <a:t>htm</a:t>
            </a:r>
            <a:r>
              <a:rPr lang="es-ES" dirty="0"/>
              <a:t>”) que pueden ser editados y creados a partir de </a:t>
            </a:r>
            <a:r>
              <a:rPr lang="es-ES" b="1" dirty="0">
                <a:solidFill>
                  <a:srgbClr val="0070C0"/>
                </a:solidFill>
              </a:rPr>
              <a:t>cualquier editor de texto plano </a:t>
            </a:r>
            <a:r>
              <a:rPr lang="es-ES" dirty="0"/>
              <a:t>(el Bloc de notas de Windows o la aplicación </a:t>
            </a:r>
            <a:r>
              <a:rPr lang="es-ES" dirty="0" err="1"/>
              <a:t>TextWrangler</a:t>
            </a:r>
            <a:r>
              <a:rPr lang="es-ES" dirty="0"/>
              <a:t> para Mac). </a:t>
            </a:r>
            <a:endParaRPr lang="es-ES" dirty="0" smtClean="0"/>
          </a:p>
          <a:p>
            <a:r>
              <a:rPr lang="es-ES" dirty="0" smtClean="0"/>
              <a:t>Estas </a:t>
            </a:r>
            <a:r>
              <a:rPr lang="es-ES" dirty="0"/>
              <a:t>aplicaciones se utilizan para escribir </a:t>
            </a:r>
            <a:r>
              <a:rPr lang="es-ES" b="1" dirty="0">
                <a:solidFill>
                  <a:srgbClr val="0070C0"/>
                </a:solidFill>
              </a:rPr>
              <a:t>texto sin formato </a:t>
            </a:r>
            <a:r>
              <a:rPr lang="es-ES" dirty="0"/>
              <a:t>y no permiten la inclusión de imágenes ni demás recursos multimedia</a:t>
            </a:r>
            <a:r>
              <a:rPr lang="es-ES" dirty="0" smtClean="0"/>
              <a:t>.</a:t>
            </a:r>
          </a:p>
          <a:p>
            <a:endParaRPr lang="es-ES" dirty="0"/>
          </a:p>
          <a:p>
            <a:endParaRPr lang="en-U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5</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3" name="2 Rectángulo"/>
          <p:cNvSpPr/>
          <p:nvPr/>
        </p:nvSpPr>
        <p:spPr>
          <a:xfrm>
            <a:off x="3408219" y="3847284"/>
            <a:ext cx="6096000" cy="1477328"/>
          </a:xfrm>
          <a:prstGeom prst="rect">
            <a:avLst/>
          </a:prstGeom>
        </p:spPr>
        <p:txBody>
          <a:bodyPr>
            <a:spAutoFit/>
          </a:bodyPr>
          <a:lstStyle/>
          <a:p>
            <a:r>
              <a:rPr lang="en-US" dirty="0"/>
              <a:t>1. Atom</a:t>
            </a:r>
          </a:p>
          <a:p>
            <a:r>
              <a:rPr lang="en-US" dirty="0"/>
              <a:t>2. Notepad++</a:t>
            </a:r>
          </a:p>
          <a:p>
            <a:r>
              <a:rPr lang="en-US" dirty="0"/>
              <a:t>3. Sublime Text</a:t>
            </a:r>
          </a:p>
          <a:p>
            <a:r>
              <a:rPr lang="en-US" dirty="0"/>
              <a:t>4. Adobe Dreamweaver CC</a:t>
            </a:r>
          </a:p>
          <a:p>
            <a:r>
              <a:rPr lang="en-US" dirty="0">
                <a:solidFill>
                  <a:srgbClr val="0070C0"/>
                </a:solidFill>
              </a:rPr>
              <a:t>5. Visual Studio Code</a:t>
            </a:r>
            <a:r>
              <a:rPr lang="es-ES" dirty="0">
                <a:solidFill>
                  <a:srgbClr val="0070C0"/>
                </a:solidFill>
              </a:rPr>
              <a:t>.</a:t>
            </a:r>
          </a:p>
        </p:txBody>
      </p:sp>
      <p:pic>
        <p:nvPicPr>
          <p:cNvPr id="1030" name="Picture 6" descr="Programación remota a través de SSH con Visual Studio Code | Solucion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0" y="3435092"/>
            <a:ext cx="3845409" cy="216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58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 calcmode="lin" valueType="num">
                                      <p:cBhvr>
                                        <p:cTn id="21"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 calcmode="lin" valueType="num">
                                      <p:cBhvr>
                                        <p:cTn id="28" dur="5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 calcmode="lin" valueType="num">
                                      <p:cBhvr>
                                        <p:cTn id="3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
                                            <p:txEl>
                                              <p:pRg st="0" end="0"/>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 calcmode="lin" valueType="num">
                                      <p:cBhvr>
                                        <p:cTn id="40"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42" dur="500"/>
                                        <p:tgtEl>
                                          <p:spTgt spid="3">
                                            <p:txEl>
                                              <p:pRg st="1" end="1"/>
                                            </p:txEl>
                                          </p:spTgt>
                                        </p:tgtEl>
                                      </p:cBhvr>
                                    </p:animEffect>
                                  </p:childTnLst>
                                </p:cTn>
                              </p:par>
                              <p:par>
                                <p:cTn id="43" presetID="53" presetClass="entr" presetSubtype="16" fill="hold" nodeType="with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 calcmode="lin" valueType="num">
                                      <p:cBhvr>
                                        <p:cTn id="4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47" dur="500"/>
                                        <p:tgtEl>
                                          <p:spTgt spid="3">
                                            <p:txEl>
                                              <p:pRg st="2" end="2"/>
                                            </p:txEl>
                                          </p:spTgt>
                                        </p:tgtEl>
                                      </p:cBhvr>
                                    </p:animEffect>
                                  </p:childTnLst>
                                </p:cTn>
                              </p:par>
                              <p:par>
                                <p:cTn id="48" presetID="53" presetClass="entr" presetSubtype="16" fill="hold" nodeType="with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 calcmode="lin" valueType="num">
                                      <p:cBhvr>
                                        <p:cTn id="5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5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52" dur="500"/>
                                        <p:tgtEl>
                                          <p:spTgt spid="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mph" presetSubtype="0" fill="hold" nodeType="clickEffect">
                                  <p:stCondLst>
                                    <p:cond delay="0"/>
                                  </p:stCondLst>
                                  <p:childTnLst>
                                    <p:animScale>
                                      <p:cBhvr>
                                        <p:cTn id="56" dur="2000" fill="hold"/>
                                        <p:tgtEl>
                                          <p:spTgt spid="3">
                                            <p:txEl>
                                              <p:pRg st="4" end="4"/>
                                            </p:txEl>
                                          </p:spTgt>
                                        </p:tgtEl>
                                      </p:cBhvr>
                                      <p:by x="150000" y="150000"/>
                                    </p:animScale>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030"/>
                                        </p:tgtEl>
                                        <p:attrNameLst>
                                          <p:attrName>style.visibility</p:attrName>
                                        </p:attrNameLst>
                                      </p:cBhvr>
                                      <p:to>
                                        <p:strVal val="visible"/>
                                      </p:to>
                                    </p:set>
                                    <p:animEffect transition="in" filter="randombar(horizontal)">
                                      <p:cBhvr>
                                        <p:cTn id="6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r>
              <a:rPr lang="es-ES" sz="2800" dirty="0"/>
              <a:t>5.Texto</a:t>
            </a:r>
            <a:r>
              <a:rPr lang="en-US" sz="2800" b="0" dirty="0" smtClean="0"/>
              <a:t>_HTML</a:t>
            </a:r>
            <a:r>
              <a:rPr lang="en-US" sz="2800" b="0" dirty="0"/>
              <a:t> Quotation and Citation </a:t>
            </a:r>
            <a:r>
              <a:rPr lang="en-US" sz="2800" b="0" dirty="0" smtClean="0"/>
              <a:t>Elements - </a:t>
            </a:r>
            <a:r>
              <a:rPr lang="en-US" sz="2800" b="0" dirty="0" err="1" smtClean="0"/>
              <a:t>citas</a:t>
            </a:r>
            <a:endParaRPr lang="es-ES" sz="3000" b="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50</a:t>
            </a:fld>
            <a:endParaRPr lang="en-US"/>
          </a:p>
        </p:txBody>
      </p:sp>
      <p:sp>
        <p:nvSpPr>
          <p:cNvPr id="3" name="2 Rectángulo"/>
          <p:cNvSpPr/>
          <p:nvPr/>
        </p:nvSpPr>
        <p:spPr>
          <a:xfrm>
            <a:off x="572654" y="1507989"/>
            <a:ext cx="6096000" cy="369332"/>
          </a:xfrm>
          <a:prstGeom prst="rect">
            <a:avLst/>
          </a:prstGeom>
        </p:spPr>
        <p:txBody>
          <a:bodyPr>
            <a:spAutoFit/>
          </a:bodyPr>
          <a:lstStyle/>
          <a:p>
            <a:r>
              <a:rPr lang="en-US" dirty="0"/>
              <a:t>HTML &lt;address&gt; for Contact </a:t>
            </a:r>
            <a:r>
              <a:rPr lang="en-US" dirty="0" smtClean="0"/>
              <a:t>Information</a:t>
            </a:r>
            <a:endParaRPr lang="es-ES" dirty="0"/>
          </a:p>
        </p:txBody>
      </p:sp>
      <p:sp>
        <p:nvSpPr>
          <p:cNvPr id="4" name="3 Rectángulo"/>
          <p:cNvSpPr/>
          <p:nvPr/>
        </p:nvSpPr>
        <p:spPr>
          <a:xfrm>
            <a:off x="5329382" y="1507989"/>
            <a:ext cx="6096000" cy="1600438"/>
          </a:xfrm>
          <a:prstGeom prst="rect">
            <a:avLst/>
          </a:prstGeom>
          <a:solidFill>
            <a:schemeClr val="bg1">
              <a:lumMod val="95000"/>
            </a:schemeClr>
          </a:solidFill>
        </p:spPr>
        <p:txBody>
          <a:bodyPr>
            <a:spAutoFit/>
          </a:bodyPr>
          <a:lstStyle/>
          <a:p>
            <a:r>
              <a:rPr lang="en-US" sz="1400" dirty="0"/>
              <a:t>&lt;</a:t>
            </a:r>
            <a:r>
              <a:rPr lang="en-US" sz="1400" dirty="0">
                <a:solidFill>
                  <a:srgbClr val="FF0000"/>
                </a:solidFill>
              </a:rPr>
              <a:t>address</a:t>
            </a:r>
            <a:r>
              <a:rPr lang="en-US" sz="1400" dirty="0"/>
              <a:t>&gt;</a:t>
            </a:r>
            <a:br>
              <a:rPr lang="en-US" sz="1400" dirty="0"/>
            </a:br>
            <a:r>
              <a:rPr lang="en-US" sz="1400" dirty="0" smtClean="0"/>
              <a:t>	Oscar Burgos&lt;</a:t>
            </a:r>
            <a:r>
              <a:rPr lang="en-US" sz="1400" dirty="0" err="1" smtClean="0"/>
              <a:t>br</a:t>
            </a:r>
            <a:r>
              <a:rPr lang="en-US" sz="1400" dirty="0"/>
              <a:t>&gt;</a:t>
            </a:r>
            <a:br>
              <a:rPr lang="en-US" sz="1400" dirty="0"/>
            </a:br>
            <a:r>
              <a:rPr lang="en-US" sz="1400" dirty="0" smtClean="0"/>
              <a:t>	</a:t>
            </a:r>
            <a:r>
              <a:rPr lang="en-US" sz="1400" dirty="0" err="1" smtClean="0"/>
              <a:t>c.Ernest</a:t>
            </a:r>
            <a:r>
              <a:rPr lang="en-US" sz="1400" dirty="0" smtClean="0"/>
              <a:t> </a:t>
            </a:r>
            <a:r>
              <a:rPr lang="en-US" sz="1400" dirty="0" err="1" smtClean="0"/>
              <a:t>Lluch</a:t>
            </a:r>
            <a:r>
              <a:rPr lang="en-US" sz="1400" dirty="0" smtClean="0"/>
              <a:t> 5&lt;</a:t>
            </a:r>
            <a:r>
              <a:rPr lang="en-US" sz="1400" dirty="0" err="1" smtClean="0"/>
              <a:t>br</a:t>
            </a:r>
            <a:r>
              <a:rPr lang="en-US" sz="1400" dirty="0"/>
              <a:t>&gt;</a:t>
            </a:r>
            <a:br>
              <a:rPr lang="en-US" sz="1400" dirty="0"/>
            </a:br>
            <a:r>
              <a:rPr lang="en-US" sz="1400" dirty="0" smtClean="0"/>
              <a:t>	08904-L’Hospitalet&lt;</a:t>
            </a:r>
            <a:r>
              <a:rPr lang="en-US" sz="1400" dirty="0" err="1" smtClean="0"/>
              <a:t>br</a:t>
            </a:r>
            <a:r>
              <a:rPr lang="en-US" sz="1400" dirty="0"/>
              <a:t>&gt;</a:t>
            </a:r>
            <a:br>
              <a:rPr lang="en-US" sz="1400" dirty="0"/>
            </a:br>
            <a:r>
              <a:rPr lang="en-US" sz="1400" dirty="0" smtClean="0"/>
              <a:t>	Barcelona&lt;</a:t>
            </a:r>
            <a:r>
              <a:rPr lang="en-US" sz="1400" dirty="0" err="1" smtClean="0"/>
              <a:t>br</a:t>
            </a:r>
            <a:r>
              <a:rPr lang="en-US" sz="1400" dirty="0"/>
              <a:t>&gt;</a:t>
            </a:r>
            <a:br>
              <a:rPr lang="en-US" sz="1400" dirty="0"/>
            </a:br>
            <a:r>
              <a:rPr lang="en-US" sz="1400" dirty="0" smtClean="0"/>
              <a:t>	Spain</a:t>
            </a:r>
            <a:r>
              <a:rPr lang="en-US" sz="1400" dirty="0"/>
              <a:t/>
            </a:r>
            <a:br>
              <a:rPr lang="en-US" sz="1400" dirty="0"/>
            </a:br>
            <a:r>
              <a:rPr lang="en-US" sz="1400" dirty="0"/>
              <a:t>&lt;/</a:t>
            </a:r>
            <a:r>
              <a:rPr lang="en-US" sz="1400" dirty="0">
                <a:solidFill>
                  <a:srgbClr val="FF0000"/>
                </a:solidFill>
              </a:rPr>
              <a:t>address</a:t>
            </a:r>
            <a:r>
              <a:rPr lang="en-US" sz="1400" dirty="0"/>
              <a:t>&gt;</a:t>
            </a:r>
            <a:endParaRPr lang="es-ES" sz="1400" dirty="0"/>
          </a:p>
        </p:txBody>
      </p:sp>
      <p:sp>
        <p:nvSpPr>
          <p:cNvPr id="5" name="4 Rectángulo"/>
          <p:cNvSpPr/>
          <p:nvPr/>
        </p:nvSpPr>
        <p:spPr>
          <a:xfrm>
            <a:off x="5329382" y="3235696"/>
            <a:ext cx="6096000" cy="3108543"/>
          </a:xfrm>
          <a:prstGeom prst="rect">
            <a:avLst/>
          </a:prstGeom>
          <a:solidFill>
            <a:schemeClr val="bg1">
              <a:lumMod val="95000"/>
            </a:schemeClr>
          </a:solidFill>
        </p:spPr>
        <p:txBody>
          <a:bodyPr>
            <a:spAutoFit/>
          </a:bodyPr>
          <a:lstStyle/>
          <a:p>
            <a:r>
              <a:rPr lang="en-US" sz="1400" dirty="0"/>
              <a:t>&lt;!DOCTYPE html&gt;</a:t>
            </a:r>
          </a:p>
          <a:p>
            <a:r>
              <a:rPr lang="en-US" sz="1400" dirty="0"/>
              <a:t>&lt;html&gt;</a:t>
            </a:r>
          </a:p>
          <a:p>
            <a:r>
              <a:rPr lang="en-US" sz="1400" dirty="0" smtClean="0"/>
              <a:t>    &lt;</a:t>
            </a:r>
            <a:r>
              <a:rPr lang="en-US" sz="1400" dirty="0"/>
              <a:t>body&gt;</a:t>
            </a:r>
          </a:p>
          <a:p>
            <a:endParaRPr lang="en-US" sz="1400" dirty="0"/>
          </a:p>
          <a:p>
            <a:r>
              <a:rPr lang="en-US" sz="1400" dirty="0" smtClean="0"/>
              <a:t>	&lt;</a:t>
            </a:r>
            <a:r>
              <a:rPr lang="en-US" sz="1400" dirty="0"/>
              <a:t>p&gt;The HTML cite element defines the title of a work.&lt;/p&gt;</a:t>
            </a:r>
          </a:p>
          <a:p>
            <a:r>
              <a:rPr lang="en-US" sz="1400" dirty="0" smtClean="0"/>
              <a:t>	&lt;</a:t>
            </a:r>
            <a:r>
              <a:rPr lang="en-US" sz="1400" dirty="0"/>
              <a:t>p&gt;Browsers usually display cite elements in italic.&lt;/p&gt;</a:t>
            </a:r>
          </a:p>
          <a:p>
            <a:endParaRPr lang="en-US" sz="1400" dirty="0"/>
          </a:p>
          <a:p>
            <a:r>
              <a:rPr lang="en-US" sz="1400" dirty="0" smtClean="0"/>
              <a:t>	&lt;</a:t>
            </a:r>
            <a:r>
              <a:rPr lang="en-US" sz="1400" dirty="0" err="1"/>
              <a:t>img</a:t>
            </a:r>
            <a:r>
              <a:rPr lang="en-US" sz="1400" dirty="0"/>
              <a:t> </a:t>
            </a:r>
            <a:r>
              <a:rPr lang="en-US" sz="1400" dirty="0" err="1"/>
              <a:t>src</a:t>
            </a:r>
            <a:r>
              <a:rPr lang="en-US" sz="1400" dirty="0"/>
              <a:t>="img_the_scream.jpg" width="220" height="277" </a:t>
            </a:r>
            <a:r>
              <a:rPr lang="en-US" sz="1400" dirty="0" smtClean="0"/>
              <a:t>	alt</a:t>
            </a:r>
            <a:r>
              <a:rPr lang="en-US" sz="1400" dirty="0"/>
              <a:t>="The Scream"&gt;</a:t>
            </a:r>
          </a:p>
          <a:p>
            <a:r>
              <a:rPr lang="en-US" sz="1400" dirty="0" smtClean="0"/>
              <a:t>	&lt;</a:t>
            </a:r>
            <a:r>
              <a:rPr lang="en-US" sz="1400" dirty="0"/>
              <a:t>p&gt;&lt;</a:t>
            </a:r>
            <a:r>
              <a:rPr lang="en-US" sz="1400" dirty="0">
                <a:solidFill>
                  <a:srgbClr val="FF0000"/>
                </a:solidFill>
              </a:rPr>
              <a:t>cite</a:t>
            </a:r>
            <a:r>
              <a:rPr lang="en-US" sz="1400" dirty="0"/>
              <a:t>&gt;The Scream&lt;/</a:t>
            </a:r>
            <a:r>
              <a:rPr lang="en-US" sz="1400" dirty="0">
                <a:solidFill>
                  <a:srgbClr val="FF0000"/>
                </a:solidFill>
              </a:rPr>
              <a:t>cite</a:t>
            </a:r>
            <a:r>
              <a:rPr lang="en-US" sz="1400" dirty="0"/>
              <a:t>&gt; by </a:t>
            </a:r>
            <a:r>
              <a:rPr lang="en-US" sz="1400" dirty="0" err="1"/>
              <a:t>Edvard</a:t>
            </a:r>
            <a:r>
              <a:rPr lang="en-US" sz="1400" dirty="0"/>
              <a:t> Munch. Painted in </a:t>
            </a:r>
            <a:r>
              <a:rPr lang="en-US" sz="1400" dirty="0" smtClean="0"/>
              <a:t>	1893</a:t>
            </a:r>
            <a:r>
              <a:rPr lang="en-US" sz="1400" dirty="0"/>
              <a:t>.&lt;/p&gt;</a:t>
            </a:r>
          </a:p>
          <a:p>
            <a:endParaRPr lang="en-US" sz="1400" dirty="0"/>
          </a:p>
          <a:p>
            <a:r>
              <a:rPr lang="en-US" sz="1400" dirty="0"/>
              <a:t> </a:t>
            </a:r>
            <a:r>
              <a:rPr lang="en-US" sz="1400" dirty="0" smtClean="0"/>
              <a:t>    &lt;/</a:t>
            </a:r>
            <a:r>
              <a:rPr lang="en-US" sz="1400" dirty="0"/>
              <a:t>body&gt;</a:t>
            </a:r>
          </a:p>
          <a:p>
            <a:r>
              <a:rPr lang="en-US" sz="1400" dirty="0"/>
              <a:t>&lt;/html&gt;</a:t>
            </a:r>
            <a:endParaRPr lang="es-ES" sz="1400" dirty="0"/>
          </a:p>
        </p:txBody>
      </p:sp>
      <p:sp>
        <p:nvSpPr>
          <p:cNvPr id="7" name="6 Rectángulo"/>
          <p:cNvSpPr/>
          <p:nvPr/>
        </p:nvSpPr>
        <p:spPr>
          <a:xfrm>
            <a:off x="572654" y="3290669"/>
            <a:ext cx="6096000" cy="369332"/>
          </a:xfrm>
          <a:prstGeom prst="rect">
            <a:avLst/>
          </a:prstGeom>
        </p:spPr>
        <p:txBody>
          <a:bodyPr>
            <a:spAutoFit/>
          </a:bodyPr>
          <a:lstStyle/>
          <a:p>
            <a:r>
              <a:rPr lang="en-US" dirty="0"/>
              <a:t>HTML &lt;cite&gt; for Work </a:t>
            </a:r>
            <a:r>
              <a:rPr lang="en-US" dirty="0" smtClean="0"/>
              <a:t>Title</a:t>
            </a:r>
            <a:endParaRPr lang="en-US" dirty="0"/>
          </a:p>
        </p:txBody>
      </p:sp>
    </p:spTree>
    <p:extLst>
      <p:ext uri="{BB962C8B-B14F-4D97-AF65-F5344CB8AC3E}">
        <p14:creationId xmlns:p14="http://schemas.microsoft.com/office/powerpoint/2010/main" val="3666248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r>
              <a:rPr lang="es-ES" sz="2800" dirty="0"/>
              <a:t>5.Texto</a:t>
            </a:r>
            <a:r>
              <a:rPr lang="en-US" sz="2800" b="0" dirty="0" smtClean="0"/>
              <a:t>_HTML</a:t>
            </a:r>
            <a:r>
              <a:rPr lang="en-US" sz="2800" b="0" dirty="0"/>
              <a:t> </a:t>
            </a:r>
            <a:r>
              <a:rPr lang="en-US" sz="2800" b="0" dirty="0" err="1" smtClean="0"/>
              <a:t>Teléfono</a:t>
            </a:r>
            <a:r>
              <a:rPr lang="en-US" sz="2800" b="0" dirty="0" smtClean="0"/>
              <a:t> SMS mailto</a:t>
            </a:r>
            <a:endParaRPr lang="es-ES" sz="3000" b="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51</a:t>
            </a:fld>
            <a:endParaRPr lang="en-US"/>
          </a:p>
        </p:txBody>
      </p:sp>
      <p:sp>
        <p:nvSpPr>
          <p:cNvPr id="3" name="2 Rectángulo"/>
          <p:cNvSpPr/>
          <p:nvPr/>
        </p:nvSpPr>
        <p:spPr>
          <a:xfrm>
            <a:off x="572654" y="1507989"/>
            <a:ext cx="3254628" cy="2862322"/>
          </a:xfrm>
          <a:prstGeom prst="rect">
            <a:avLst/>
          </a:prstGeom>
        </p:spPr>
        <p:txBody>
          <a:bodyPr wrap="square">
            <a:spAutoFit/>
          </a:bodyPr>
          <a:lstStyle/>
          <a:p>
            <a:r>
              <a:rPr lang="es-ES" dirty="0"/>
              <a:t>¿Sabes que en </a:t>
            </a:r>
            <a:r>
              <a:rPr lang="es-ES" b="1" dirty="0">
                <a:hlinkClick r:id="rId2"/>
              </a:rPr>
              <a:t>#HTML</a:t>
            </a:r>
            <a:r>
              <a:rPr lang="es-ES" dirty="0"/>
              <a:t> existen enlaces especiales para abrir aplicaciones? ✉️ mailto: Para enviar un correo electrónico 📱 </a:t>
            </a:r>
            <a:r>
              <a:rPr lang="es-ES" dirty="0" err="1"/>
              <a:t>tel</a:t>
            </a:r>
            <a:r>
              <a:rPr lang="es-ES" dirty="0"/>
              <a:t>: Para llamar a un teléfono 🤳 </a:t>
            </a:r>
            <a:r>
              <a:rPr lang="es-ES" dirty="0" err="1"/>
              <a:t>sms</a:t>
            </a:r>
            <a:r>
              <a:rPr lang="es-ES" dirty="0"/>
              <a:t>: Para enviar un mensaje de texto Así puedes ayudar al usuario a hacer la interacción que le interesa.</a:t>
            </a:r>
            <a:endParaRPr lang="es-E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7502" y="1507989"/>
            <a:ext cx="7364347" cy="452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1849" y="270904"/>
            <a:ext cx="720000" cy="720000"/>
          </a:xfrm>
          <a:prstGeom prst="rect">
            <a:avLst/>
          </a:prstGeom>
        </p:spPr>
      </p:pic>
    </p:spTree>
    <p:extLst>
      <p:ext uri="{BB962C8B-B14F-4D97-AF65-F5344CB8AC3E}">
        <p14:creationId xmlns:p14="http://schemas.microsoft.com/office/powerpoint/2010/main" val="336225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500" fill="hold"/>
                                        <p:tgtEl>
                                          <p:spTgt spid="1026"/>
                                        </p:tgtEl>
                                        <p:attrNameLst>
                                          <p:attrName>ppt_w</p:attrName>
                                        </p:attrNameLst>
                                      </p:cBhvr>
                                      <p:tavLst>
                                        <p:tav tm="0">
                                          <p:val>
                                            <p:fltVal val="0"/>
                                          </p:val>
                                        </p:tav>
                                        <p:tav tm="100000">
                                          <p:val>
                                            <p:strVal val="#ppt_w"/>
                                          </p:val>
                                        </p:tav>
                                      </p:tavLst>
                                    </p:anim>
                                    <p:anim calcmode="lin" valueType="num">
                                      <p:cBhvr>
                                        <p:cTn id="15" dur="500" fill="hold"/>
                                        <p:tgtEl>
                                          <p:spTgt spid="1026"/>
                                        </p:tgtEl>
                                        <p:attrNameLst>
                                          <p:attrName>ppt_h</p:attrName>
                                        </p:attrNameLst>
                                      </p:cBhvr>
                                      <p:tavLst>
                                        <p:tav tm="0">
                                          <p:val>
                                            <p:fltVal val="0"/>
                                          </p:val>
                                        </p:tav>
                                        <p:tav tm="100000">
                                          <p:val>
                                            <p:strVal val="#ppt_h"/>
                                          </p:val>
                                        </p:tav>
                                      </p:tavLst>
                                    </p:anim>
                                    <p:animEffect transition="in" filter="fade">
                                      <p:cBhvr>
                                        <p:cTn id="1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pPr fontAlgn="base"/>
            <a:r>
              <a:rPr lang="es-ES" sz="2800" dirty="0" smtClean="0"/>
              <a:t>5.Texto</a:t>
            </a:r>
            <a:r>
              <a:rPr lang="es-ES" sz="2400" b="0" dirty="0" smtClean="0"/>
              <a:t>_</a:t>
            </a:r>
            <a:r>
              <a:rPr lang="pt-BR" sz="2400" b="0" cap="all" dirty="0" smtClean="0"/>
              <a:t>CÓDIGOS </a:t>
            </a:r>
            <a:r>
              <a:rPr lang="pt-BR" sz="2400" b="0" cap="all" dirty="0"/>
              <a:t>HTML | CARACTERES ESPECIALES (ESCAPADOS)</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52</a:t>
            </a:fld>
            <a:endParaRPr lang="en-US"/>
          </a:p>
        </p:txBody>
      </p:sp>
      <p:sp>
        <p:nvSpPr>
          <p:cNvPr id="8" name="7 Rectángulo"/>
          <p:cNvSpPr/>
          <p:nvPr/>
        </p:nvSpPr>
        <p:spPr>
          <a:xfrm>
            <a:off x="707009" y="1217625"/>
            <a:ext cx="7626285" cy="3108543"/>
          </a:xfrm>
          <a:prstGeom prst="rect">
            <a:avLst/>
          </a:prstGeom>
        </p:spPr>
        <p:txBody>
          <a:bodyPr wrap="square">
            <a:spAutoFit/>
          </a:bodyPr>
          <a:lstStyle/>
          <a:p>
            <a:pPr fontAlgn="base"/>
            <a:r>
              <a:rPr lang="es-ES" sz="1400" dirty="0" smtClean="0"/>
              <a:t>El </a:t>
            </a:r>
            <a:r>
              <a:rPr lang="es-ES" sz="1400" dirty="0"/>
              <a:t>chino, el ruso, el español y el italiano todos comparten en común que todos usan exactamente el mismo HTML</a:t>
            </a:r>
            <a:r>
              <a:rPr lang="es-ES" sz="1400" dirty="0" smtClean="0"/>
              <a:t>.</a:t>
            </a:r>
          </a:p>
          <a:p>
            <a:pPr fontAlgn="base"/>
            <a:endParaRPr lang="es-ES" sz="1400" dirty="0" smtClean="0"/>
          </a:p>
          <a:p>
            <a:pPr fontAlgn="base"/>
            <a:r>
              <a:rPr lang="es-ES" sz="1400" dirty="0" smtClean="0"/>
              <a:t>Pero </a:t>
            </a:r>
            <a:r>
              <a:rPr lang="es-ES" sz="1400" dirty="0"/>
              <a:t>lo que es la prosa, frases, oraciones, palabras… </a:t>
            </a:r>
            <a:r>
              <a:rPr lang="es-ES" sz="1400" dirty="0" smtClean="0"/>
              <a:t>no es igual. </a:t>
            </a:r>
          </a:p>
          <a:p>
            <a:pPr fontAlgn="base"/>
            <a:r>
              <a:rPr lang="es-ES" sz="1400" dirty="0" smtClean="0"/>
              <a:t>Y </a:t>
            </a:r>
            <a:r>
              <a:rPr lang="es-ES" sz="1400" dirty="0"/>
              <a:t>cada navegador interpreta lo que puede. </a:t>
            </a:r>
            <a:endParaRPr lang="es-ES" sz="1400" dirty="0" smtClean="0"/>
          </a:p>
          <a:p>
            <a:pPr fontAlgn="base"/>
            <a:endParaRPr lang="es-ES" sz="1400" dirty="0"/>
          </a:p>
          <a:p>
            <a:pPr fontAlgn="base"/>
            <a:r>
              <a:rPr lang="es-ES" sz="1400" dirty="0"/>
              <a:t>Como solución, en </a:t>
            </a:r>
            <a:r>
              <a:rPr lang="es-ES" sz="1400" dirty="0" err="1"/>
              <a:t>html</a:t>
            </a:r>
            <a:r>
              <a:rPr lang="es-ES" sz="1400" dirty="0"/>
              <a:t> se habilita la posibilidad de identificar cualquier símbolo de forma </a:t>
            </a:r>
            <a:r>
              <a:rPr lang="es-ES" sz="1400" dirty="0" err="1"/>
              <a:t>unequívoca</a:t>
            </a:r>
            <a:r>
              <a:rPr lang="es-ES" sz="1400" dirty="0"/>
              <a:t> mediante los famosos </a:t>
            </a:r>
            <a:r>
              <a:rPr lang="es-ES" sz="1400" b="1" dirty="0"/>
              <a:t>códigos HTML</a:t>
            </a:r>
            <a:r>
              <a:rPr lang="es-ES" sz="1400" dirty="0" smtClean="0"/>
              <a:t>.</a:t>
            </a:r>
          </a:p>
          <a:p>
            <a:pPr fontAlgn="base"/>
            <a:endParaRPr lang="es-ES" sz="1400" dirty="0"/>
          </a:p>
          <a:p>
            <a:pPr fontAlgn="base"/>
            <a:r>
              <a:rPr lang="es-ES" sz="1400" dirty="0"/>
              <a:t>De este modo si nuestro amigo prevé que va a escribir un carácter especial entonces lo hará </a:t>
            </a:r>
            <a:r>
              <a:rPr lang="es-ES" sz="1400" i="1" dirty="0"/>
              <a:t>escapado</a:t>
            </a:r>
            <a:r>
              <a:rPr lang="es-ES" sz="1400" dirty="0"/>
              <a:t>.</a:t>
            </a:r>
          </a:p>
          <a:p>
            <a:pPr fontAlgn="base"/>
            <a:endParaRPr lang="es-ES" sz="1400" dirty="0" smtClean="0"/>
          </a:p>
          <a:p>
            <a:pPr fontAlgn="base"/>
            <a:r>
              <a:rPr lang="es-ES" sz="1400" dirty="0" smtClean="0"/>
              <a:t>Como </a:t>
            </a:r>
            <a:r>
              <a:rPr lang="es-ES" sz="1400" dirty="0"/>
              <a:t>moraleja, si alguna vez ves que tu letra </a:t>
            </a:r>
            <a:r>
              <a:rPr lang="es-ES" sz="1400" i="1" dirty="0"/>
              <a:t>ñ</a:t>
            </a:r>
            <a:r>
              <a:rPr lang="es-ES" sz="1400" dirty="0"/>
              <a:t> está destinada a una web en un país ruso entonces puedes usar el texto </a:t>
            </a:r>
            <a:r>
              <a:rPr lang="es-ES" sz="1400" i="1" dirty="0"/>
              <a:t>&amp;</a:t>
            </a:r>
            <a:r>
              <a:rPr lang="es-ES" sz="1400" i="1" dirty="0" err="1"/>
              <a:t>ntilde</a:t>
            </a:r>
            <a:r>
              <a:rPr lang="es-ES" sz="1400" i="1" dirty="0"/>
              <a:t>;</a:t>
            </a:r>
            <a:endParaRPr lang="es-ES" sz="1400" dirty="0"/>
          </a:p>
        </p:txBody>
      </p:sp>
      <p:sp>
        <p:nvSpPr>
          <p:cNvPr id="9" name="8 Rectángulo"/>
          <p:cNvSpPr/>
          <p:nvPr/>
        </p:nvSpPr>
        <p:spPr>
          <a:xfrm>
            <a:off x="821697" y="4601794"/>
            <a:ext cx="3647152" cy="307777"/>
          </a:xfrm>
          <a:prstGeom prst="rect">
            <a:avLst/>
          </a:prstGeom>
        </p:spPr>
        <p:txBody>
          <a:bodyPr wrap="none">
            <a:spAutoFit/>
          </a:bodyPr>
          <a:lstStyle/>
          <a:p>
            <a:r>
              <a:rPr lang="es-ES" sz="1400" dirty="0"/>
              <a:t>En ocasiones vas a necesitar escribir </a:t>
            </a:r>
            <a:r>
              <a:rPr lang="es-ES" sz="1400" dirty="0">
                <a:solidFill>
                  <a:srgbClr val="FF0000"/>
                </a:solidFill>
              </a:rPr>
              <a:t>&lt;</a:t>
            </a:r>
            <a:r>
              <a:rPr lang="es-ES" sz="1400" dirty="0"/>
              <a:t> o </a:t>
            </a:r>
            <a:r>
              <a:rPr lang="es-ES" sz="1400" dirty="0">
                <a:solidFill>
                  <a:srgbClr val="FF0000"/>
                </a:solidFill>
              </a:rPr>
              <a:t>&gt;.</a:t>
            </a:r>
          </a:p>
        </p:txBody>
      </p:sp>
      <p:sp>
        <p:nvSpPr>
          <p:cNvPr id="11" name="10 Rectángulo"/>
          <p:cNvSpPr/>
          <p:nvPr/>
        </p:nvSpPr>
        <p:spPr>
          <a:xfrm>
            <a:off x="4968749" y="4625039"/>
            <a:ext cx="4450257" cy="307777"/>
          </a:xfrm>
          <a:prstGeom prst="rect">
            <a:avLst/>
          </a:prstGeom>
          <a:solidFill>
            <a:schemeClr val="bg1">
              <a:lumMod val="95000"/>
            </a:schemeClr>
          </a:solidFill>
        </p:spPr>
        <p:txBody>
          <a:bodyPr wrap="none">
            <a:spAutoFit/>
          </a:bodyPr>
          <a:lstStyle/>
          <a:p>
            <a:pPr fontAlgn="base"/>
            <a:r>
              <a:rPr lang="es-ES" sz="1400" dirty="0"/>
              <a:t>Me encanta escribir etiquetas </a:t>
            </a:r>
            <a:r>
              <a:rPr lang="es-ES" sz="1400" dirty="0" err="1"/>
              <a:t>html</a:t>
            </a:r>
            <a:r>
              <a:rPr lang="es-ES" sz="1400" dirty="0"/>
              <a:t> como &lt;a&gt; o &lt;</a:t>
            </a:r>
            <a:r>
              <a:rPr lang="es-ES" sz="1400" dirty="0" err="1"/>
              <a:t>img</a:t>
            </a:r>
            <a:r>
              <a:rPr lang="es-ES" sz="1400" dirty="0" smtClean="0"/>
              <a:t>&gt;</a:t>
            </a:r>
            <a:endParaRPr lang="es-ES" sz="14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273" y="5276850"/>
            <a:ext cx="77152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24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 calcmode="lin" valueType="num">
                                      <p:cBhvr>
                                        <p:cTn id="14"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8">
                                            <p:txEl>
                                              <p:pRg st="2" end="2"/>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p:cTn id="19"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8">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8">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 calcmode="lin" valueType="num">
                                      <p:cBhvr>
                                        <p:cTn id="26" dur="500" fill="hold"/>
                                        <p:tgtEl>
                                          <p:spTgt spid="8">
                                            <p:txEl>
                                              <p:pRg st="5" end="5"/>
                                            </p:txEl>
                                          </p:spTgt>
                                        </p:tgtEl>
                                        <p:attrNameLst>
                                          <p:attrName>ppt_w</p:attrName>
                                        </p:attrNameLst>
                                      </p:cBhvr>
                                      <p:tavLst>
                                        <p:tav tm="0">
                                          <p:val>
                                            <p:fltVal val="0"/>
                                          </p:val>
                                        </p:tav>
                                        <p:tav tm="100000">
                                          <p:val>
                                            <p:strVal val="#ppt_w"/>
                                          </p:val>
                                        </p:tav>
                                      </p:tavLst>
                                    </p:anim>
                                    <p:anim calcmode="lin" valueType="num">
                                      <p:cBhvr>
                                        <p:cTn id="27" dur="500" fill="hold"/>
                                        <p:tgtEl>
                                          <p:spTgt spid="8">
                                            <p:txEl>
                                              <p:pRg st="5" end="5"/>
                                            </p:txEl>
                                          </p:spTgt>
                                        </p:tgtEl>
                                        <p:attrNameLst>
                                          <p:attrName>ppt_h</p:attrName>
                                        </p:attrNameLst>
                                      </p:cBhvr>
                                      <p:tavLst>
                                        <p:tav tm="0">
                                          <p:val>
                                            <p:fltVal val="0"/>
                                          </p:val>
                                        </p:tav>
                                        <p:tav tm="100000">
                                          <p:val>
                                            <p:strVal val="#ppt_h"/>
                                          </p:val>
                                        </p:tav>
                                      </p:tavLst>
                                    </p:anim>
                                    <p:animEffect transition="in" filter="fade">
                                      <p:cBhvr>
                                        <p:cTn id="28" dur="500"/>
                                        <p:tgtEl>
                                          <p:spTgt spid="8">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calcmode="lin" valueType="num">
                                      <p:cBhvr>
                                        <p:cTn id="33" dur="500" fill="hold"/>
                                        <p:tgtEl>
                                          <p:spTgt spid="8">
                                            <p:txEl>
                                              <p:pRg st="7" end="7"/>
                                            </p:txEl>
                                          </p:spTgt>
                                        </p:tgtEl>
                                        <p:attrNameLst>
                                          <p:attrName>ppt_w</p:attrName>
                                        </p:attrNameLst>
                                      </p:cBhvr>
                                      <p:tavLst>
                                        <p:tav tm="0">
                                          <p:val>
                                            <p:fltVal val="0"/>
                                          </p:val>
                                        </p:tav>
                                        <p:tav tm="100000">
                                          <p:val>
                                            <p:strVal val="#ppt_w"/>
                                          </p:val>
                                        </p:tav>
                                      </p:tavLst>
                                    </p:anim>
                                    <p:anim calcmode="lin" valueType="num">
                                      <p:cBhvr>
                                        <p:cTn id="34" dur="500" fill="hold"/>
                                        <p:tgtEl>
                                          <p:spTgt spid="8">
                                            <p:txEl>
                                              <p:pRg st="7" end="7"/>
                                            </p:txEl>
                                          </p:spTgt>
                                        </p:tgtEl>
                                        <p:attrNameLst>
                                          <p:attrName>ppt_h</p:attrName>
                                        </p:attrNameLst>
                                      </p:cBhvr>
                                      <p:tavLst>
                                        <p:tav tm="0">
                                          <p:val>
                                            <p:fltVal val="0"/>
                                          </p:val>
                                        </p:tav>
                                        <p:tav tm="100000">
                                          <p:val>
                                            <p:strVal val="#ppt_h"/>
                                          </p:val>
                                        </p:tav>
                                      </p:tavLst>
                                    </p:anim>
                                    <p:animEffect transition="in" filter="fade">
                                      <p:cBhvr>
                                        <p:cTn id="35" dur="500"/>
                                        <p:tgtEl>
                                          <p:spTgt spid="8">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8">
                                            <p:txEl>
                                              <p:pRg st="9" end="9"/>
                                            </p:txEl>
                                          </p:spTgt>
                                        </p:tgtEl>
                                        <p:attrNameLst>
                                          <p:attrName>style.visibility</p:attrName>
                                        </p:attrNameLst>
                                      </p:cBhvr>
                                      <p:to>
                                        <p:strVal val="visible"/>
                                      </p:to>
                                    </p:set>
                                    <p:anim calcmode="lin" valueType="num">
                                      <p:cBhvr>
                                        <p:cTn id="40" dur="500" fill="hold"/>
                                        <p:tgtEl>
                                          <p:spTgt spid="8">
                                            <p:txEl>
                                              <p:pRg st="9" end="9"/>
                                            </p:txEl>
                                          </p:spTgt>
                                        </p:tgtEl>
                                        <p:attrNameLst>
                                          <p:attrName>ppt_w</p:attrName>
                                        </p:attrNameLst>
                                      </p:cBhvr>
                                      <p:tavLst>
                                        <p:tav tm="0">
                                          <p:val>
                                            <p:fltVal val="0"/>
                                          </p:val>
                                        </p:tav>
                                        <p:tav tm="100000">
                                          <p:val>
                                            <p:strVal val="#ppt_w"/>
                                          </p:val>
                                        </p:tav>
                                      </p:tavLst>
                                    </p:anim>
                                    <p:anim calcmode="lin" valueType="num">
                                      <p:cBhvr>
                                        <p:cTn id="41" dur="500" fill="hold"/>
                                        <p:tgtEl>
                                          <p:spTgt spid="8">
                                            <p:txEl>
                                              <p:pRg st="9" end="9"/>
                                            </p:txEl>
                                          </p:spTgt>
                                        </p:tgtEl>
                                        <p:attrNameLst>
                                          <p:attrName>ppt_h</p:attrName>
                                        </p:attrNameLst>
                                      </p:cBhvr>
                                      <p:tavLst>
                                        <p:tav tm="0">
                                          <p:val>
                                            <p:fltVal val="0"/>
                                          </p:val>
                                        </p:tav>
                                        <p:tav tm="100000">
                                          <p:val>
                                            <p:strVal val="#ppt_h"/>
                                          </p:val>
                                        </p:tav>
                                      </p:tavLst>
                                    </p:anim>
                                    <p:animEffect transition="in" filter="fade">
                                      <p:cBhvr>
                                        <p:cTn id="42" dur="500"/>
                                        <p:tgtEl>
                                          <p:spTgt spid="8">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fltVal val="0"/>
                                          </p:val>
                                        </p:tav>
                                        <p:tav tm="100000">
                                          <p:val>
                                            <p:strVal val="#ppt_w"/>
                                          </p:val>
                                        </p:tav>
                                      </p:tavLst>
                                    </p:anim>
                                    <p:anim calcmode="lin" valueType="num">
                                      <p:cBhvr>
                                        <p:cTn id="48" dur="500" fill="hold"/>
                                        <p:tgtEl>
                                          <p:spTgt spid="9"/>
                                        </p:tgtEl>
                                        <p:attrNameLst>
                                          <p:attrName>ppt_h</p:attrName>
                                        </p:attrNameLst>
                                      </p:cBhvr>
                                      <p:tavLst>
                                        <p:tav tm="0">
                                          <p:val>
                                            <p:fltVal val="0"/>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par>
                                <p:cTn id="57" presetID="53" presetClass="entr" presetSubtype="16" fill="hold" nodeType="withEffect">
                                  <p:stCondLst>
                                    <p:cond delay="0"/>
                                  </p:stCondLst>
                                  <p:childTnLst>
                                    <p:set>
                                      <p:cBhvr>
                                        <p:cTn id="58" dur="1" fill="hold">
                                          <p:stCondLst>
                                            <p:cond delay="0"/>
                                          </p:stCondLst>
                                        </p:cTn>
                                        <p:tgtEl>
                                          <p:spTgt spid="3075"/>
                                        </p:tgtEl>
                                        <p:attrNameLst>
                                          <p:attrName>style.visibility</p:attrName>
                                        </p:attrNameLst>
                                      </p:cBhvr>
                                      <p:to>
                                        <p:strVal val="visible"/>
                                      </p:to>
                                    </p:set>
                                    <p:anim calcmode="lin" valueType="num">
                                      <p:cBhvr>
                                        <p:cTn id="59" dur="500" fill="hold"/>
                                        <p:tgtEl>
                                          <p:spTgt spid="3075"/>
                                        </p:tgtEl>
                                        <p:attrNameLst>
                                          <p:attrName>ppt_w</p:attrName>
                                        </p:attrNameLst>
                                      </p:cBhvr>
                                      <p:tavLst>
                                        <p:tav tm="0">
                                          <p:val>
                                            <p:fltVal val="0"/>
                                          </p:val>
                                        </p:tav>
                                        <p:tav tm="100000">
                                          <p:val>
                                            <p:strVal val="#ppt_w"/>
                                          </p:val>
                                        </p:tav>
                                      </p:tavLst>
                                    </p:anim>
                                    <p:anim calcmode="lin" valueType="num">
                                      <p:cBhvr>
                                        <p:cTn id="60" dur="500" fill="hold"/>
                                        <p:tgtEl>
                                          <p:spTgt spid="3075"/>
                                        </p:tgtEl>
                                        <p:attrNameLst>
                                          <p:attrName>ppt_h</p:attrName>
                                        </p:attrNameLst>
                                      </p:cBhvr>
                                      <p:tavLst>
                                        <p:tav tm="0">
                                          <p:val>
                                            <p:fltVal val="0"/>
                                          </p:val>
                                        </p:tav>
                                        <p:tav tm="100000">
                                          <p:val>
                                            <p:strVal val="#ppt_h"/>
                                          </p:val>
                                        </p:tav>
                                      </p:tavLst>
                                    </p:anim>
                                    <p:animEffect transition="in" filter="fade">
                                      <p:cBhvr>
                                        <p:cTn id="61"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pPr fontAlgn="base"/>
            <a:r>
              <a:rPr lang="es-ES" sz="2800" dirty="0" smtClean="0"/>
              <a:t>5.Texto</a:t>
            </a:r>
            <a:r>
              <a:rPr lang="es-ES" sz="2400" b="0" dirty="0" smtClean="0"/>
              <a:t>_</a:t>
            </a:r>
            <a:r>
              <a:rPr lang="pt-BR" sz="2400" b="0" cap="all" dirty="0" smtClean="0"/>
              <a:t>CÓDIGOS </a:t>
            </a:r>
            <a:r>
              <a:rPr lang="pt-BR" sz="2400" b="0" cap="all" dirty="0"/>
              <a:t>HTML | CARACTERES ESPECIALES (ESCAPADOS)</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53</a:t>
            </a:fld>
            <a:endParaRPr lang="en-US"/>
          </a:p>
        </p:txBody>
      </p:sp>
      <p:sp>
        <p:nvSpPr>
          <p:cNvPr id="8" name="7 Rectángulo"/>
          <p:cNvSpPr/>
          <p:nvPr/>
        </p:nvSpPr>
        <p:spPr>
          <a:xfrm>
            <a:off x="707009" y="1217625"/>
            <a:ext cx="7626285" cy="4185761"/>
          </a:xfrm>
          <a:prstGeom prst="rect">
            <a:avLst/>
          </a:prstGeom>
        </p:spPr>
        <p:txBody>
          <a:bodyPr wrap="square">
            <a:spAutoFit/>
          </a:bodyPr>
          <a:lstStyle/>
          <a:p>
            <a:pPr fontAlgn="base"/>
            <a:r>
              <a:rPr lang="es-ES" sz="1400" dirty="0"/>
              <a:t>&lt; se </a:t>
            </a:r>
            <a:r>
              <a:rPr lang="es-ES" sz="1400" dirty="0" err="1"/>
              <a:t>esribe</a:t>
            </a:r>
            <a:r>
              <a:rPr lang="es-ES" sz="1400" dirty="0"/>
              <a:t> &amp;</a:t>
            </a:r>
            <a:r>
              <a:rPr lang="es-ES" sz="1400" dirty="0" err="1"/>
              <a:t>lt</a:t>
            </a:r>
            <a:r>
              <a:rPr lang="es-ES" sz="1400" dirty="0"/>
              <a:t>;    (</a:t>
            </a:r>
            <a:r>
              <a:rPr lang="es-ES" sz="1400" i="1" dirty="0" err="1"/>
              <a:t>lower</a:t>
            </a:r>
            <a:r>
              <a:rPr lang="es-ES" sz="1400" i="1" dirty="0"/>
              <a:t> </a:t>
            </a:r>
            <a:r>
              <a:rPr lang="es-ES" sz="1400" i="1" dirty="0" err="1"/>
              <a:t>than</a:t>
            </a:r>
            <a:r>
              <a:rPr lang="es-ES" sz="1400" dirty="0"/>
              <a:t>)</a:t>
            </a:r>
          </a:p>
          <a:p>
            <a:pPr fontAlgn="base"/>
            <a:r>
              <a:rPr lang="es-ES" sz="1400" dirty="0"/>
              <a:t>&gt; se escribe &amp;</a:t>
            </a:r>
            <a:r>
              <a:rPr lang="es-ES" sz="1400" dirty="0" err="1"/>
              <a:t>gt</a:t>
            </a:r>
            <a:r>
              <a:rPr lang="es-ES" sz="1400" dirty="0"/>
              <a:t>;  (</a:t>
            </a:r>
            <a:r>
              <a:rPr lang="es-ES" sz="1400" i="1" dirty="0" err="1"/>
              <a:t>greater</a:t>
            </a:r>
            <a:r>
              <a:rPr lang="es-ES" sz="1400" i="1" dirty="0"/>
              <a:t> </a:t>
            </a:r>
            <a:r>
              <a:rPr lang="es-ES" sz="1400" i="1" dirty="0" err="1"/>
              <a:t>than</a:t>
            </a:r>
            <a:r>
              <a:rPr lang="es-ES" sz="1400" dirty="0"/>
              <a:t>)</a:t>
            </a:r>
          </a:p>
          <a:p>
            <a:pPr fontAlgn="base"/>
            <a:r>
              <a:rPr lang="es-ES" sz="1400" dirty="0"/>
              <a:t>» se escribe &amp;</a:t>
            </a:r>
            <a:r>
              <a:rPr lang="es-ES" sz="1400" dirty="0" err="1"/>
              <a:t>quot</a:t>
            </a:r>
            <a:r>
              <a:rPr lang="es-ES" sz="1400" dirty="0"/>
              <a:t>; (e</a:t>
            </a:r>
            <a:r>
              <a:rPr lang="es-ES" sz="1400" i="1" dirty="0"/>
              <a:t>n inglés </a:t>
            </a:r>
            <a:r>
              <a:rPr lang="es-ES" sz="1400" i="1" dirty="0" err="1"/>
              <a:t>quotes</a:t>
            </a:r>
            <a:r>
              <a:rPr lang="es-ES" sz="1400" i="1" dirty="0"/>
              <a:t> es comillas</a:t>
            </a:r>
            <a:r>
              <a:rPr lang="es-ES" sz="1400" dirty="0" smtClean="0"/>
              <a:t>)</a:t>
            </a:r>
          </a:p>
          <a:p>
            <a:pPr fontAlgn="base"/>
            <a:r>
              <a:rPr lang="es-ES" sz="1400" dirty="0"/>
              <a:t>espacio en blanco se escribe &amp;</a:t>
            </a:r>
            <a:r>
              <a:rPr lang="es-ES" sz="1400" dirty="0" err="1"/>
              <a:t>nbsp</a:t>
            </a:r>
            <a:r>
              <a:rPr lang="es-ES" sz="1400" dirty="0"/>
              <a:t>; </a:t>
            </a:r>
            <a:endParaRPr lang="es-ES" sz="1400" dirty="0" smtClean="0"/>
          </a:p>
          <a:p>
            <a:pPr fontAlgn="base"/>
            <a:endParaRPr lang="es-ES" sz="1400" dirty="0"/>
          </a:p>
          <a:p>
            <a:pPr fontAlgn="base"/>
            <a:r>
              <a:rPr lang="es-ES" sz="1400" dirty="0"/>
              <a:t>® se escribe &amp;</a:t>
            </a:r>
            <a:r>
              <a:rPr lang="es-ES" sz="1400" dirty="0" err="1"/>
              <a:t>reg</a:t>
            </a:r>
            <a:r>
              <a:rPr lang="es-ES" sz="1400" dirty="0"/>
              <a:t>;</a:t>
            </a:r>
          </a:p>
          <a:p>
            <a:pPr fontAlgn="base"/>
            <a:r>
              <a:rPr lang="es-ES" sz="1400" dirty="0"/>
              <a:t>© se escribe &amp;</a:t>
            </a:r>
            <a:r>
              <a:rPr lang="es-ES" sz="1400" dirty="0" err="1"/>
              <a:t>copy</a:t>
            </a:r>
            <a:r>
              <a:rPr lang="es-ES" sz="1400" dirty="0"/>
              <a:t>;</a:t>
            </a:r>
          </a:p>
          <a:p>
            <a:pPr fontAlgn="base"/>
            <a:r>
              <a:rPr lang="es-ES" sz="1400" dirty="0"/>
              <a:t>€ se escribe &amp;euro;</a:t>
            </a:r>
          </a:p>
          <a:p>
            <a:pPr fontAlgn="base"/>
            <a:endParaRPr lang="es-ES" sz="1400" dirty="0" smtClean="0"/>
          </a:p>
          <a:p>
            <a:pPr fontAlgn="base"/>
            <a:r>
              <a:rPr lang="pt-BR" sz="1400" dirty="0"/>
              <a:t>á se </a:t>
            </a:r>
            <a:r>
              <a:rPr lang="pt-BR" sz="1400" dirty="0" err="1"/>
              <a:t>escribe</a:t>
            </a:r>
            <a:r>
              <a:rPr lang="pt-BR" sz="1400" dirty="0"/>
              <a:t> &amp;</a:t>
            </a:r>
            <a:r>
              <a:rPr lang="pt-BR" sz="1400" dirty="0" err="1"/>
              <a:t>aacute</a:t>
            </a:r>
            <a:r>
              <a:rPr lang="pt-BR" sz="1400" dirty="0"/>
              <a:t>;</a:t>
            </a:r>
          </a:p>
          <a:p>
            <a:pPr fontAlgn="base"/>
            <a:r>
              <a:rPr lang="pt-BR" sz="1400" dirty="0"/>
              <a:t>à se </a:t>
            </a:r>
            <a:r>
              <a:rPr lang="pt-BR" sz="1400" dirty="0" err="1"/>
              <a:t>escribe</a:t>
            </a:r>
            <a:r>
              <a:rPr lang="pt-BR" sz="1400" dirty="0"/>
              <a:t> &amp;agrave;</a:t>
            </a:r>
          </a:p>
          <a:p>
            <a:pPr fontAlgn="base"/>
            <a:r>
              <a:rPr lang="pt-BR" sz="1400" dirty="0"/>
              <a:t>Á se </a:t>
            </a:r>
            <a:r>
              <a:rPr lang="pt-BR" sz="1400" dirty="0" err="1"/>
              <a:t>escribe</a:t>
            </a:r>
            <a:r>
              <a:rPr lang="pt-BR" sz="1400" dirty="0"/>
              <a:t> &amp;</a:t>
            </a:r>
            <a:r>
              <a:rPr lang="pt-BR" sz="1400" dirty="0" err="1"/>
              <a:t>Aacute</a:t>
            </a:r>
            <a:r>
              <a:rPr lang="pt-BR" sz="1400" dirty="0"/>
              <a:t>;</a:t>
            </a:r>
          </a:p>
          <a:p>
            <a:pPr fontAlgn="base"/>
            <a:r>
              <a:rPr lang="pt-BR" sz="1400" dirty="0"/>
              <a:t>À se </a:t>
            </a:r>
            <a:r>
              <a:rPr lang="pt-BR" sz="1400" dirty="0" err="1"/>
              <a:t>escribe</a:t>
            </a:r>
            <a:r>
              <a:rPr lang="pt-BR" sz="1400" dirty="0"/>
              <a:t> &amp;Agrave;</a:t>
            </a:r>
          </a:p>
          <a:p>
            <a:pPr fontAlgn="base"/>
            <a:endParaRPr lang="es-ES" sz="1400" dirty="0" smtClean="0"/>
          </a:p>
          <a:p>
            <a:pPr fontAlgn="base"/>
            <a:r>
              <a:rPr lang="es-ES" sz="1400" dirty="0"/>
              <a:t>; se escribe &amp;#59;</a:t>
            </a:r>
          </a:p>
          <a:p>
            <a:pPr fontAlgn="base"/>
            <a:r>
              <a:rPr lang="es-ES" sz="1400" dirty="0"/>
              <a:t>= se escribe &amp;#61;</a:t>
            </a:r>
          </a:p>
          <a:p>
            <a:pPr fontAlgn="base"/>
            <a:r>
              <a:rPr lang="es-ES" sz="1400" dirty="0"/>
              <a:t>° se escribe &amp;</a:t>
            </a:r>
            <a:r>
              <a:rPr lang="es-ES" sz="1400" dirty="0" err="1"/>
              <a:t>deg</a:t>
            </a:r>
            <a:r>
              <a:rPr lang="es-ES" sz="1400" dirty="0"/>
              <a:t>; o &amp;#176</a:t>
            </a:r>
          </a:p>
          <a:p>
            <a:pPr fontAlgn="base"/>
            <a:endParaRPr lang="es-ES" sz="1400" dirty="0"/>
          </a:p>
          <a:p>
            <a:pPr fontAlgn="base"/>
            <a:endParaRPr lang="es-ES" sz="1400" dirty="0"/>
          </a:p>
        </p:txBody>
      </p:sp>
    </p:spTree>
    <p:extLst>
      <p:ext uri="{BB962C8B-B14F-4D97-AF65-F5344CB8AC3E}">
        <p14:creationId xmlns:p14="http://schemas.microsoft.com/office/powerpoint/2010/main" val="2261888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pPr fontAlgn="base"/>
            <a:r>
              <a:rPr lang="es-ES" sz="2800" dirty="0" smtClean="0"/>
              <a:t>5.Texto</a:t>
            </a:r>
            <a:r>
              <a:rPr lang="es-ES" sz="2400" b="0" dirty="0" smtClean="0"/>
              <a:t>_</a:t>
            </a:r>
            <a:r>
              <a:rPr lang="es-ES" sz="2400" b="0" cap="all" dirty="0"/>
              <a:t>COMO HACER ESPACIOS EN BLANCO CON HTML</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54</a:t>
            </a:fld>
            <a:endParaRPr lang="en-US"/>
          </a:p>
        </p:txBody>
      </p:sp>
      <p:sp>
        <p:nvSpPr>
          <p:cNvPr id="8" name="7 Rectángulo"/>
          <p:cNvSpPr/>
          <p:nvPr/>
        </p:nvSpPr>
        <p:spPr>
          <a:xfrm>
            <a:off x="707009" y="1217625"/>
            <a:ext cx="7626285" cy="3785652"/>
          </a:xfrm>
          <a:prstGeom prst="rect">
            <a:avLst/>
          </a:prstGeom>
        </p:spPr>
        <p:txBody>
          <a:bodyPr wrap="square">
            <a:spAutoFit/>
          </a:bodyPr>
          <a:lstStyle/>
          <a:p>
            <a:pPr fontAlgn="base"/>
            <a:r>
              <a:rPr lang="es-ES" sz="1400" dirty="0"/>
              <a:t>¿Has intentado separar palabras en blanco pulsando el espaciador?</a:t>
            </a:r>
          </a:p>
          <a:p>
            <a:pPr fontAlgn="base"/>
            <a:r>
              <a:rPr lang="es-ES" sz="1400" dirty="0"/>
              <a:t>Seguramente has comprobado que no funciona.</a:t>
            </a:r>
          </a:p>
          <a:p>
            <a:pPr fontAlgn="base"/>
            <a:r>
              <a:rPr lang="es-ES" sz="1400" dirty="0"/>
              <a:t/>
            </a:r>
            <a:br>
              <a:rPr lang="es-ES" sz="1400" dirty="0"/>
            </a:br>
            <a:r>
              <a:rPr lang="es-ES" sz="1400" dirty="0"/>
              <a:t>Es importante recordar que quién debe preocuparse de las cuestiones de visualización es el CSS y no el HTML</a:t>
            </a:r>
            <a:r>
              <a:rPr lang="es-ES" sz="1400" dirty="0" smtClean="0"/>
              <a:t>.</a:t>
            </a:r>
          </a:p>
          <a:p>
            <a:pPr fontAlgn="base"/>
            <a:endParaRPr lang="es-ES" sz="1400" dirty="0"/>
          </a:p>
          <a:p>
            <a:pPr fontAlgn="base"/>
            <a:r>
              <a:rPr lang="es-ES" sz="1400" dirty="0"/>
              <a:t>No se deben separar palabras mediante el espaciador</a:t>
            </a:r>
            <a:r>
              <a:rPr lang="es-ES" sz="1400" dirty="0" smtClean="0"/>
              <a:t>.</a:t>
            </a:r>
          </a:p>
          <a:p>
            <a:pPr fontAlgn="base"/>
            <a:endParaRPr lang="es-ES" sz="1400" dirty="0"/>
          </a:p>
          <a:p>
            <a:pPr fontAlgn="base"/>
            <a:r>
              <a:rPr lang="es-ES" sz="1400" dirty="0"/>
              <a:t>Para que </a:t>
            </a:r>
            <a:r>
              <a:rPr lang="es-ES" sz="1400" dirty="0" err="1"/>
              <a:t>html</a:t>
            </a:r>
            <a:r>
              <a:rPr lang="es-ES" sz="1400" dirty="0"/>
              <a:t> entienda un espacio en blanco se debe escribir el carácter escapado (codificado</a:t>
            </a:r>
            <a:r>
              <a:rPr lang="es-ES" sz="1400" dirty="0" smtClean="0"/>
              <a:t>).</a:t>
            </a:r>
          </a:p>
          <a:p>
            <a:pPr fontAlgn="base"/>
            <a:endParaRPr lang="es-ES" sz="1400" dirty="0"/>
          </a:p>
          <a:p>
            <a:pPr fontAlgn="base"/>
            <a:r>
              <a:rPr lang="es-ES" sz="4400" dirty="0"/>
              <a:t>&amp;</a:t>
            </a:r>
            <a:r>
              <a:rPr lang="es-ES" sz="4400" dirty="0" err="1"/>
              <a:t>nbsp</a:t>
            </a:r>
            <a:r>
              <a:rPr lang="es-ES" sz="4400" dirty="0" smtClean="0"/>
              <a:t>;</a:t>
            </a:r>
          </a:p>
          <a:p>
            <a:pPr fontAlgn="base"/>
            <a:endParaRPr lang="es-ES" sz="1400" dirty="0"/>
          </a:p>
          <a:p>
            <a:pPr fontAlgn="base"/>
            <a:endParaRPr lang="es-ES" sz="1400" dirty="0"/>
          </a:p>
          <a:p>
            <a:pPr fontAlgn="base"/>
            <a:endParaRPr lang="es-ES" sz="1400" dirty="0"/>
          </a:p>
        </p:txBody>
      </p:sp>
    </p:spTree>
    <p:extLst>
      <p:ext uri="{BB962C8B-B14F-4D97-AF65-F5344CB8AC3E}">
        <p14:creationId xmlns:p14="http://schemas.microsoft.com/office/powerpoint/2010/main" val="122879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 calcmode="lin" valueType="num">
                                      <p:cBhvr>
                                        <p:cTn id="12"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p:cTn id="19"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 calcmode="lin" valueType="num">
                                      <p:cBhvr>
                                        <p:cTn id="26" dur="500" fill="hold"/>
                                        <p:tgtEl>
                                          <p:spTgt spid="8">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8">
                                            <p:txEl>
                                              <p:pRg st="4" end="4"/>
                                            </p:txEl>
                                          </p:spTgt>
                                        </p:tgtEl>
                                        <p:attrNameLst>
                                          <p:attrName>ppt_h</p:attrName>
                                        </p:attrNameLst>
                                      </p:cBhvr>
                                      <p:tavLst>
                                        <p:tav tm="0">
                                          <p:val>
                                            <p:fltVal val="0"/>
                                          </p:val>
                                        </p:tav>
                                        <p:tav tm="100000">
                                          <p:val>
                                            <p:strVal val="#ppt_h"/>
                                          </p:val>
                                        </p:tav>
                                      </p:tavLst>
                                    </p:anim>
                                    <p:animEffect transition="in" filter="fade">
                                      <p:cBhvr>
                                        <p:cTn id="28" dur="500"/>
                                        <p:tgtEl>
                                          <p:spTgt spid="8">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 calcmode="lin" valueType="num">
                                      <p:cBhvr>
                                        <p:cTn id="33" dur="500" fill="hold"/>
                                        <p:tgtEl>
                                          <p:spTgt spid="8">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8">
                                            <p:txEl>
                                              <p:pRg st="6" end="6"/>
                                            </p:txEl>
                                          </p:spTgt>
                                        </p:tgtEl>
                                        <p:attrNameLst>
                                          <p:attrName>ppt_h</p:attrName>
                                        </p:attrNameLst>
                                      </p:cBhvr>
                                      <p:tavLst>
                                        <p:tav tm="0">
                                          <p:val>
                                            <p:fltVal val="0"/>
                                          </p:val>
                                        </p:tav>
                                        <p:tav tm="100000">
                                          <p:val>
                                            <p:strVal val="#ppt_h"/>
                                          </p:val>
                                        </p:tav>
                                      </p:tavLst>
                                    </p:anim>
                                    <p:animEffect transition="in" filter="fade">
                                      <p:cBhvr>
                                        <p:cTn id="35" dur="500"/>
                                        <p:tgtEl>
                                          <p:spTgt spid="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8">
                                            <p:txEl>
                                              <p:pRg st="8" end="8"/>
                                            </p:txEl>
                                          </p:spTgt>
                                        </p:tgtEl>
                                        <p:attrNameLst>
                                          <p:attrName>style.visibility</p:attrName>
                                        </p:attrNameLst>
                                      </p:cBhvr>
                                      <p:to>
                                        <p:strVal val="visible"/>
                                      </p:to>
                                    </p:set>
                                    <p:anim calcmode="lin" valueType="num">
                                      <p:cBhvr>
                                        <p:cTn id="40" dur="500" fill="hold"/>
                                        <p:tgtEl>
                                          <p:spTgt spid="8">
                                            <p:txEl>
                                              <p:pRg st="8" end="8"/>
                                            </p:txEl>
                                          </p:spTgt>
                                        </p:tgtEl>
                                        <p:attrNameLst>
                                          <p:attrName>ppt_w</p:attrName>
                                        </p:attrNameLst>
                                      </p:cBhvr>
                                      <p:tavLst>
                                        <p:tav tm="0">
                                          <p:val>
                                            <p:fltVal val="0"/>
                                          </p:val>
                                        </p:tav>
                                        <p:tav tm="100000">
                                          <p:val>
                                            <p:strVal val="#ppt_w"/>
                                          </p:val>
                                        </p:tav>
                                      </p:tavLst>
                                    </p:anim>
                                    <p:anim calcmode="lin" valueType="num">
                                      <p:cBhvr>
                                        <p:cTn id="41" dur="500" fill="hold"/>
                                        <p:tgtEl>
                                          <p:spTgt spid="8">
                                            <p:txEl>
                                              <p:pRg st="8" end="8"/>
                                            </p:txEl>
                                          </p:spTgt>
                                        </p:tgtEl>
                                        <p:attrNameLst>
                                          <p:attrName>ppt_h</p:attrName>
                                        </p:attrNameLst>
                                      </p:cBhvr>
                                      <p:tavLst>
                                        <p:tav tm="0">
                                          <p:val>
                                            <p:fltVal val="0"/>
                                          </p:val>
                                        </p:tav>
                                        <p:tav tm="100000">
                                          <p:val>
                                            <p:strVal val="#ppt_h"/>
                                          </p:val>
                                        </p:tav>
                                      </p:tavLst>
                                    </p:anim>
                                    <p:animEffect transition="in" filter="fade">
                                      <p:cBhvr>
                                        <p:cTn id="42"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pPr fontAlgn="base"/>
            <a:r>
              <a:rPr lang="es-ES" sz="2800" dirty="0" smtClean="0"/>
              <a:t>5.Texto</a:t>
            </a:r>
            <a:r>
              <a:rPr lang="es-ES" sz="2400" b="0" dirty="0" smtClean="0"/>
              <a:t>_</a:t>
            </a:r>
            <a:r>
              <a:rPr lang="es-ES" sz="2400" b="0" cap="all" dirty="0"/>
              <a:t>COMO HACER ESPACIOS EN BLANCO CON HTML</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55</a:t>
            </a:fld>
            <a:endParaRPr lang="en-US"/>
          </a:p>
        </p:txBody>
      </p:sp>
      <p:sp>
        <p:nvSpPr>
          <p:cNvPr id="8" name="7 Rectángulo"/>
          <p:cNvSpPr/>
          <p:nvPr/>
        </p:nvSpPr>
        <p:spPr>
          <a:xfrm>
            <a:off x="707009" y="1217625"/>
            <a:ext cx="7626285" cy="738664"/>
          </a:xfrm>
          <a:prstGeom prst="rect">
            <a:avLst/>
          </a:prstGeom>
        </p:spPr>
        <p:txBody>
          <a:bodyPr wrap="square">
            <a:spAutoFit/>
          </a:bodyPr>
          <a:lstStyle/>
          <a:p>
            <a:pPr fontAlgn="base"/>
            <a:r>
              <a:rPr lang="es-ES" sz="1400" dirty="0" smtClean="0"/>
              <a:t>Veamos </a:t>
            </a:r>
            <a:r>
              <a:rPr lang="es-ES" sz="1400" dirty="0"/>
              <a:t>un ejemplo:</a:t>
            </a:r>
          </a:p>
          <a:p>
            <a:pPr fontAlgn="base"/>
            <a:endParaRPr lang="es-ES" sz="1400" dirty="0"/>
          </a:p>
          <a:p>
            <a:pPr fontAlgn="base"/>
            <a:endParaRPr lang="es-ES" sz="1400" dirty="0"/>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647" y="1348034"/>
            <a:ext cx="9420475" cy="4787260"/>
          </a:xfrm>
          <a:prstGeom prst="rect">
            <a:avLst/>
          </a:prstGeom>
        </p:spPr>
      </p:pic>
    </p:spTree>
    <p:extLst>
      <p:ext uri="{BB962C8B-B14F-4D97-AF65-F5344CB8AC3E}">
        <p14:creationId xmlns:p14="http://schemas.microsoft.com/office/powerpoint/2010/main" val="13252346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r>
              <a:rPr lang="en-US" sz="2800" dirty="0" smtClean="0"/>
              <a:t>6.</a:t>
            </a:r>
            <a:r>
              <a:rPr lang="es-ES" sz="2800" dirty="0" err="1" smtClean="0"/>
              <a:t>Comments</a:t>
            </a:r>
            <a:r>
              <a:rPr lang="es-ES" sz="2800" dirty="0" smtClean="0"/>
              <a:t> </a:t>
            </a:r>
            <a:r>
              <a:rPr lang="en-US" sz="2800" dirty="0" smtClean="0"/>
              <a:t>- </a:t>
            </a:r>
            <a:r>
              <a:rPr lang="en-US" sz="2800" dirty="0" err="1" smtClean="0"/>
              <a:t>comentarios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56</a:t>
            </a:fld>
            <a:endParaRPr lang="en-US"/>
          </a:p>
        </p:txBody>
      </p:sp>
      <p:sp>
        <p:nvSpPr>
          <p:cNvPr id="8" name="7 Rectángulo"/>
          <p:cNvSpPr/>
          <p:nvPr/>
        </p:nvSpPr>
        <p:spPr>
          <a:xfrm>
            <a:off x="895928" y="1452571"/>
            <a:ext cx="6096000" cy="369332"/>
          </a:xfrm>
          <a:prstGeom prst="rect">
            <a:avLst/>
          </a:prstGeom>
        </p:spPr>
        <p:txBody>
          <a:bodyPr>
            <a:spAutoFit/>
          </a:bodyPr>
          <a:lstStyle/>
          <a:p>
            <a:r>
              <a:rPr lang="es-ES" dirty="0"/>
              <a:t>HTML </a:t>
            </a:r>
            <a:r>
              <a:rPr lang="es-ES" dirty="0" err="1"/>
              <a:t>Comment</a:t>
            </a:r>
            <a:r>
              <a:rPr lang="es-ES" dirty="0"/>
              <a:t> </a:t>
            </a:r>
            <a:r>
              <a:rPr lang="es-ES" dirty="0" err="1" smtClean="0"/>
              <a:t>Tag</a:t>
            </a:r>
            <a:endParaRPr lang="es-ES" dirty="0"/>
          </a:p>
        </p:txBody>
      </p:sp>
      <p:sp>
        <p:nvSpPr>
          <p:cNvPr id="9" name="8 Rectángulo"/>
          <p:cNvSpPr/>
          <p:nvPr/>
        </p:nvSpPr>
        <p:spPr>
          <a:xfrm>
            <a:off x="3943928" y="1445797"/>
            <a:ext cx="6096000" cy="923330"/>
          </a:xfrm>
          <a:prstGeom prst="rect">
            <a:avLst/>
          </a:prstGeom>
        </p:spPr>
        <p:txBody>
          <a:bodyPr>
            <a:spAutoFit/>
          </a:bodyPr>
          <a:lstStyle/>
          <a:p>
            <a:r>
              <a:rPr lang="es-ES" dirty="0">
                <a:solidFill>
                  <a:srgbClr val="FF0000"/>
                </a:solidFill>
              </a:rPr>
              <a:t>&lt;!--</a:t>
            </a:r>
            <a:r>
              <a:rPr lang="es-ES" dirty="0"/>
              <a:t> </a:t>
            </a:r>
            <a:r>
              <a:rPr lang="es-ES" dirty="0" err="1"/>
              <a:t>Write</a:t>
            </a:r>
            <a:r>
              <a:rPr lang="es-ES" dirty="0"/>
              <a:t> </a:t>
            </a:r>
            <a:r>
              <a:rPr lang="es-ES" dirty="0" err="1"/>
              <a:t>your</a:t>
            </a:r>
            <a:r>
              <a:rPr lang="es-ES" dirty="0"/>
              <a:t> </a:t>
            </a:r>
            <a:r>
              <a:rPr lang="es-ES" dirty="0" err="1"/>
              <a:t>comments</a:t>
            </a:r>
            <a:r>
              <a:rPr lang="es-ES" dirty="0"/>
              <a:t> </a:t>
            </a:r>
            <a:r>
              <a:rPr lang="es-ES" dirty="0" err="1"/>
              <a:t>here</a:t>
            </a:r>
            <a:r>
              <a:rPr lang="es-ES" dirty="0"/>
              <a:t> </a:t>
            </a:r>
            <a:r>
              <a:rPr lang="es-ES" dirty="0">
                <a:solidFill>
                  <a:srgbClr val="FF0000"/>
                </a:solidFill>
              </a:rPr>
              <a:t>--&gt;</a:t>
            </a:r>
          </a:p>
          <a:p>
            <a:r>
              <a:rPr lang="es-ES" dirty="0"/>
              <a:t/>
            </a:r>
            <a:br>
              <a:rPr lang="es-ES" dirty="0"/>
            </a:br>
            <a:endParaRPr lang="es-ES" dirty="0"/>
          </a:p>
        </p:txBody>
      </p:sp>
      <p:sp>
        <p:nvSpPr>
          <p:cNvPr id="10" name="9 Rectángulo"/>
          <p:cNvSpPr/>
          <p:nvPr/>
        </p:nvSpPr>
        <p:spPr>
          <a:xfrm>
            <a:off x="512286" y="2217827"/>
            <a:ext cx="5520869" cy="1477328"/>
          </a:xfrm>
          <a:prstGeom prst="rect">
            <a:avLst/>
          </a:prstGeom>
          <a:solidFill>
            <a:schemeClr val="bg1">
              <a:lumMod val="95000"/>
            </a:schemeClr>
          </a:solidFill>
        </p:spPr>
        <p:txBody>
          <a:bodyPr wrap="square">
            <a:spAutoFit/>
          </a:bodyPr>
          <a:lstStyle/>
          <a:p>
            <a:r>
              <a:rPr lang="en-US" dirty="0">
                <a:solidFill>
                  <a:srgbClr val="FF0000"/>
                </a:solidFill>
              </a:rPr>
              <a:t>&lt;!--</a:t>
            </a:r>
            <a:r>
              <a:rPr lang="en-US" dirty="0"/>
              <a:t> This is a comment </a:t>
            </a:r>
            <a:r>
              <a:rPr lang="en-US" dirty="0">
                <a:solidFill>
                  <a:srgbClr val="FF0000"/>
                </a:solidFill>
              </a:rPr>
              <a:t>--&gt;</a:t>
            </a:r>
            <a:r>
              <a:rPr lang="en-US" dirty="0"/>
              <a:t/>
            </a:r>
            <a:br>
              <a:rPr lang="en-US" dirty="0"/>
            </a:br>
            <a:r>
              <a:rPr lang="en-US" dirty="0"/>
              <a:t/>
            </a:r>
            <a:br>
              <a:rPr lang="en-US" dirty="0"/>
            </a:br>
            <a:r>
              <a:rPr lang="en-US" dirty="0"/>
              <a:t>&lt;p&gt;This is a paragraph.&lt;/p&gt;</a:t>
            </a:r>
            <a:br>
              <a:rPr lang="en-US" dirty="0"/>
            </a:br>
            <a:r>
              <a:rPr lang="en-US" dirty="0"/>
              <a:t/>
            </a:r>
            <a:br>
              <a:rPr lang="en-US" dirty="0"/>
            </a:br>
            <a:r>
              <a:rPr lang="en-US" dirty="0">
                <a:solidFill>
                  <a:srgbClr val="FF0000"/>
                </a:solidFill>
              </a:rPr>
              <a:t>&lt;!--</a:t>
            </a:r>
            <a:r>
              <a:rPr lang="en-US" dirty="0"/>
              <a:t> Remember to add more information here --&gt;</a:t>
            </a:r>
            <a:endParaRPr lang="es-ES" dirty="0"/>
          </a:p>
        </p:txBody>
      </p:sp>
      <p:sp>
        <p:nvSpPr>
          <p:cNvPr id="11" name="10 Rectángulo"/>
          <p:cNvSpPr/>
          <p:nvPr/>
        </p:nvSpPr>
        <p:spPr>
          <a:xfrm>
            <a:off x="6711980" y="2217827"/>
            <a:ext cx="5246253" cy="1477328"/>
          </a:xfrm>
          <a:prstGeom prst="rect">
            <a:avLst/>
          </a:prstGeom>
          <a:solidFill>
            <a:schemeClr val="bg1">
              <a:lumMod val="95000"/>
            </a:schemeClr>
          </a:solidFill>
        </p:spPr>
        <p:txBody>
          <a:bodyPr wrap="square">
            <a:spAutoFit/>
          </a:bodyPr>
          <a:lstStyle/>
          <a:p>
            <a:r>
              <a:rPr lang="en-US" dirty="0"/>
              <a:t>&lt;p&gt;This is a paragraph.&lt;/p&gt;</a:t>
            </a:r>
            <a:br>
              <a:rPr lang="en-US" dirty="0"/>
            </a:br>
            <a:r>
              <a:rPr lang="en-US" dirty="0"/>
              <a:t/>
            </a:r>
            <a:br>
              <a:rPr lang="en-US" dirty="0"/>
            </a:br>
            <a:r>
              <a:rPr lang="en-US" dirty="0">
                <a:solidFill>
                  <a:srgbClr val="FF0000"/>
                </a:solidFill>
              </a:rPr>
              <a:t>&lt;!--</a:t>
            </a:r>
            <a:r>
              <a:rPr lang="en-US" dirty="0"/>
              <a:t> &lt;p&gt;This is another paragraph &lt;/p&gt; </a:t>
            </a:r>
            <a:r>
              <a:rPr lang="en-US" dirty="0">
                <a:solidFill>
                  <a:srgbClr val="FF0000"/>
                </a:solidFill>
              </a:rPr>
              <a:t>--&gt;</a:t>
            </a:r>
            <a:br>
              <a:rPr lang="en-US" dirty="0">
                <a:solidFill>
                  <a:srgbClr val="FF0000"/>
                </a:solidFill>
              </a:rPr>
            </a:br>
            <a:r>
              <a:rPr lang="en-US" dirty="0"/>
              <a:t/>
            </a:r>
            <a:br>
              <a:rPr lang="en-US" dirty="0"/>
            </a:br>
            <a:r>
              <a:rPr lang="en-US" dirty="0"/>
              <a:t>&lt;p&gt;This is a paragraph too.&lt;/p&gt;</a:t>
            </a:r>
            <a:endParaRPr lang="es-ES" dirty="0"/>
          </a:p>
        </p:txBody>
      </p:sp>
      <p:sp>
        <p:nvSpPr>
          <p:cNvPr id="12" name="11 Rectángulo"/>
          <p:cNvSpPr/>
          <p:nvPr/>
        </p:nvSpPr>
        <p:spPr>
          <a:xfrm>
            <a:off x="2832708" y="3991255"/>
            <a:ext cx="6096000" cy="1754326"/>
          </a:xfrm>
          <a:prstGeom prst="rect">
            <a:avLst/>
          </a:prstGeom>
          <a:solidFill>
            <a:schemeClr val="bg1">
              <a:lumMod val="95000"/>
            </a:schemeClr>
          </a:solidFill>
        </p:spPr>
        <p:txBody>
          <a:bodyPr>
            <a:spAutoFit/>
          </a:bodyPr>
          <a:lstStyle/>
          <a:p>
            <a:r>
              <a:rPr lang="en-US" dirty="0"/>
              <a:t>&lt;p&gt;This is a paragraph.&lt;/p&gt;</a:t>
            </a:r>
            <a:br>
              <a:rPr lang="en-US" dirty="0"/>
            </a:br>
            <a:r>
              <a:rPr lang="en-US" dirty="0">
                <a:solidFill>
                  <a:srgbClr val="FF0000"/>
                </a:solidFill>
              </a:rPr>
              <a:t>&lt;!--</a:t>
            </a:r>
            <a:r>
              <a:rPr lang="en-US" dirty="0"/>
              <a:t/>
            </a:r>
            <a:br>
              <a:rPr lang="en-US" dirty="0"/>
            </a:br>
            <a:r>
              <a:rPr lang="en-US" dirty="0"/>
              <a:t>&lt;p&gt;Look at this cool image:&lt;/p&gt;</a:t>
            </a:r>
            <a:br>
              <a:rPr lang="en-US" dirty="0"/>
            </a:br>
            <a:r>
              <a:rPr lang="en-US" dirty="0"/>
              <a:t>&lt;</a:t>
            </a:r>
            <a:r>
              <a:rPr lang="en-US" dirty="0" err="1"/>
              <a:t>img</a:t>
            </a:r>
            <a:r>
              <a:rPr lang="en-US" dirty="0"/>
              <a:t> border="0" </a:t>
            </a:r>
            <a:r>
              <a:rPr lang="en-US" dirty="0" err="1"/>
              <a:t>src</a:t>
            </a:r>
            <a:r>
              <a:rPr lang="en-US" dirty="0"/>
              <a:t>="pic_trulli.jpg" alt="</a:t>
            </a:r>
            <a:r>
              <a:rPr lang="en-US" dirty="0" err="1"/>
              <a:t>Trulli</a:t>
            </a:r>
            <a:r>
              <a:rPr lang="en-US" dirty="0"/>
              <a:t>"&gt;</a:t>
            </a:r>
            <a:br>
              <a:rPr lang="en-US" dirty="0"/>
            </a:br>
            <a:r>
              <a:rPr lang="en-US" dirty="0">
                <a:solidFill>
                  <a:srgbClr val="FF0000"/>
                </a:solidFill>
              </a:rPr>
              <a:t>--&gt;</a:t>
            </a:r>
            <a:r>
              <a:rPr lang="en-US" dirty="0"/>
              <a:t/>
            </a:r>
            <a:br>
              <a:rPr lang="en-US" dirty="0"/>
            </a:br>
            <a:r>
              <a:rPr lang="en-US" dirty="0"/>
              <a:t>&lt;p&gt;This is a paragraph too.&lt;/p&gt;</a:t>
            </a:r>
            <a:endParaRPr lang="es-ES" dirty="0"/>
          </a:p>
        </p:txBody>
      </p:sp>
    </p:spTree>
    <p:extLst>
      <p:ext uri="{BB962C8B-B14F-4D97-AF65-F5344CB8AC3E}">
        <p14:creationId xmlns:p14="http://schemas.microsoft.com/office/powerpoint/2010/main" val="37919790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89328" y="356474"/>
            <a:ext cx="10495178" cy="502201"/>
          </a:xfrm>
        </p:spPr>
        <p:txBody>
          <a:bodyPr/>
          <a:lstStyle/>
          <a:p>
            <a:r>
              <a:rPr lang="es-ES" dirty="0" smtClean="0"/>
              <a:t>Ejercicios</a:t>
            </a:r>
            <a:endParaRPr lang="es-ES" dirty="0"/>
          </a:p>
        </p:txBody>
      </p:sp>
      <p:sp>
        <p:nvSpPr>
          <p:cNvPr id="3" name="2 Marcador de texto"/>
          <p:cNvSpPr>
            <a:spLocks noGrp="1"/>
          </p:cNvSpPr>
          <p:nvPr>
            <p:ph type="body" idx="18"/>
          </p:nvPr>
        </p:nvSpPr>
        <p:spPr>
          <a:xfrm>
            <a:off x="588048" y="1076474"/>
            <a:ext cx="3974525" cy="940862"/>
          </a:xfrm>
        </p:spPr>
        <p:txBody>
          <a:bodyPr>
            <a:normAutofit/>
          </a:bodyPr>
          <a:lstStyle/>
          <a:p>
            <a:pPr>
              <a:buFont typeface="Arial" panose="020B0604020202020204" pitchFamily="34" charset="0"/>
              <a:buChar char="•"/>
            </a:pPr>
            <a:r>
              <a:rPr lang="es-ES" sz="1800" b="1" dirty="0" smtClean="0"/>
              <a:t>Ejercicios 2, 3 y 4</a:t>
            </a:r>
          </a:p>
          <a:p>
            <a:pPr>
              <a:buFont typeface="Arial" panose="020B0604020202020204" pitchFamily="34" charset="0"/>
              <a:buChar char="•"/>
            </a:pPr>
            <a:r>
              <a:rPr lang="es-ES" sz="1800" b="1" dirty="0" smtClean="0"/>
              <a:t>BLOQUE 3</a:t>
            </a:r>
          </a:p>
          <a:p>
            <a:pPr>
              <a:buFont typeface="Arial" panose="020B0604020202020204" pitchFamily="34" charset="0"/>
              <a:buChar char="•"/>
            </a:pPr>
            <a:endParaRPr lang="es-ES" sz="1800" b="1" dirty="0" smtClean="0"/>
          </a:p>
        </p:txBody>
      </p:sp>
      <p:sp>
        <p:nvSpPr>
          <p:cNvPr id="4" name="3 Marcador de número de diapositiva"/>
          <p:cNvSpPr>
            <a:spLocks noGrp="1"/>
          </p:cNvSpPr>
          <p:nvPr>
            <p:ph type="sldNum" sz="quarter" idx="12"/>
          </p:nvPr>
        </p:nvSpPr>
        <p:spPr/>
        <p:txBody>
          <a:bodyPr/>
          <a:lstStyle/>
          <a:p>
            <a:fld id="{3CE5352E-9B9F-4EDC-8769-7FA3D3F814C7}" type="slidenum">
              <a:rPr lang="en-US" smtClean="0"/>
              <a:pPr/>
              <a:t>57</a:t>
            </a:fld>
            <a:endParaRPr lang="en-US"/>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7977" y="356474"/>
            <a:ext cx="720000" cy="720000"/>
          </a:xfrm>
          <a:prstGeom prst="rect">
            <a:avLst/>
          </a:prstGeom>
        </p:spPr>
      </p:pic>
    </p:spTree>
    <p:extLst>
      <p:ext uri="{BB962C8B-B14F-4D97-AF65-F5344CB8AC3E}">
        <p14:creationId xmlns:p14="http://schemas.microsoft.com/office/powerpoint/2010/main" val="11080500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r>
              <a:rPr lang="es-ES" sz="2800" dirty="0" smtClean="0"/>
              <a:t>7.</a:t>
            </a:r>
            <a:r>
              <a:rPr lang="es-ES" sz="2800" dirty="0"/>
              <a:t> </a:t>
            </a:r>
            <a:r>
              <a:rPr lang="es-ES" sz="2800" dirty="0" smtClean="0"/>
              <a:t>Links - enlaces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58</a:t>
            </a:fld>
            <a:endParaRPr lang="en-US"/>
          </a:p>
        </p:txBody>
      </p:sp>
      <p:sp>
        <p:nvSpPr>
          <p:cNvPr id="3" name="2 Rectángulo"/>
          <p:cNvSpPr/>
          <p:nvPr/>
        </p:nvSpPr>
        <p:spPr>
          <a:xfrm>
            <a:off x="3454400" y="1201094"/>
            <a:ext cx="6096000" cy="923330"/>
          </a:xfrm>
          <a:prstGeom prst="rect">
            <a:avLst/>
          </a:prstGeom>
        </p:spPr>
        <p:txBody>
          <a:bodyPr>
            <a:spAutoFit/>
          </a:bodyPr>
          <a:lstStyle/>
          <a:p>
            <a:r>
              <a:rPr lang="en-US" dirty="0"/>
              <a:t>&lt;a </a:t>
            </a:r>
            <a:r>
              <a:rPr lang="en-US" dirty="0" err="1"/>
              <a:t>href</a:t>
            </a:r>
            <a:r>
              <a:rPr lang="en-US" dirty="0"/>
              <a:t>="</a:t>
            </a:r>
            <a:r>
              <a:rPr lang="en-US" i="1" dirty="0" err="1"/>
              <a:t>url</a:t>
            </a:r>
            <a:r>
              <a:rPr lang="en-US" dirty="0"/>
              <a:t>"&gt;</a:t>
            </a:r>
            <a:r>
              <a:rPr lang="en-US" i="1" dirty="0"/>
              <a:t>link text</a:t>
            </a:r>
            <a:r>
              <a:rPr lang="en-US" dirty="0"/>
              <a:t>&lt;/a&gt;</a:t>
            </a:r>
          </a:p>
          <a:p>
            <a:r>
              <a:rPr lang="en-US" dirty="0"/>
              <a:t/>
            </a:r>
            <a:br>
              <a:rPr lang="en-US" dirty="0"/>
            </a:br>
            <a:endParaRPr lang="es-ES" dirty="0"/>
          </a:p>
        </p:txBody>
      </p:sp>
      <p:sp>
        <p:nvSpPr>
          <p:cNvPr id="4" name="3 Rectángulo"/>
          <p:cNvSpPr/>
          <p:nvPr/>
        </p:nvSpPr>
        <p:spPr>
          <a:xfrm>
            <a:off x="979055" y="1879584"/>
            <a:ext cx="7813964" cy="646331"/>
          </a:xfrm>
          <a:prstGeom prst="rect">
            <a:avLst/>
          </a:prstGeom>
        </p:spPr>
        <p:txBody>
          <a:bodyPr wrap="square">
            <a:spAutoFit/>
          </a:bodyPr>
          <a:lstStyle/>
          <a:p>
            <a:r>
              <a:rPr lang="en-US" dirty="0"/>
              <a:t>&lt;</a:t>
            </a:r>
            <a:r>
              <a:rPr lang="en-US" dirty="0">
                <a:solidFill>
                  <a:srgbClr val="FF0000"/>
                </a:solidFill>
              </a:rPr>
              <a:t>a</a:t>
            </a:r>
            <a:r>
              <a:rPr lang="en-US" dirty="0"/>
              <a:t> </a:t>
            </a:r>
            <a:r>
              <a:rPr lang="en-US" dirty="0" err="1"/>
              <a:t>href</a:t>
            </a:r>
            <a:r>
              <a:rPr lang="en-US" dirty="0"/>
              <a:t>="https://</a:t>
            </a:r>
            <a:r>
              <a:rPr lang="en-US" dirty="0" smtClean="0"/>
              <a:t>www.twooweb.es/"&gt;Visita </a:t>
            </a:r>
            <a:r>
              <a:rPr lang="en-US" dirty="0" err="1" smtClean="0"/>
              <a:t>Twooweb</a:t>
            </a:r>
            <a:r>
              <a:rPr lang="en-US" dirty="0" smtClean="0"/>
              <a:t>!&lt;/</a:t>
            </a:r>
            <a:r>
              <a:rPr lang="en-US" dirty="0">
                <a:solidFill>
                  <a:srgbClr val="FF0000"/>
                </a:solidFill>
              </a:rPr>
              <a:t>a</a:t>
            </a:r>
            <a:r>
              <a:rPr lang="en-US" dirty="0" smtClean="0"/>
              <a:t>&gt;</a:t>
            </a:r>
            <a:r>
              <a:rPr lang="en-US" dirty="0"/>
              <a:t/>
            </a:r>
            <a:br>
              <a:rPr lang="en-US" dirty="0"/>
            </a:br>
            <a:endParaRPr lang="es-ES" dirty="0"/>
          </a:p>
        </p:txBody>
      </p:sp>
      <p:sp>
        <p:nvSpPr>
          <p:cNvPr id="5" name="4 Rectángulo"/>
          <p:cNvSpPr/>
          <p:nvPr/>
        </p:nvSpPr>
        <p:spPr>
          <a:xfrm>
            <a:off x="766618" y="1201094"/>
            <a:ext cx="6096000" cy="369332"/>
          </a:xfrm>
          <a:prstGeom prst="rect">
            <a:avLst/>
          </a:prstGeom>
        </p:spPr>
        <p:txBody>
          <a:bodyPr>
            <a:spAutoFit/>
          </a:bodyPr>
          <a:lstStyle/>
          <a:p>
            <a:r>
              <a:rPr lang="es-ES" b="1" dirty="0"/>
              <a:t>HTML Links - </a:t>
            </a:r>
            <a:r>
              <a:rPr lang="es-ES" b="1" dirty="0" err="1" smtClean="0"/>
              <a:t>Syntax</a:t>
            </a:r>
            <a:endParaRPr lang="es-ES" b="1" dirty="0"/>
          </a:p>
        </p:txBody>
      </p:sp>
      <p:sp>
        <p:nvSpPr>
          <p:cNvPr id="7" name="6 Rectángulo"/>
          <p:cNvSpPr/>
          <p:nvPr/>
        </p:nvSpPr>
        <p:spPr>
          <a:xfrm>
            <a:off x="766618" y="2528377"/>
            <a:ext cx="6096000" cy="923330"/>
          </a:xfrm>
          <a:prstGeom prst="rect">
            <a:avLst/>
          </a:prstGeom>
        </p:spPr>
        <p:txBody>
          <a:bodyPr>
            <a:spAutoFit/>
          </a:bodyPr>
          <a:lstStyle/>
          <a:p>
            <a:r>
              <a:rPr lang="en-US" b="1" dirty="0"/>
              <a:t>HTML Links - The target Attribute</a:t>
            </a:r>
          </a:p>
          <a:p>
            <a:r>
              <a:rPr lang="en-US" dirty="0"/>
              <a:t/>
            </a:r>
            <a:br>
              <a:rPr lang="en-US" dirty="0"/>
            </a:br>
            <a:endParaRPr lang="es-ES" dirty="0"/>
          </a:p>
        </p:txBody>
      </p:sp>
      <p:sp>
        <p:nvSpPr>
          <p:cNvPr id="13" name="Rectangle 1"/>
          <p:cNvSpPr>
            <a:spLocks noChangeArrowheads="1"/>
          </p:cNvSpPr>
          <p:nvPr/>
        </p:nvSpPr>
        <p:spPr bwMode="auto">
          <a:xfrm>
            <a:off x="3582756" y="3081573"/>
            <a:ext cx="7647710" cy="1661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400" b="0" i="0" u="none" strike="noStrike" cap="none" normalizeH="0" baseline="0" dirty="0" err="1" smtClean="0">
                <a:ln>
                  <a:noFill/>
                </a:ln>
                <a:solidFill>
                  <a:srgbClr val="000000"/>
                </a:solidFill>
                <a:effectLst/>
                <a:latin typeface="Calibri" panose="020F0502020204030204" pitchFamily="34" charset="0"/>
              </a:rPr>
              <a:t>The</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smtClean="0">
                <a:ln>
                  <a:noFill/>
                </a:ln>
                <a:solidFill>
                  <a:srgbClr val="DC143C"/>
                </a:solidFill>
                <a:effectLst/>
                <a:latin typeface="Calibri" panose="020F0502020204030204" pitchFamily="34" charset="0"/>
                <a:cs typeface="Consolas" pitchFamily="49" charset="0"/>
              </a:rPr>
              <a:t>target</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attribute</a:t>
            </a:r>
            <a:r>
              <a:rPr kumimoji="0" lang="es-ES" altLang="es-ES" sz="1400" b="0" i="0" u="none" strike="noStrike" cap="none" normalizeH="0" baseline="0" dirty="0" smtClean="0">
                <a:ln>
                  <a:noFill/>
                </a:ln>
                <a:solidFill>
                  <a:srgbClr val="000000"/>
                </a:solidFill>
                <a:effectLst/>
                <a:latin typeface="Calibri" panose="020F0502020204030204" pitchFamily="34" charset="0"/>
              </a:rPr>
              <a:t> can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have</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one</a:t>
            </a:r>
            <a:r>
              <a:rPr kumimoji="0" lang="es-ES" altLang="es-ES" sz="1400" b="0" i="0" u="none" strike="noStrike" cap="none" normalizeH="0" baseline="0" dirty="0" smtClean="0">
                <a:ln>
                  <a:noFill/>
                </a:ln>
                <a:solidFill>
                  <a:srgbClr val="000000"/>
                </a:solidFill>
                <a:effectLst/>
                <a:latin typeface="Calibri" panose="020F0502020204030204" pitchFamily="34" charset="0"/>
              </a:rPr>
              <a:t> of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the</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following</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values</a:t>
            </a:r>
            <a:r>
              <a:rPr kumimoji="0" lang="es-ES" altLang="es-ES" sz="1400" b="0" i="0" u="none" strike="noStrike" cap="none" normalizeH="0" baseline="0" dirty="0" smtClean="0">
                <a:ln>
                  <a:noFill/>
                </a:ln>
                <a:solidFill>
                  <a:srgbClr val="000000"/>
                </a:solidFill>
                <a:effectLst/>
                <a:latin typeface="Calibri" panose="020F050202020403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ES" altLang="es-ES" sz="1400" b="0" i="0" u="none" strike="noStrike" cap="none" normalizeH="0" baseline="0" dirty="0" smtClean="0">
              <a:ln>
                <a:noFill/>
              </a:ln>
              <a:solidFill>
                <a:schemeClr val="tx1"/>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alibri" panose="020F0502020204030204" pitchFamily="34" charset="0"/>
                <a:cs typeface="Consolas" pitchFamily="49" charset="0"/>
              </a:rPr>
              <a:t>_</a:t>
            </a:r>
            <a:r>
              <a:rPr kumimoji="0" lang="es-ES" altLang="es-ES" sz="1400" b="0" i="0" u="none" strike="noStrike" cap="none" normalizeH="0" baseline="0" dirty="0" err="1" smtClean="0">
                <a:ln>
                  <a:noFill/>
                </a:ln>
                <a:solidFill>
                  <a:srgbClr val="DC143C"/>
                </a:solidFill>
                <a:effectLst/>
                <a:latin typeface="Calibri" panose="020F0502020204030204" pitchFamily="34" charset="0"/>
                <a:cs typeface="Consolas" pitchFamily="49" charset="0"/>
              </a:rPr>
              <a:t>self</a:t>
            </a:r>
            <a:r>
              <a:rPr kumimoji="0" lang="es-ES" altLang="es-ES" sz="1400" b="0" i="0" u="none" strike="noStrike" cap="none" normalizeH="0" baseline="0" dirty="0" smtClean="0">
                <a:ln>
                  <a:noFill/>
                </a:ln>
                <a:solidFill>
                  <a:srgbClr val="000000"/>
                </a:solidFill>
                <a:effectLst/>
                <a:latin typeface="Calibri" panose="020F0502020204030204" pitchFamily="34" charset="0"/>
              </a:rPr>
              <a:t> - Default. Opens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the</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document</a:t>
            </a:r>
            <a:r>
              <a:rPr kumimoji="0" lang="es-ES" altLang="es-ES" sz="1400" b="0" i="0" u="none" strike="noStrike" cap="none" normalizeH="0" baseline="0" dirty="0" smtClean="0">
                <a:ln>
                  <a:noFill/>
                </a:ln>
                <a:solidFill>
                  <a:srgbClr val="000000"/>
                </a:solidFill>
                <a:effectLst/>
                <a:latin typeface="Calibri" panose="020F0502020204030204" pitchFamily="34" charset="0"/>
              </a:rPr>
              <a:t> in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the</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same</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window</a:t>
            </a:r>
            <a:r>
              <a:rPr kumimoji="0" lang="es-ES" altLang="es-ES" sz="1400" b="0" i="0" u="none" strike="noStrike" cap="none" normalizeH="0" baseline="0" dirty="0" smtClean="0">
                <a:ln>
                  <a:noFill/>
                </a:ln>
                <a:solidFill>
                  <a:srgbClr val="000000"/>
                </a:solidFill>
                <a:effectLst/>
                <a:latin typeface="Calibri" panose="020F0502020204030204" pitchFamily="34" charset="0"/>
              </a:rPr>
              <a:t>/</a:t>
            </a:r>
            <a:r>
              <a:rPr kumimoji="0" lang="es-ES" altLang="es-ES" sz="1400" b="0" i="0" u="none" strike="noStrike" cap="none" normalizeH="0" baseline="0" dirty="0" err="1" smtClean="0">
                <a:ln>
                  <a:noFill/>
                </a:ln>
                <a:solidFill>
                  <a:srgbClr val="000000"/>
                </a:solidFill>
                <a:effectLst/>
                <a:latin typeface="Calibri" panose="020F0502020204030204" pitchFamily="34" charset="0"/>
              </a:rPr>
              <a:t>tab</a:t>
            </a:r>
            <a:r>
              <a:rPr kumimoji="0" lang="es-ES" altLang="es-ES" sz="1400" b="0" i="0" u="none" strike="noStrike" cap="none" normalizeH="0" baseline="0" dirty="0" smtClean="0">
                <a:ln>
                  <a:noFill/>
                </a:ln>
                <a:solidFill>
                  <a:srgbClr val="000000"/>
                </a:solidFill>
                <a:effectLst/>
                <a:latin typeface="Calibri" panose="020F0502020204030204" pitchFamily="34" charset="0"/>
              </a:rPr>
              <a:t> as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it</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was</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clicked</a:t>
            </a:r>
            <a:endParaRPr kumimoji="0" lang="es-ES" altLang="es-ES" sz="1400" b="0" i="0" u="none" strike="noStrike" cap="none" normalizeH="0" baseline="0" dirty="0" smtClean="0">
              <a:ln>
                <a:noFill/>
              </a:ln>
              <a:solidFill>
                <a:srgbClr val="000000"/>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alibri" panose="020F0502020204030204" pitchFamily="34" charset="0"/>
                <a:cs typeface="Consolas" pitchFamily="49" charset="0"/>
              </a:rPr>
              <a:t>_</a:t>
            </a:r>
            <a:r>
              <a:rPr kumimoji="0" lang="es-ES" altLang="es-ES" sz="1400" b="0" i="0" u="none" strike="noStrike" cap="none" normalizeH="0" baseline="0" dirty="0" err="1" smtClean="0">
                <a:ln>
                  <a:noFill/>
                </a:ln>
                <a:solidFill>
                  <a:srgbClr val="DC143C"/>
                </a:solidFill>
                <a:effectLst/>
                <a:latin typeface="Calibri" panose="020F0502020204030204" pitchFamily="34" charset="0"/>
                <a:cs typeface="Consolas" pitchFamily="49" charset="0"/>
              </a:rPr>
              <a:t>blank</a:t>
            </a:r>
            <a:r>
              <a:rPr kumimoji="0" lang="es-ES" altLang="es-ES" sz="1400" b="0" i="0" u="none" strike="noStrike" cap="none" normalizeH="0" baseline="0" dirty="0" smtClean="0">
                <a:ln>
                  <a:noFill/>
                </a:ln>
                <a:solidFill>
                  <a:srgbClr val="000000"/>
                </a:solidFill>
                <a:effectLst/>
                <a:latin typeface="Calibri" panose="020F0502020204030204" pitchFamily="34" charset="0"/>
              </a:rPr>
              <a:t> - Opens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the</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document</a:t>
            </a:r>
            <a:r>
              <a:rPr kumimoji="0" lang="es-ES" altLang="es-ES" sz="1400" b="0" i="0" u="none" strike="noStrike" cap="none" normalizeH="0" baseline="0" dirty="0" smtClean="0">
                <a:ln>
                  <a:noFill/>
                </a:ln>
                <a:solidFill>
                  <a:srgbClr val="000000"/>
                </a:solidFill>
                <a:effectLst/>
                <a:latin typeface="Calibri" panose="020F0502020204030204" pitchFamily="34" charset="0"/>
              </a:rPr>
              <a:t> in a new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window</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or</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tab</a:t>
            </a:r>
            <a:endParaRPr kumimoji="0" lang="es-ES" altLang="es-ES" sz="1400" b="0" i="0" u="none" strike="noStrike" cap="none" normalizeH="0" baseline="0" dirty="0" smtClean="0">
              <a:ln>
                <a:noFill/>
              </a:ln>
              <a:solidFill>
                <a:srgbClr val="000000"/>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alibri" panose="020F0502020204030204" pitchFamily="34" charset="0"/>
                <a:cs typeface="Consolas" pitchFamily="49" charset="0"/>
              </a:rPr>
              <a:t>_</a:t>
            </a:r>
            <a:r>
              <a:rPr kumimoji="0" lang="es-ES" altLang="es-ES" sz="1400" b="0" i="0" u="none" strike="noStrike" cap="none" normalizeH="0" baseline="0" dirty="0" err="1" smtClean="0">
                <a:ln>
                  <a:noFill/>
                </a:ln>
                <a:solidFill>
                  <a:srgbClr val="DC143C"/>
                </a:solidFill>
                <a:effectLst/>
                <a:latin typeface="Calibri" panose="020F0502020204030204" pitchFamily="34" charset="0"/>
                <a:cs typeface="Consolas" pitchFamily="49" charset="0"/>
              </a:rPr>
              <a:t>parent</a:t>
            </a:r>
            <a:r>
              <a:rPr kumimoji="0" lang="es-ES" altLang="es-ES" sz="1400" b="0" i="0" u="none" strike="noStrike" cap="none" normalizeH="0" baseline="0" dirty="0" smtClean="0">
                <a:ln>
                  <a:noFill/>
                </a:ln>
                <a:solidFill>
                  <a:srgbClr val="000000"/>
                </a:solidFill>
                <a:effectLst/>
                <a:latin typeface="Calibri" panose="020F0502020204030204" pitchFamily="34" charset="0"/>
              </a:rPr>
              <a:t> - Opens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the</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document</a:t>
            </a:r>
            <a:r>
              <a:rPr kumimoji="0" lang="es-ES" altLang="es-ES" sz="1400" b="0" i="0" u="none" strike="noStrike" cap="none" normalizeH="0" baseline="0" dirty="0" smtClean="0">
                <a:ln>
                  <a:noFill/>
                </a:ln>
                <a:solidFill>
                  <a:srgbClr val="000000"/>
                </a:solidFill>
                <a:effectLst/>
                <a:latin typeface="Calibri" panose="020F0502020204030204" pitchFamily="34" charset="0"/>
              </a:rPr>
              <a:t> in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the</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parent</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frame</a:t>
            </a:r>
            <a:endParaRPr kumimoji="0" lang="es-ES" altLang="es-ES" sz="1400" b="0" i="0" u="none" strike="noStrike" cap="none" normalizeH="0" baseline="0" dirty="0" smtClean="0">
              <a:ln>
                <a:noFill/>
              </a:ln>
              <a:solidFill>
                <a:srgbClr val="000000"/>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400" b="0" i="0" u="none" strike="noStrike" cap="none" normalizeH="0" baseline="0" dirty="0" smtClean="0">
                <a:ln>
                  <a:noFill/>
                </a:ln>
                <a:solidFill>
                  <a:srgbClr val="DC143C"/>
                </a:solidFill>
                <a:effectLst/>
                <a:latin typeface="Calibri" panose="020F0502020204030204" pitchFamily="34" charset="0"/>
                <a:cs typeface="Consolas" pitchFamily="49" charset="0"/>
              </a:rPr>
              <a:t>_top</a:t>
            </a:r>
            <a:r>
              <a:rPr kumimoji="0" lang="es-ES" altLang="es-ES" sz="1400" b="0" i="0" u="none" strike="noStrike" cap="none" normalizeH="0" baseline="0" dirty="0" smtClean="0">
                <a:ln>
                  <a:noFill/>
                </a:ln>
                <a:solidFill>
                  <a:srgbClr val="000000"/>
                </a:solidFill>
                <a:effectLst/>
                <a:latin typeface="Calibri" panose="020F0502020204030204" pitchFamily="34" charset="0"/>
              </a:rPr>
              <a:t> - Opens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the</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document</a:t>
            </a:r>
            <a:r>
              <a:rPr kumimoji="0" lang="es-ES" altLang="es-ES" sz="1400" b="0" i="0" u="none" strike="noStrike" cap="none" normalizeH="0" baseline="0" dirty="0" smtClean="0">
                <a:ln>
                  <a:noFill/>
                </a:ln>
                <a:solidFill>
                  <a:srgbClr val="000000"/>
                </a:solidFill>
                <a:effectLst/>
                <a:latin typeface="Calibri" panose="020F0502020204030204" pitchFamily="34" charset="0"/>
              </a:rPr>
              <a:t> in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the</a:t>
            </a:r>
            <a:r>
              <a:rPr kumimoji="0" lang="es-ES" altLang="es-ES" sz="1400" b="0" i="0" u="none" strike="noStrike" cap="none" normalizeH="0" baseline="0" dirty="0" smtClean="0">
                <a:ln>
                  <a:noFill/>
                </a:ln>
                <a:solidFill>
                  <a:srgbClr val="000000"/>
                </a:solidFill>
                <a:effectLst/>
                <a:latin typeface="Calibri" panose="020F0502020204030204" pitchFamily="34" charset="0"/>
              </a:rPr>
              <a:t> full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body</a:t>
            </a:r>
            <a:r>
              <a:rPr kumimoji="0" lang="es-ES" altLang="es-ES" sz="1400" b="0" i="0" u="none" strike="noStrike" cap="none" normalizeH="0" baseline="0" dirty="0" smtClean="0">
                <a:ln>
                  <a:noFill/>
                </a:ln>
                <a:solidFill>
                  <a:srgbClr val="000000"/>
                </a:solidFill>
                <a:effectLst/>
                <a:latin typeface="Calibri" panose="020F0502020204030204" pitchFamily="34" charset="0"/>
              </a:rPr>
              <a:t> of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the</a:t>
            </a:r>
            <a:r>
              <a:rPr kumimoji="0" lang="es-ES" altLang="es-ES" sz="1400" b="0" i="0" u="none" strike="noStrike" cap="none" normalizeH="0" baseline="0" dirty="0" smtClean="0">
                <a:ln>
                  <a:noFill/>
                </a:ln>
                <a:solidFill>
                  <a:srgbClr val="000000"/>
                </a:solidFill>
                <a:effectLst/>
                <a:latin typeface="Calibri" panose="020F0502020204030204" pitchFamily="34" charset="0"/>
              </a:rPr>
              <a:t> </a:t>
            </a:r>
            <a:r>
              <a:rPr kumimoji="0" lang="es-ES" altLang="es-ES" sz="1400" b="0" i="0" u="none" strike="noStrike" cap="none" normalizeH="0" baseline="0" dirty="0" err="1" smtClean="0">
                <a:ln>
                  <a:noFill/>
                </a:ln>
                <a:solidFill>
                  <a:srgbClr val="000000"/>
                </a:solidFill>
                <a:effectLst/>
                <a:latin typeface="Calibri" panose="020F0502020204030204" pitchFamily="34" charset="0"/>
              </a:rPr>
              <a:t>window</a:t>
            </a:r>
            <a:endParaRPr kumimoji="0" lang="es-ES" altLang="es-ES" sz="1400" b="0" i="0" u="none" strike="noStrike" cap="none" normalizeH="0" baseline="0" dirty="0" smtClean="0">
              <a:ln>
                <a:noFill/>
              </a:ln>
              <a:solidFill>
                <a:srgbClr val="000000"/>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13 Rectángulo"/>
          <p:cNvSpPr/>
          <p:nvPr/>
        </p:nvSpPr>
        <p:spPr>
          <a:xfrm>
            <a:off x="1828419" y="4745080"/>
            <a:ext cx="8617527" cy="646331"/>
          </a:xfrm>
          <a:prstGeom prst="rect">
            <a:avLst/>
          </a:prstGeom>
        </p:spPr>
        <p:txBody>
          <a:bodyPr wrap="square">
            <a:spAutoFit/>
          </a:bodyPr>
          <a:lstStyle/>
          <a:p>
            <a:r>
              <a:rPr lang="en-US" dirty="0"/>
              <a:t>&lt;</a:t>
            </a:r>
            <a:r>
              <a:rPr lang="en-US" dirty="0">
                <a:solidFill>
                  <a:srgbClr val="FF0000"/>
                </a:solidFill>
              </a:rPr>
              <a:t>a</a:t>
            </a:r>
            <a:r>
              <a:rPr lang="en-US" dirty="0"/>
              <a:t>  </a:t>
            </a:r>
            <a:r>
              <a:rPr lang="en-US" dirty="0" err="1" smtClean="0"/>
              <a:t>href</a:t>
            </a:r>
            <a:r>
              <a:rPr lang="en-US" dirty="0" smtClean="0"/>
              <a:t>=</a:t>
            </a:r>
            <a:r>
              <a:rPr lang="en-US" dirty="0" smtClean="0">
                <a:hlinkClick r:id="rId2"/>
              </a:rPr>
              <a:t>https</a:t>
            </a:r>
            <a:r>
              <a:rPr lang="en-US" dirty="0">
                <a:hlinkClick r:id="rId2"/>
              </a:rPr>
              <a:t>://www.twooweb.es</a:t>
            </a:r>
            <a:r>
              <a:rPr lang="en-US" dirty="0" smtClean="0">
                <a:hlinkClick r:id="rId2"/>
              </a:rPr>
              <a:t>/</a:t>
            </a:r>
            <a:r>
              <a:rPr lang="en-US" dirty="0" smtClean="0"/>
              <a:t> </a:t>
            </a:r>
            <a:r>
              <a:rPr lang="en-US" dirty="0"/>
              <a:t> target="_blank"&gt;Visit </a:t>
            </a:r>
            <a:r>
              <a:rPr lang="en-US" dirty="0" err="1" smtClean="0"/>
              <a:t>Twooweb</a:t>
            </a:r>
            <a:r>
              <a:rPr lang="en-US" dirty="0" smtClean="0"/>
              <a:t>!&lt;/</a:t>
            </a:r>
            <a:r>
              <a:rPr lang="en-US" dirty="0">
                <a:solidFill>
                  <a:srgbClr val="FF0000"/>
                </a:solidFill>
              </a:rPr>
              <a:t>a</a:t>
            </a:r>
            <a:r>
              <a:rPr lang="en-US" dirty="0" smtClean="0"/>
              <a:t>&gt;</a:t>
            </a:r>
            <a:r>
              <a:rPr lang="en-US" dirty="0"/>
              <a:t/>
            </a:r>
            <a:br>
              <a:rPr lang="en-US" dirty="0"/>
            </a:br>
            <a:endParaRPr lang="es-ES" dirty="0"/>
          </a:p>
        </p:txBody>
      </p:sp>
    </p:spTree>
    <p:extLst>
      <p:ext uri="{BB962C8B-B14F-4D97-AF65-F5344CB8AC3E}">
        <p14:creationId xmlns:p14="http://schemas.microsoft.com/office/powerpoint/2010/main" val="198032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13" grpId="0" animBg="1"/>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r>
              <a:rPr lang="es-ES" sz="2800" dirty="0" smtClean="0"/>
              <a:t>_HTML</a:t>
            </a:r>
            <a:r>
              <a:rPr lang="es-ES" sz="2800" dirty="0"/>
              <a:t> </a:t>
            </a:r>
            <a:r>
              <a:rPr lang="es-ES" sz="2800" dirty="0" smtClean="0"/>
              <a:t>Links - enlaces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59</a:t>
            </a:fld>
            <a:endParaRPr lang="en-US"/>
          </a:p>
        </p:txBody>
      </p:sp>
      <p:sp>
        <p:nvSpPr>
          <p:cNvPr id="8" name="7 Rectángulo"/>
          <p:cNvSpPr/>
          <p:nvPr/>
        </p:nvSpPr>
        <p:spPr>
          <a:xfrm>
            <a:off x="578653" y="1544935"/>
            <a:ext cx="6096000" cy="369332"/>
          </a:xfrm>
          <a:prstGeom prst="rect">
            <a:avLst/>
          </a:prstGeom>
        </p:spPr>
        <p:txBody>
          <a:bodyPr>
            <a:spAutoFit/>
          </a:bodyPr>
          <a:lstStyle/>
          <a:p>
            <a:r>
              <a:rPr lang="es-ES" b="1" dirty="0" err="1"/>
              <a:t>Absolute</a:t>
            </a:r>
            <a:r>
              <a:rPr lang="es-ES" b="1" dirty="0"/>
              <a:t> </a:t>
            </a:r>
            <a:r>
              <a:rPr lang="es-ES" b="1" dirty="0" err="1"/>
              <a:t>URLs</a:t>
            </a:r>
            <a:r>
              <a:rPr lang="es-ES" b="1" dirty="0"/>
              <a:t> vs. </a:t>
            </a:r>
            <a:r>
              <a:rPr lang="es-ES" b="1" dirty="0" err="1"/>
              <a:t>Relative</a:t>
            </a:r>
            <a:r>
              <a:rPr lang="es-ES" b="1" dirty="0"/>
              <a:t> </a:t>
            </a:r>
            <a:r>
              <a:rPr lang="es-ES" b="1" dirty="0" err="1" smtClean="0"/>
              <a:t>URLs</a:t>
            </a:r>
            <a:endParaRPr lang="es-ES" b="1" dirty="0"/>
          </a:p>
        </p:txBody>
      </p:sp>
      <p:sp>
        <p:nvSpPr>
          <p:cNvPr id="9" name="8 Rectángulo"/>
          <p:cNvSpPr/>
          <p:nvPr/>
        </p:nvSpPr>
        <p:spPr>
          <a:xfrm>
            <a:off x="5708643" y="1508623"/>
            <a:ext cx="6096000" cy="2031325"/>
          </a:xfrm>
          <a:prstGeom prst="rect">
            <a:avLst/>
          </a:prstGeom>
        </p:spPr>
        <p:txBody>
          <a:bodyPr>
            <a:spAutoFit/>
          </a:bodyPr>
          <a:lstStyle/>
          <a:p>
            <a:r>
              <a:rPr lang="es-ES" dirty="0"/>
              <a:t>&lt;h2&gt;</a:t>
            </a:r>
            <a:r>
              <a:rPr lang="es-ES" dirty="0" err="1">
                <a:solidFill>
                  <a:srgbClr val="FF0000"/>
                </a:solidFill>
              </a:rPr>
              <a:t>Absolute</a:t>
            </a:r>
            <a:r>
              <a:rPr lang="es-ES" dirty="0">
                <a:solidFill>
                  <a:srgbClr val="FF0000"/>
                </a:solidFill>
              </a:rPr>
              <a:t> </a:t>
            </a:r>
            <a:r>
              <a:rPr lang="es-ES" dirty="0" err="1">
                <a:solidFill>
                  <a:srgbClr val="FF0000"/>
                </a:solidFill>
              </a:rPr>
              <a:t>URLs</a:t>
            </a:r>
            <a:r>
              <a:rPr lang="es-ES" dirty="0"/>
              <a:t>&lt;/h2&gt;</a:t>
            </a:r>
            <a:br>
              <a:rPr lang="es-ES" dirty="0"/>
            </a:br>
            <a:r>
              <a:rPr lang="es-ES" dirty="0"/>
              <a:t>&lt;p&gt;&lt;a </a:t>
            </a:r>
            <a:r>
              <a:rPr lang="es-ES" dirty="0" err="1"/>
              <a:t>href</a:t>
            </a:r>
            <a:r>
              <a:rPr lang="es-ES" dirty="0"/>
              <a:t>="https://www.w3.org/"&gt;W3C&lt;/a&gt;&lt;/p&gt;</a:t>
            </a:r>
            <a:br>
              <a:rPr lang="es-ES" dirty="0"/>
            </a:br>
            <a:r>
              <a:rPr lang="es-ES" dirty="0"/>
              <a:t>&lt;p&gt;&lt;a </a:t>
            </a:r>
            <a:r>
              <a:rPr lang="es-ES" dirty="0" err="1"/>
              <a:t>href</a:t>
            </a:r>
            <a:r>
              <a:rPr lang="es-ES" dirty="0"/>
              <a:t>="https://www.google.com/"&gt;Google&lt;/a&gt;&lt;/p&gt;</a:t>
            </a:r>
            <a:br>
              <a:rPr lang="es-ES" dirty="0"/>
            </a:br>
            <a:r>
              <a:rPr lang="es-ES" dirty="0"/>
              <a:t/>
            </a:r>
            <a:br>
              <a:rPr lang="es-ES" dirty="0"/>
            </a:br>
            <a:r>
              <a:rPr lang="es-ES" dirty="0"/>
              <a:t>&lt;h2&gt;</a:t>
            </a:r>
            <a:r>
              <a:rPr lang="es-ES" dirty="0" err="1">
                <a:solidFill>
                  <a:srgbClr val="FF0000"/>
                </a:solidFill>
              </a:rPr>
              <a:t>Relative</a:t>
            </a:r>
            <a:r>
              <a:rPr lang="es-ES" dirty="0">
                <a:solidFill>
                  <a:srgbClr val="FF0000"/>
                </a:solidFill>
              </a:rPr>
              <a:t> </a:t>
            </a:r>
            <a:r>
              <a:rPr lang="es-ES" dirty="0" err="1">
                <a:solidFill>
                  <a:srgbClr val="FF0000"/>
                </a:solidFill>
              </a:rPr>
              <a:t>URLs</a:t>
            </a:r>
            <a:r>
              <a:rPr lang="es-ES" dirty="0"/>
              <a:t>&lt;/h2&gt;</a:t>
            </a:r>
            <a:br>
              <a:rPr lang="es-ES" dirty="0"/>
            </a:br>
            <a:r>
              <a:rPr lang="es-ES" dirty="0"/>
              <a:t>&lt;p&gt;&lt;a </a:t>
            </a:r>
            <a:r>
              <a:rPr lang="es-ES" dirty="0" err="1"/>
              <a:t>href</a:t>
            </a:r>
            <a:r>
              <a:rPr lang="es-ES" dirty="0"/>
              <a:t>="html_images.asp"&gt;HTML </a:t>
            </a:r>
            <a:r>
              <a:rPr lang="es-ES" dirty="0" err="1"/>
              <a:t>Images</a:t>
            </a:r>
            <a:r>
              <a:rPr lang="es-ES" dirty="0"/>
              <a:t>&lt;/a&gt;&lt;/p&gt;</a:t>
            </a:r>
            <a:br>
              <a:rPr lang="es-ES" dirty="0"/>
            </a:br>
            <a:r>
              <a:rPr lang="es-ES" dirty="0"/>
              <a:t>&lt;p&gt;&lt;a </a:t>
            </a:r>
            <a:r>
              <a:rPr lang="es-ES" dirty="0" err="1"/>
              <a:t>href</a:t>
            </a:r>
            <a:r>
              <a:rPr lang="es-ES" dirty="0"/>
              <a:t>="/</a:t>
            </a:r>
            <a:r>
              <a:rPr lang="es-ES" dirty="0" err="1"/>
              <a:t>css</a:t>
            </a:r>
            <a:r>
              <a:rPr lang="es-ES" dirty="0"/>
              <a:t>/default.asp"&gt;CSS Tutorial&lt;/a&gt;&lt;/p&gt;</a:t>
            </a:r>
          </a:p>
        </p:txBody>
      </p:sp>
      <p:pic>
        <p:nvPicPr>
          <p:cNvPr id="4098" name="Picture 2" descr="Absolute and Relative Pathnames in UNIX - GeeksforGee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09" y="2413261"/>
            <a:ext cx="4894539" cy="322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6183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7035" y="379963"/>
            <a:ext cx="10495178" cy="502201"/>
          </a:xfrm>
        </p:spPr>
        <p:txBody>
          <a:bodyPr>
            <a:normAutofit/>
          </a:bodyPr>
          <a:lstStyle/>
          <a:p>
            <a:r>
              <a:rPr lang="es-ES" dirty="0"/>
              <a:t>1. </a:t>
            </a:r>
            <a:r>
              <a:rPr lang="es-ES" dirty="0" err="1" smtClean="0"/>
              <a:t>Introducción</a:t>
            </a:r>
            <a:r>
              <a:rPr lang="es-ES" b="0" dirty="0" err="1"/>
              <a:t>_instalación</a:t>
            </a:r>
            <a:r>
              <a:rPr lang="es-ES" b="0" dirty="0"/>
              <a:t> </a:t>
            </a:r>
            <a:r>
              <a:rPr lang="es-ES" b="0" dirty="0" smtClean="0"/>
              <a:t>IDE VSC</a:t>
            </a:r>
            <a:endParaRPr lang="es-ES" dirty="0"/>
          </a:p>
        </p:txBody>
      </p:sp>
      <p:sp>
        <p:nvSpPr>
          <p:cNvPr id="15" name="Marcador de texto 14"/>
          <p:cNvSpPr>
            <a:spLocks noGrp="1"/>
          </p:cNvSpPr>
          <p:nvPr>
            <p:ph type="body" idx="18"/>
          </p:nvPr>
        </p:nvSpPr>
        <p:spPr>
          <a:xfrm>
            <a:off x="748304" y="1221804"/>
            <a:ext cx="10495179" cy="2735384"/>
          </a:xfrm>
        </p:spPr>
        <p:txBody>
          <a:bodyPr>
            <a:normAutofit/>
          </a:bodyPr>
          <a:lstStyle/>
          <a:p>
            <a:r>
              <a:rPr lang="es-ES" b="1" dirty="0"/>
              <a:t>Paso 1: </a:t>
            </a:r>
            <a:r>
              <a:rPr lang="es-ES" dirty="0"/>
              <a:t>Ve a la página de Microsoft Visual Studio </a:t>
            </a:r>
            <a:r>
              <a:rPr lang="es-ES" dirty="0" err="1"/>
              <a:t>Code</a:t>
            </a:r>
            <a:r>
              <a:rPr lang="es-ES" dirty="0"/>
              <a:t> en </a:t>
            </a:r>
            <a:r>
              <a:rPr lang="es-ES" dirty="0" err="1"/>
              <a:t>Academic</a:t>
            </a:r>
            <a:r>
              <a:rPr lang="es-ES" dirty="0"/>
              <a:t> Software y haz clic en el botón 'Descargar Visual Studio </a:t>
            </a:r>
            <a:r>
              <a:rPr lang="es-ES" dirty="0" err="1"/>
              <a:t>Code</a:t>
            </a:r>
            <a:r>
              <a:rPr lang="es-ES" dirty="0"/>
              <a:t>' para descargar el archivo de instalación.</a:t>
            </a:r>
          </a:p>
          <a:p>
            <a:pPr marL="0" indent="0">
              <a:buNone/>
            </a:pPr>
            <a:endParaRPr lang="es-ES" dirty="0"/>
          </a:p>
          <a:p>
            <a:r>
              <a:rPr lang="es-ES" b="1" dirty="0"/>
              <a:t>Paso 2:</a:t>
            </a:r>
            <a:r>
              <a:rPr lang="es-ES" dirty="0"/>
              <a:t> Abre el archivo de instalación .</a:t>
            </a:r>
            <a:r>
              <a:rPr lang="es-ES" dirty="0" err="1"/>
              <a:t>exe</a:t>
            </a:r>
            <a:r>
              <a:rPr lang="es-ES" dirty="0"/>
              <a:t> en tu carpeta de descargas para iniciar la instalación.</a:t>
            </a:r>
          </a:p>
          <a:p>
            <a:endParaRPr lang="es-ES" dirty="0"/>
          </a:p>
          <a:p>
            <a:endParaRPr lang="en-U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6</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2050" name="Picture 2" descr="mceclip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460" y="2380430"/>
            <a:ext cx="4398683" cy="438183"/>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1002382" y="3008726"/>
            <a:ext cx="9150285" cy="800219"/>
          </a:xfrm>
          <a:prstGeom prst="rect">
            <a:avLst/>
          </a:prstGeom>
        </p:spPr>
        <p:txBody>
          <a:bodyPr wrap="square">
            <a:spAutoFit/>
          </a:bodyPr>
          <a:lstStyle/>
          <a:p>
            <a:r>
              <a:rPr lang="es-ES" sz="1400" b="1" dirty="0"/>
              <a:t>Paso 3:</a:t>
            </a:r>
            <a:r>
              <a:rPr lang="es-ES" sz="1400" dirty="0"/>
              <a:t> Lee y acepta el acuerdo de licencia. Haz clic en </a:t>
            </a:r>
            <a:r>
              <a:rPr lang="es-ES" sz="1400" dirty="0" err="1"/>
              <a:t>Next</a:t>
            </a:r>
            <a:r>
              <a:rPr lang="es-ES" sz="1400" dirty="0"/>
              <a:t> para continuar.</a:t>
            </a:r>
          </a:p>
          <a:p>
            <a:r>
              <a:rPr lang="es-ES" sz="1400" dirty="0"/>
              <a:t/>
            </a:r>
            <a:br>
              <a:rPr lang="es-ES" sz="1400" dirty="0"/>
            </a:br>
            <a:endParaRPr lang="es-ES" dirty="0"/>
          </a:p>
        </p:txBody>
      </p:sp>
      <p:pic>
        <p:nvPicPr>
          <p:cNvPr id="2052" name="Picture 4" descr="mcecli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0376" y="3140468"/>
            <a:ext cx="375285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94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xEl>
                                              <p:pRg st="2" end="2"/>
                                            </p:txEl>
                                          </p:spTgt>
                                        </p:tgtEl>
                                        <p:attrNameLst>
                                          <p:attrName>style.visibility</p:attrName>
                                        </p:attrNameLst>
                                      </p:cBhvr>
                                      <p:to>
                                        <p:strVal val="visible"/>
                                      </p:to>
                                    </p:set>
                                    <p:anim calcmode="lin" valueType="num">
                                      <p:cBhvr>
                                        <p:cTn id="14"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1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 calcmode="lin" valueType="num">
                                      <p:cBhvr>
                                        <p:cTn id="21" dur="500" fill="hold"/>
                                        <p:tgtEl>
                                          <p:spTgt spid="2050"/>
                                        </p:tgtEl>
                                        <p:attrNameLst>
                                          <p:attrName>ppt_w</p:attrName>
                                        </p:attrNameLst>
                                      </p:cBhvr>
                                      <p:tavLst>
                                        <p:tav tm="0">
                                          <p:val>
                                            <p:fltVal val="0"/>
                                          </p:val>
                                        </p:tav>
                                        <p:tav tm="100000">
                                          <p:val>
                                            <p:strVal val="#ppt_w"/>
                                          </p:val>
                                        </p:tav>
                                      </p:tavLst>
                                    </p:anim>
                                    <p:anim calcmode="lin" valueType="num">
                                      <p:cBhvr>
                                        <p:cTn id="22" dur="500" fill="hold"/>
                                        <p:tgtEl>
                                          <p:spTgt spid="2050"/>
                                        </p:tgtEl>
                                        <p:attrNameLst>
                                          <p:attrName>ppt_h</p:attrName>
                                        </p:attrNameLst>
                                      </p:cBhvr>
                                      <p:tavLst>
                                        <p:tav tm="0">
                                          <p:val>
                                            <p:fltVal val="0"/>
                                          </p:val>
                                        </p:tav>
                                        <p:tav tm="100000">
                                          <p:val>
                                            <p:strVal val="#ppt_h"/>
                                          </p:val>
                                        </p:tav>
                                      </p:tavLst>
                                    </p:anim>
                                    <p:animEffect transition="in" filter="fade">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nodeType="withEffect">
                                  <p:stCondLst>
                                    <p:cond delay="0"/>
                                  </p:stCondLst>
                                  <p:childTnLst>
                                    <p:set>
                                      <p:cBhvr>
                                        <p:cTn id="32" dur="1" fill="hold">
                                          <p:stCondLst>
                                            <p:cond delay="0"/>
                                          </p:stCondLst>
                                        </p:cTn>
                                        <p:tgtEl>
                                          <p:spTgt spid="2052"/>
                                        </p:tgtEl>
                                        <p:attrNameLst>
                                          <p:attrName>style.visibility</p:attrName>
                                        </p:attrNameLst>
                                      </p:cBhvr>
                                      <p:to>
                                        <p:strVal val="visible"/>
                                      </p:to>
                                    </p:set>
                                    <p:anim calcmode="lin" valueType="num">
                                      <p:cBhvr>
                                        <p:cTn id="33" dur="500" fill="hold"/>
                                        <p:tgtEl>
                                          <p:spTgt spid="2052"/>
                                        </p:tgtEl>
                                        <p:attrNameLst>
                                          <p:attrName>ppt_w</p:attrName>
                                        </p:attrNameLst>
                                      </p:cBhvr>
                                      <p:tavLst>
                                        <p:tav tm="0">
                                          <p:val>
                                            <p:fltVal val="0"/>
                                          </p:val>
                                        </p:tav>
                                        <p:tav tm="100000">
                                          <p:val>
                                            <p:strVal val="#ppt_w"/>
                                          </p:val>
                                        </p:tav>
                                      </p:tavLst>
                                    </p:anim>
                                    <p:anim calcmode="lin" valueType="num">
                                      <p:cBhvr>
                                        <p:cTn id="34" dur="500" fill="hold"/>
                                        <p:tgtEl>
                                          <p:spTgt spid="2052"/>
                                        </p:tgtEl>
                                        <p:attrNameLst>
                                          <p:attrName>ppt_h</p:attrName>
                                        </p:attrNameLst>
                                      </p:cBhvr>
                                      <p:tavLst>
                                        <p:tav tm="0">
                                          <p:val>
                                            <p:fltVal val="0"/>
                                          </p:val>
                                        </p:tav>
                                        <p:tav tm="100000">
                                          <p:val>
                                            <p:strVal val="#ppt_h"/>
                                          </p:val>
                                        </p:tav>
                                      </p:tavLst>
                                    </p:anim>
                                    <p:animEffect transition="in" filter="fade">
                                      <p:cBhvr>
                                        <p:cTn id="3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278" y="490419"/>
            <a:ext cx="10495178" cy="497872"/>
          </a:xfrm>
        </p:spPr>
        <p:txBody>
          <a:bodyPr>
            <a:normAutofit/>
          </a:bodyPr>
          <a:lstStyle/>
          <a:p>
            <a:r>
              <a:rPr lang="es-ES" sz="2800" dirty="0" smtClean="0"/>
              <a:t>7_HTML</a:t>
            </a:r>
            <a:r>
              <a:rPr lang="es-ES" sz="2800" dirty="0"/>
              <a:t> </a:t>
            </a:r>
            <a:r>
              <a:rPr lang="es-ES" sz="2800" dirty="0" smtClean="0"/>
              <a:t>Links - enlaces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60</a:t>
            </a:fld>
            <a:endParaRPr lang="en-US"/>
          </a:p>
        </p:txBody>
      </p:sp>
      <p:sp>
        <p:nvSpPr>
          <p:cNvPr id="3" name="2 Rectángulo"/>
          <p:cNvSpPr/>
          <p:nvPr/>
        </p:nvSpPr>
        <p:spPr>
          <a:xfrm>
            <a:off x="1006764" y="1378680"/>
            <a:ext cx="6096000" cy="923330"/>
          </a:xfrm>
          <a:prstGeom prst="rect">
            <a:avLst/>
          </a:prstGeom>
        </p:spPr>
        <p:txBody>
          <a:bodyPr>
            <a:spAutoFit/>
          </a:bodyPr>
          <a:lstStyle/>
          <a:p>
            <a:r>
              <a:rPr lang="en-US" b="1" dirty="0"/>
              <a:t>HTML Links - Use an Image as a Link</a:t>
            </a:r>
          </a:p>
          <a:p>
            <a:r>
              <a:rPr lang="en-US" dirty="0"/>
              <a:t/>
            </a:r>
            <a:br>
              <a:rPr lang="en-US" dirty="0"/>
            </a:br>
            <a:endParaRPr lang="es-ES" dirty="0"/>
          </a:p>
        </p:txBody>
      </p:sp>
      <p:sp>
        <p:nvSpPr>
          <p:cNvPr id="4" name="3 Rectángulo"/>
          <p:cNvSpPr/>
          <p:nvPr/>
        </p:nvSpPr>
        <p:spPr>
          <a:xfrm>
            <a:off x="5264726" y="1378680"/>
            <a:ext cx="6631709" cy="923330"/>
          </a:xfrm>
          <a:prstGeom prst="rect">
            <a:avLst/>
          </a:prstGeom>
        </p:spPr>
        <p:txBody>
          <a:bodyPr wrap="square">
            <a:spAutoFit/>
          </a:bodyPr>
          <a:lstStyle/>
          <a:p>
            <a:r>
              <a:rPr lang="es-ES" dirty="0"/>
              <a:t>&lt;</a:t>
            </a:r>
            <a:r>
              <a:rPr lang="es-ES" dirty="0">
                <a:solidFill>
                  <a:srgbClr val="FF0000"/>
                </a:solidFill>
              </a:rPr>
              <a:t>a</a:t>
            </a:r>
            <a:r>
              <a:rPr lang="es-ES" dirty="0"/>
              <a:t> </a:t>
            </a:r>
            <a:r>
              <a:rPr lang="es-ES" dirty="0" err="1"/>
              <a:t>href</a:t>
            </a:r>
            <a:r>
              <a:rPr lang="es-ES" dirty="0"/>
              <a:t>="default.asp</a:t>
            </a:r>
            <a:r>
              <a:rPr lang="es-ES" dirty="0" smtClean="0"/>
              <a:t>"&gt; &lt;</a:t>
            </a:r>
            <a:r>
              <a:rPr lang="es-ES" dirty="0" err="1"/>
              <a:t>img</a:t>
            </a:r>
            <a:r>
              <a:rPr lang="es-ES" dirty="0"/>
              <a:t> </a:t>
            </a:r>
            <a:r>
              <a:rPr lang="es-ES" dirty="0" err="1"/>
              <a:t>src</a:t>
            </a:r>
            <a:r>
              <a:rPr lang="es-ES" dirty="0"/>
              <a:t>="smiley.gif" </a:t>
            </a:r>
            <a:r>
              <a:rPr lang="es-ES" dirty="0" err="1"/>
              <a:t>alt</a:t>
            </a:r>
            <a:r>
              <a:rPr lang="es-ES" dirty="0"/>
              <a:t>="HTML tutorial" </a:t>
            </a:r>
            <a:r>
              <a:rPr lang="es-ES" dirty="0" err="1"/>
              <a:t>style</a:t>
            </a:r>
            <a:r>
              <a:rPr lang="es-ES" dirty="0"/>
              <a:t>="width:42px;height:42px</a:t>
            </a:r>
            <a:r>
              <a:rPr lang="es-ES" dirty="0" smtClean="0"/>
              <a:t>;"&gt; </a:t>
            </a:r>
          </a:p>
          <a:p>
            <a:r>
              <a:rPr lang="es-ES" dirty="0" smtClean="0"/>
              <a:t>&lt;/</a:t>
            </a:r>
            <a:r>
              <a:rPr lang="es-ES" dirty="0">
                <a:solidFill>
                  <a:srgbClr val="FF0000"/>
                </a:solidFill>
              </a:rPr>
              <a:t>a</a:t>
            </a:r>
            <a:r>
              <a:rPr lang="es-ES" dirty="0"/>
              <a:t>&gt;</a:t>
            </a:r>
          </a:p>
        </p:txBody>
      </p:sp>
      <p:sp>
        <p:nvSpPr>
          <p:cNvPr id="5" name="4 Rectángulo"/>
          <p:cNvSpPr/>
          <p:nvPr/>
        </p:nvSpPr>
        <p:spPr>
          <a:xfrm>
            <a:off x="1006764" y="2505670"/>
            <a:ext cx="6096000" cy="923330"/>
          </a:xfrm>
          <a:prstGeom prst="rect">
            <a:avLst/>
          </a:prstGeom>
        </p:spPr>
        <p:txBody>
          <a:bodyPr>
            <a:spAutoFit/>
          </a:bodyPr>
          <a:lstStyle/>
          <a:p>
            <a:r>
              <a:rPr lang="en-US" b="1" dirty="0"/>
              <a:t>Link to an Email Address</a:t>
            </a:r>
          </a:p>
          <a:p>
            <a:r>
              <a:rPr lang="en-US" dirty="0"/>
              <a:t/>
            </a:r>
            <a:br>
              <a:rPr lang="en-US" dirty="0"/>
            </a:br>
            <a:endParaRPr lang="es-ES" dirty="0"/>
          </a:p>
        </p:txBody>
      </p:sp>
      <p:sp>
        <p:nvSpPr>
          <p:cNvPr id="7" name="6 Rectángulo"/>
          <p:cNvSpPr/>
          <p:nvPr/>
        </p:nvSpPr>
        <p:spPr>
          <a:xfrm>
            <a:off x="3990109" y="2572711"/>
            <a:ext cx="7518400" cy="369332"/>
          </a:xfrm>
          <a:prstGeom prst="rect">
            <a:avLst/>
          </a:prstGeom>
        </p:spPr>
        <p:txBody>
          <a:bodyPr wrap="square">
            <a:spAutoFit/>
          </a:bodyPr>
          <a:lstStyle/>
          <a:p>
            <a:r>
              <a:rPr lang="es-ES" dirty="0"/>
              <a:t>&lt;</a:t>
            </a:r>
            <a:r>
              <a:rPr lang="es-ES" b="1" dirty="0">
                <a:solidFill>
                  <a:srgbClr val="FF0000"/>
                </a:solidFill>
              </a:rPr>
              <a:t>a</a:t>
            </a:r>
            <a:r>
              <a:rPr lang="es-ES" dirty="0"/>
              <a:t> </a:t>
            </a:r>
            <a:r>
              <a:rPr lang="es-ES" dirty="0" err="1"/>
              <a:t>href</a:t>
            </a:r>
            <a:r>
              <a:rPr lang="es-ES" dirty="0"/>
              <a:t>="mailto:someone@example.com"&gt;Send email&lt;/</a:t>
            </a:r>
            <a:r>
              <a:rPr lang="es-ES" dirty="0">
                <a:solidFill>
                  <a:srgbClr val="FF0000"/>
                </a:solidFill>
              </a:rPr>
              <a:t>a</a:t>
            </a:r>
            <a:r>
              <a:rPr lang="es-ES" dirty="0"/>
              <a:t>&gt;</a:t>
            </a:r>
          </a:p>
        </p:txBody>
      </p:sp>
      <p:sp>
        <p:nvSpPr>
          <p:cNvPr id="10" name="9 Rectángulo"/>
          <p:cNvSpPr/>
          <p:nvPr/>
        </p:nvSpPr>
        <p:spPr>
          <a:xfrm>
            <a:off x="1006764" y="3697008"/>
            <a:ext cx="6096000" cy="369332"/>
          </a:xfrm>
          <a:prstGeom prst="rect">
            <a:avLst/>
          </a:prstGeom>
        </p:spPr>
        <p:txBody>
          <a:bodyPr>
            <a:spAutoFit/>
          </a:bodyPr>
          <a:lstStyle/>
          <a:p>
            <a:r>
              <a:rPr lang="es-ES" b="1" dirty="0" err="1"/>
              <a:t>Button</a:t>
            </a:r>
            <a:r>
              <a:rPr lang="es-ES" b="1" dirty="0"/>
              <a:t> as a </a:t>
            </a:r>
            <a:r>
              <a:rPr lang="es-ES" b="1" dirty="0" smtClean="0"/>
              <a:t>Link</a:t>
            </a:r>
            <a:endParaRPr lang="es-ES" b="1" dirty="0"/>
          </a:p>
        </p:txBody>
      </p:sp>
      <p:sp>
        <p:nvSpPr>
          <p:cNvPr id="11" name="10 Rectángulo"/>
          <p:cNvSpPr/>
          <p:nvPr/>
        </p:nvSpPr>
        <p:spPr>
          <a:xfrm>
            <a:off x="3223490" y="3697008"/>
            <a:ext cx="8044873" cy="369332"/>
          </a:xfrm>
          <a:prstGeom prst="rect">
            <a:avLst/>
          </a:prstGeom>
        </p:spPr>
        <p:txBody>
          <a:bodyPr wrap="square">
            <a:spAutoFit/>
          </a:bodyPr>
          <a:lstStyle/>
          <a:p>
            <a:r>
              <a:rPr lang="en-US" dirty="0"/>
              <a:t>&lt;</a:t>
            </a:r>
            <a:r>
              <a:rPr lang="en-US" dirty="0">
                <a:solidFill>
                  <a:srgbClr val="FF0000"/>
                </a:solidFill>
              </a:rPr>
              <a:t>button</a:t>
            </a:r>
            <a:r>
              <a:rPr lang="en-US" dirty="0"/>
              <a:t> </a:t>
            </a:r>
            <a:r>
              <a:rPr lang="en-US" dirty="0" err="1"/>
              <a:t>onclick</a:t>
            </a:r>
            <a:r>
              <a:rPr lang="en-US" dirty="0"/>
              <a:t>="</a:t>
            </a:r>
            <a:r>
              <a:rPr lang="en-US" dirty="0" err="1"/>
              <a:t>document.location</a:t>
            </a:r>
            <a:r>
              <a:rPr lang="en-US" dirty="0"/>
              <a:t>='default.asp'"&gt;HTML Tutorial&lt;/</a:t>
            </a:r>
            <a:r>
              <a:rPr lang="en-US" dirty="0">
                <a:solidFill>
                  <a:srgbClr val="FF0000"/>
                </a:solidFill>
              </a:rPr>
              <a:t>button</a:t>
            </a:r>
            <a:r>
              <a:rPr lang="en-US" dirty="0" smtClean="0"/>
              <a:t>&gt;</a:t>
            </a:r>
            <a:endParaRPr lang="es-ES" dirty="0"/>
          </a:p>
        </p:txBody>
      </p:sp>
    </p:spTree>
    <p:extLst>
      <p:ext uri="{BB962C8B-B14F-4D97-AF65-F5344CB8AC3E}">
        <p14:creationId xmlns:p14="http://schemas.microsoft.com/office/powerpoint/2010/main" val="54407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00778" y="1119043"/>
            <a:ext cx="10741922" cy="3999345"/>
          </a:xfrm>
          <a:prstGeom prst="rect">
            <a:avLst/>
          </a:prstGeom>
        </p:spPr>
        <p:txBody>
          <a:bodyPr>
            <a:normAutofit/>
          </a:bodyPr>
          <a:lstStyle/>
          <a:p>
            <a:pPr marL="0" indent="0">
              <a:buNone/>
            </a:pPr>
            <a:r>
              <a:rPr lang="es-ES" b="1" dirty="0" smtClean="0">
                <a:solidFill>
                  <a:srgbClr val="FF0000"/>
                </a:solidFill>
              </a:rPr>
              <a:t>GIF</a:t>
            </a:r>
            <a:r>
              <a:rPr lang="es-ES" dirty="0"/>
              <a:t/>
            </a:r>
            <a:br>
              <a:rPr lang="es-ES" dirty="0"/>
            </a:br>
            <a:r>
              <a:rPr lang="es-ES" dirty="0"/>
              <a:t>El formato GIF es un método de compresión de imágenes muy utilizado en las páginas web, el cual se caracteriza fundamentalmente por:</a:t>
            </a:r>
          </a:p>
          <a:p>
            <a:r>
              <a:rPr lang="es-ES" dirty="0"/>
              <a:t>Permitir que las imágenes tengan zonas transparentes (lo que hay detrás de dichas zonas es visible).</a:t>
            </a:r>
          </a:p>
          <a:p>
            <a:r>
              <a:rPr lang="es-ES" dirty="0"/>
              <a:t>Establecer animaciones en las imágenes. Esta es una de las características más peculiares que caracterizan este formato.</a:t>
            </a:r>
          </a:p>
          <a:p>
            <a:pPr marL="0" indent="0">
              <a:buNone/>
            </a:pPr>
            <a:r>
              <a:rPr lang="es-ES" b="1" dirty="0">
                <a:solidFill>
                  <a:srgbClr val="FF0000"/>
                </a:solidFill>
              </a:rPr>
              <a:t>JPEG</a:t>
            </a:r>
            <a:r>
              <a:rPr lang="es-ES" dirty="0"/>
              <a:t/>
            </a:r>
            <a:br>
              <a:rPr lang="es-ES" dirty="0"/>
            </a:br>
            <a:r>
              <a:rPr lang="es-ES" dirty="0"/>
              <a:t>El formato JPEG es el más utilizado a la hora de insertar imágenes en las páginas web. Esto se debe fundamentalmente a la excelente relación calidad-tamaño que presentan las imágenes comprimidas en este formato. Para que una página web sea usable, es importante optimizar el tiempo que va a tardar en cargarse, por lo que es fundamental controlar el peso de las imágenes y demás contenidos externos que se inserten en ella.</a:t>
            </a:r>
            <a:br>
              <a:rPr lang="es-ES" dirty="0"/>
            </a:br>
            <a:r>
              <a:rPr lang="es-ES" dirty="0"/>
              <a:t/>
            </a:r>
            <a:br>
              <a:rPr lang="es-ES" dirty="0"/>
            </a:br>
            <a:r>
              <a:rPr lang="es-ES" b="1" dirty="0">
                <a:solidFill>
                  <a:srgbClr val="FF0000"/>
                </a:solidFill>
              </a:rPr>
              <a:t>PNG</a:t>
            </a:r>
            <a:r>
              <a:rPr lang="es-ES" dirty="0"/>
              <a:t/>
            </a:r>
            <a:br>
              <a:rPr lang="es-ES" dirty="0"/>
            </a:br>
            <a:r>
              <a:rPr lang="es-ES" dirty="0"/>
              <a:t>El formato PNG es el preferido a la hora de insertar archivos de imágenes con transparencias y se caracteriza, fundamentalmente, por</a:t>
            </a:r>
            <a:r>
              <a:rPr lang="es-ES" dirty="0" smtClean="0"/>
              <a:t>:</a:t>
            </a:r>
          </a:p>
          <a:p>
            <a:pPr marL="0" indent="0">
              <a:buNone/>
            </a:pPr>
            <a:r>
              <a:rPr lang="es-ES" dirty="0" smtClean="0"/>
              <a:t>Cuando </a:t>
            </a:r>
            <a:r>
              <a:rPr lang="es-ES" dirty="0"/>
              <a:t>se usa en las páginas web, su visualización comienza antes de descargarse por completo.</a:t>
            </a:r>
          </a:p>
          <a:p>
            <a:r>
              <a:rPr lang="es-ES" dirty="0"/>
              <a:t>Los colores de estas imágenes se visualizan exactamente igual en todas las plataformas.</a:t>
            </a:r>
          </a:p>
          <a:p>
            <a:r>
              <a:rPr lang="es-ES" dirty="0"/>
              <a:t>Comparadas con las imágenes en formato GIF, estas son aproximadamente un 30% más pequeñas.</a:t>
            </a:r>
          </a:p>
        </p:txBody>
      </p:sp>
      <p:sp>
        <p:nvSpPr>
          <p:cNvPr id="2" name="Título 1"/>
          <p:cNvSpPr>
            <a:spLocks noGrp="1"/>
          </p:cNvSpPr>
          <p:nvPr>
            <p:ph type="title"/>
          </p:nvPr>
        </p:nvSpPr>
        <p:spPr>
          <a:xfrm>
            <a:off x="1332765" y="389391"/>
            <a:ext cx="11176031" cy="451690"/>
          </a:xfrm>
        </p:spPr>
        <p:txBody>
          <a:bodyPr>
            <a:normAutofit/>
          </a:bodyPr>
          <a:lstStyle/>
          <a:p>
            <a:r>
              <a:rPr lang="es-ES" dirty="0" smtClean="0"/>
              <a:t>8.1</a:t>
            </a:r>
            <a:r>
              <a:rPr lang="es-ES" dirty="0"/>
              <a:t>. Formatos de </a:t>
            </a:r>
            <a:r>
              <a:rPr lang="es-ES" dirty="0" smtClean="0"/>
              <a:t>imágenes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61</a:t>
            </a:fld>
            <a:endParaRPr lang="en-US"/>
          </a:p>
        </p:txBody>
      </p:sp>
    </p:spTree>
    <p:extLst>
      <p:ext uri="{BB962C8B-B14F-4D97-AF65-F5344CB8AC3E}">
        <p14:creationId xmlns:p14="http://schemas.microsoft.com/office/powerpoint/2010/main" val="30050971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8364" y="461818"/>
            <a:ext cx="4849090" cy="471055"/>
          </a:xfrm>
        </p:spPr>
        <p:txBody>
          <a:bodyPr>
            <a:normAutofit fontScale="90000"/>
          </a:bodyPr>
          <a:lstStyle/>
          <a:p>
            <a:r>
              <a:rPr lang="es-ES" sz="3000" dirty="0" smtClean="0"/>
              <a:t>8_HTML</a:t>
            </a:r>
            <a:r>
              <a:rPr lang="es-ES" sz="3000" dirty="0"/>
              <a:t> </a:t>
            </a:r>
            <a:r>
              <a:rPr lang="es-ES" sz="3000" dirty="0" err="1" smtClean="0"/>
              <a:t>Images</a:t>
            </a:r>
            <a:r>
              <a:rPr lang="es-ES" sz="3000" dirty="0" smtClean="0"/>
              <a:t> - </a:t>
            </a:r>
            <a:r>
              <a:rPr lang="es-ES" sz="3000" dirty="0" err="1" smtClean="0"/>
              <a:t>Imagenes</a:t>
            </a:r>
            <a:endParaRPr lang="es-ES" sz="3000" dirty="0"/>
          </a:p>
        </p:txBody>
      </p:sp>
      <p:sp>
        <p:nvSpPr>
          <p:cNvPr id="15" name="Marcador de texto 14"/>
          <p:cNvSpPr>
            <a:spLocks noGrp="1"/>
          </p:cNvSpPr>
          <p:nvPr>
            <p:ph type="body" idx="18"/>
          </p:nvPr>
        </p:nvSpPr>
        <p:spPr>
          <a:xfrm>
            <a:off x="757350" y="1477819"/>
            <a:ext cx="10495179" cy="1387794"/>
          </a:xfrm>
        </p:spPr>
        <p:txBody>
          <a:bodyPr>
            <a:normAutofit/>
          </a:bodyPr>
          <a:lstStyle/>
          <a:p>
            <a:pPr marL="0" indent="0">
              <a:buNone/>
            </a:pPr>
            <a:r>
              <a:rPr lang="es-ES" dirty="0" smtClean="0"/>
              <a:t>Su </a:t>
            </a:r>
            <a:r>
              <a:rPr lang="es-ES" dirty="0"/>
              <a:t>uso es fundamental a la hora de crear y desarrollar sitios atractivos, amenos y competentes. Respecto al número y dimensiones de las imágenes de los documentos web, es necesario establecer un equilibrio. Las imágenes son recursos multimedia utilizados en la inmensa mayoría de páginas web.</a:t>
            </a:r>
          </a:p>
          <a:p>
            <a:pPr marL="0" indent="0">
              <a:buNone/>
            </a:pPr>
            <a:r>
              <a:rPr lang="es-ES" dirty="0">
                <a:hlinkClick r:id="rId2"/>
              </a:rPr>
              <a:t/>
            </a:r>
            <a:br>
              <a:rPr lang="es-ES" dirty="0">
                <a:hlinkClick r:id="rId2"/>
              </a:rPr>
            </a:b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62</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3" name="2 Rectángulo"/>
          <p:cNvSpPr/>
          <p:nvPr/>
        </p:nvSpPr>
        <p:spPr>
          <a:xfrm>
            <a:off x="5957454" y="1037027"/>
            <a:ext cx="6096000" cy="369332"/>
          </a:xfrm>
          <a:prstGeom prst="rect">
            <a:avLst/>
          </a:prstGeom>
        </p:spPr>
        <p:txBody>
          <a:bodyPr>
            <a:spAutoFit/>
          </a:bodyPr>
          <a:lstStyle/>
          <a:p>
            <a:r>
              <a:rPr lang="en-US" dirty="0"/>
              <a:t>&lt;</a:t>
            </a:r>
            <a:r>
              <a:rPr lang="en-US" dirty="0" err="1"/>
              <a:t>img</a:t>
            </a:r>
            <a:r>
              <a:rPr lang="en-US" dirty="0"/>
              <a:t> </a:t>
            </a:r>
            <a:r>
              <a:rPr lang="en-US" dirty="0" err="1"/>
              <a:t>src</a:t>
            </a:r>
            <a:r>
              <a:rPr lang="en-US" dirty="0"/>
              <a:t>="pic_trulli.jpg" alt="Italian </a:t>
            </a:r>
            <a:r>
              <a:rPr lang="en-US" dirty="0" err="1"/>
              <a:t>Trulli</a:t>
            </a:r>
            <a:r>
              <a:rPr lang="en-US" dirty="0" smtClean="0"/>
              <a:t>"&gt;</a:t>
            </a:r>
            <a:endParaRPr lang="en-US" dirty="0"/>
          </a:p>
        </p:txBody>
      </p:sp>
      <p:sp>
        <p:nvSpPr>
          <p:cNvPr id="4" name="3 Rectángulo"/>
          <p:cNvSpPr/>
          <p:nvPr/>
        </p:nvSpPr>
        <p:spPr>
          <a:xfrm>
            <a:off x="723356" y="2496281"/>
            <a:ext cx="6096000" cy="369332"/>
          </a:xfrm>
          <a:prstGeom prst="rect">
            <a:avLst/>
          </a:prstGeom>
        </p:spPr>
        <p:txBody>
          <a:bodyPr>
            <a:spAutoFit/>
          </a:bodyPr>
          <a:lstStyle/>
          <a:p>
            <a:r>
              <a:rPr lang="es-ES" b="1" dirty="0"/>
              <a:t>HTML </a:t>
            </a:r>
            <a:r>
              <a:rPr lang="es-ES" b="1" dirty="0" err="1"/>
              <a:t>Images</a:t>
            </a:r>
            <a:r>
              <a:rPr lang="es-ES" b="1" dirty="0"/>
              <a:t> </a:t>
            </a:r>
            <a:r>
              <a:rPr lang="es-ES" b="1" dirty="0" err="1" smtClean="0"/>
              <a:t>Syntax</a:t>
            </a:r>
            <a:endParaRPr lang="es-ES" b="1" dirty="0"/>
          </a:p>
        </p:txBody>
      </p:sp>
      <p:sp>
        <p:nvSpPr>
          <p:cNvPr id="5" name="4 Rectángulo"/>
          <p:cNvSpPr/>
          <p:nvPr/>
        </p:nvSpPr>
        <p:spPr>
          <a:xfrm>
            <a:off x="3315854" y="2403948"/>
            <a:ext cx="6096000" cy="923330"/>
          </a:xfrm>
          <a:prstGeom prst="rect">
            <a:avLst/>
          </a:prstGeom>
        </p:spPr>
        <p:txBody>
          <a:bodyPr>
            <a:spAutoFit/>
          </a:bodyPr>
          <a:lstStyle/>
          <a:p>
            <a:r>
              <a:rPr lang="es-ES" dirty="0"/>
              <a:t>&lt;</a:t>
            </a:r>
            <a:r>
              <a:rPr lang="es-ES" dirty="0" err="1"/>
              <a:t>img</a:t>
            </a:r>
            <a:r>
              <a:rPr lang="es-ES" dirty="0"/>
              <a:t> </a:t>
            </a:r>
            <a:r>
              <a:rPr lang="es-ES" dirty="0" err="1"/>
              <a:t>src</a:t>
            </a:r>
            <a:r>
              <a:rPr lang="es-ES" dirty="0"/>
              <a:t>="</a:t>
            </a:r>
            <a:r>
              <a:rPr lang="es-ES" i="1" dirty="0" err="1"/>
              <a:t>url</a:t>
            </a:r>
            <a:r>
              <a:rPr lang="es-ES" dirty="0"/>
              <a:t>" </a:t>
            </a:r>
            <a:r>
              <a:rPr lang="es-ES" dirty="0" err="1"/>
              <a:t>alt</a:t>
            </a:r>
            <a:r>
              <a:rPr lang="es-ES" dirty="0"/>
              <a:t>="</a:t>
            </a:r>
            <a:r>
              <a:rPr lang="es-ES" i="1" dirty="0" err="1"/>
              <a:t>alternatetext</a:t>
            </a:r>
            <a:r>
              <a:rPr lang="es-ES" dirty="0"/>
              <a:t>"&gt;</a:t>
            </a:r>
          </a:p>
          <a:p>
            <a:r>
              <a:rPr lang="es-ES" dirty="0"/>
              <a:t/>
            </a:r>
            <a:br>
              <a:rPr lang="es-ES" dirty="0"/>
            </a:br>
            <a:endParaRPr lang="es-ES" dirty="0"/>
          </a:p>
        </p:txBody>
      </p:sp>
      <p:sp>
        <p:nvSpPr>
          <p:cNvPr id="7" name="6 Rectángulo"/>
          <p:cNvSpPr/>
          <p:nvPr/>
        </p:nvSpPr>
        <p:spPr>
          <a:xfrm>
            <a:off x="723356" y="3033858"/>
            <a:ext cx="6096000" cy="923330"/>
          </a:xfrm>
          <a:prstGeom prst="rect">
            <a:avLst/>
          </a:prstGeom>
        </p:spPr>
        <p:txBody>
          <a:bodyPr>
            <a:spAutoFit/>
          </a:bodyPr>
          <a:lstStyle/>
          <a:p>
            <a:r>
              <a:rPr lang="en-US" b="1" dirty="0"/>
              <a:t>Image Size - Width and Height</a:t>
            </a:r>
          </a:p>
          <a:p>
            <a:r>
              <a:rPr lang="en-US" dirty="0"/>
              <a:t/>
            </a:r>
            <a:br>
              <a:rPr lang="en-US" dirty="0"/>
            </a:br>
            <a:endParaRPr lang="es-ES" dirty="0"/>
          </a:p>
        </p:txBody>
      </p:sp>
      <p:sp>
        <p:nvSpPr>
          <p:cNvPr id="8" name="7 Rectángulo"/>
          <p:cNvSpPr/>
          <p:nvPr/>
        </p:nvSpPr>
        <p:spPr>
          <a:xfrm>
            <a:off x="3177309" y="3495523"/>
            <a:ext cx="8340436" cy="646331"/>
          </a:xfrm>
          <a:prstGeom prst="rect">
            <a:avLst/>
          </a:prstGeom>
        </p:spPr>
        <p:txBody>
          <a:bodyPr wrap="square">
            <a:spAutoFit/>
          </a:bodyPr>
          <a:lstStyle/>
          <a:p>
            <a:r>
              <a:rPr lang="en-US" dirty="0"/>
              <a:t>&lt;</a:t>
            </a:r>
            <a:r>
              <a:rPr lang="en-US" dirty="0" err="1"/>
              <a:t>img</a:t>
            </a:r>
            <a:r>
              <a:rPr lang="en-US" dirty="0"/>
              <a:t> </a:t>
            </a:r>
            <a:r>
              <a:rPr lang="en-US" dirty="0" err="1"/>
              <a:t>src</a:t>
            </a:r>
            <a:r>
              <a:rPr lang="en-US" dirty="0"/>
              <a:t>="img_girl.jpg" alt="Girl in a jacket" style="</a:t>
            </a:r>
            <a:r>
              <a:rPr lang="en-US" dirty="0">
                <a:solidFill>
                  <a:srgbClr val="FF0000"/>
                </a:solidFill>
              </a:rPr>
              <a:t>width</a:t>
            </a:r>
            <a:r>
              <a:rPr lang="en-US" dirty="0"/>
              <a:t>:500px;</a:t>
            </a:r>
            <a:r>
              <a:rPr lang="en-US" dirty="0">
                <a:solidFill>
                  <a:srgbClr val="FF0000"/>
                </a:solidFill>
              </a:rPr>
              <a:t>height</a:t>
            </a:r>
            <a:r>
              <a:rPr lang="en-US" dirty="0"/>
              <a:t>:600px</a:t>
            </a:r>
            <a:r>
              <a:rPr lang="en-US" dirty="0" smtClean="0"/>
              <a:t>;"&gt;</a:t>
            </a:r>
            <a:r>
              <a:rPr lang="en-US" dirty="0"/>
              <a:t/>
            </a:r>
            <a:br>
              <a:rPr lang="en-US" dirty="0"/>
            </a:br>
            <a:endParaRPr lang="es-ES" dirty="0"/>
          </a:p>
        </p:txBody>
      </p:sp>
    </p:spTree>
    <p:extLst>
      <p:ext uri="{BB962C8B-B14F-4D97-AF65-F5344CB8AC3E}">
        <p14:creationId xmlns:p14="http://schemas.microsoft.com/office/powerpoint/2010/main" val="2466454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4660" y="379582"/>
            <a:ext cx="10495178" cy="839617"/>
          </a:xfrm>
        </p:spPr>
        <p:txBody>
          <a:bodyPr>
            <a:normAutofit fontScale="90000"/>
          </a:bodyPr>
          <a:lstStyle/>
          <a:p>
            <a:r>
              <a:rPr lang="es-ES" dirty="0" smtClean="0"/>
              <a:t>8_Características </a:t>
            </a:r>
            <a:r>
              <a:rPr lang="es-ES" dirty="0"/>
              <a:t>de las imágenes: tamaño, título, textos </a:t>
            </a:r>
            <a:r>
              <a:rPr lang="es-ES" dirty="0" smtClean="0"/>
              <a:t>alternativos</a:t>
            </a:r>
            <a:endParaRPr lang="es-ES" dirty="0"/>
          </a:p>
        </p:txBody>
      </p:sp>
      <p:sp>
        <p:nvSpPr>
          <p:cNvPr id="15" name="Marcador de texto 14"/>
          <p:cNvSpPr>
            <a:spLocks noGrp="1"/>
          </p:cNvSpPr>
          <p:nvPr>
            <p:ph type="body" idx="18"/>
          </p:nvPr>
        </p:nvSpPr>
        <p:spPr>
          <a:xfrm>
            <a:off x="738877" y="2198255"/>
            <a:ext cx="10935887" cy="3620654"/>
          </a:xfrm>
        </p:spPr>
        <p:txBody>
          <a:bodyPr>
            <a:normAutofit/>
          </a:bodyPr>
          <a:lstStyle/>
          <a:p>
            <a:pPr>
              <a:buFont typeface="Arial" panose="020B0604020202020204" pitchFamily="34" charset="0"/>
              <a:buChar char="•"/>
            </a:pPr>
            <a:r>
              <a:rPr lang="es-ES" dirty="0"/>
              <a:t>Para insertar imágenes en las páginas web, se utiliza la etiqueta , cuya sintaxis básica es la siguiente: </a:t>
            </a:r>
            <a:r>
              <a:rPr lang="es-ES" dirty="0" smtClean="0"/>
              <a:t>&lt;</a:t>
            </a:r>
            <a:r>
              <a:rPr lang="es-ES" dirty="0" err="1" smtClean="0"/>
              <a:t>img</a:t>
            </a:r>
            <a:r>
              <a:rPr lang="es-ES" dirty="0" smtClean="0"/>
              <a:t>&gt;</a:t>
            </a:r>
            <a:endParaRPr lang="es-ES" dirty="0"/>
          </a:p>
          <a:p>
            <a:pPr marL="0" indent="0">
              <a:buNone/>
            </a:pPr>
            <a:r>
              <a:rPr lang="es-ES" dirty="0" smtClean="0"/>
              <a:t>Los </a:t>
            </a:r>
            <a:r>
              <a:rPr lang="es-ES" dirty="0"/>
              <a:t>principales atributos soportados por esta directiva, son:</a:t>
            </a:r>
          </a:p>
          <a:p>
            <a:pPr>
              <a:buFont typeface="Arial" panose="020B0604020202020204" pitchFamily="34" charset="0"/>
              <a:buChar char="•"/>
            </a:pPr>
            <a:r>
              <a:rPr lang="es-ES" b="1" dirty="0" err="1">
                <a:solidFill>
                  <a:srgbClr val="FF0000"/>
                </a:solidFill>
              </a:rPr>
              <a:t>src</a:t>
            </a:r>
            <a:r>
              <a:rPr lang="es-ES" b="1" dirty="0"/>
              <a:t>:</a:t>
            </a:r>
            <a:r>
              <a:rPr lang="es-ES" dirty="0"/>
              <a:t> en este atributo se especifica la ruta (junto con su nombre y extensión) donde se ubica el archivo de imagen a insertar.</a:t>
            </a:r>
          </a:p>
          <a:p>
            <a:pPr>
              <a:buFont typeface="Arial" panose="020B0604020202020204" pitchFamily="34" charset="0"/>
              <a:buChar char="•"/>
            </a:pPr>
            <a:r>
              <a:rPr lang="es-ES" b="1" dirty="0" err="1">
                <a:solidFill>
                  <a:srgbClr val="FF0000"/>
                </a:solidFill>
              </a:rPr>
              <a:t>title</a:t>
            </a:r>
            <a:r>
              <a:rPr lang="es-ES" b="1" dirty="0" smtClean="0"/>
              <a:t>: </a:t>
            </a:r>
            <a:r>
              <a:rPr lang="es-ES" dirty="0" smtClean="0"/>
              <a:t>gracias </a:t>
            </a:r>
            <a:r>
              <a:rPr lang="es-ES" dirty="0"/>
              <a:t>a este atributo, se puede indicar un texto que aparecerá cuando el ratón se posicione sobre la imagen.</a:t>
            </a:r>
          </a:p>
          <a:p>
            <a:pPr>
              <a:buFont typeface="Arial" panose="020B0604020202020204" pitchFamily="34" charset="0"/>
              <a:buChar char="•"/>
            </a:pPr>
            <a:r>
              <a:rPr lang="es-ES" b="1" dirty="0" err="1">
                <a:solidFill>
                  <a:srgbClr val="FF0000"/>
                </a:solidFill>
              </a:rPr>
              <a:t>alt</a:t>
            </a:r>
            <a:r>
              <a:rPr lang="es-ES" b="1" dirty="0" smtClean="0"/>
              <a:t>: </a:t>
            </a:r>
            <a:r>
              <a:rPr lang="es-ES" dirty="0" smtClean="0"/>
              <a:t>en </a:t>
            </a:r>
            <a:r>
              <a:rPr lang="es-ES" dirty="0"/>
              <a:t>este atributo, se puede indicar un texto alternativo que se mostrará en el caso en el que el navegador no pueda cargar la imagen.</a:t>
            </a:r>
          </a:p>
          <a:p>
            <a:pPr>
              <a:buFont typeface="Arial" panose="020B0604020202020204" pitchFamily="34" charset="0"/>
              <a:buChar char="•"/>
            </a:pPr>
            <a:r>
              <a:rPr lang="es-ES" b="1" dirty="0" err="1">
                <a:solidFill>
                  <a:srgbClr val="FF0000"/>
                </a:solidFill>
              </a:rPr>
              <a:t>width:</a:t>
            </a:r>
            <a:r>
              <a:rPr lang="es-ES" dirty="0" err="1">
                <a:solidFill>
                  <a:srgbClr val="FF0000"/>
                </a:solidFill>
              </a:rPr>
              <a:t>especifica</a:t>
            </a:r>
            <a:r>
              <a:rPr lang="es-ES" dirty="0">
                <a:solidFill>
                  <a:srgbClr val="FF0000"/>
                </a:solidFill>
              </a:rPr>
              <a:t> </a:t>
            </a:r>
            <a:r>
              <a:rPr lang="es-ES" dirty="0"/>
              <a:t>el ancho de la imagen (en píxeles).</a:t>
            </a:r>
          </a:p>
          <a:p>
            <a:pPr>
              <a:buFont typeface="Arial" panose="020B0604020202020204" pitchFamily="34" charset="0"/>
              <a:buChar char="•"/>
            </a:pPr>
            <a:r>
              <a:rPr lang="es-ES" b="1" dirty="0" err="1" smtClean="0">
                <a:solidFill>
                  <a:srgbClr val="FF0000"/>
                </a:solidFill>
              </a:rPr>
              <a:t>height</a:t>
            </a:r>
            <a:r>
              <a:rPr lang="es-ES" b="1" dirty="0" smtClean="0"/>
              <a:t>: </a:t>
            </a:r>
            <a:r>
              <a:rPr lang="es-ES" dirty="0" smtClean="0"/>
              <a:t>especifica </a:t>
            </a:r>
            <a:r>
              <a:rPr lang="es-ES" dirty="0"/>
              <a:t>el alto de la imagen (en píxeles).</a:t>
            </a:r>
          </a:p>
          <a:p>
            <a:r>
              <a:rPr lang="es-ES" dirty="0">
                <a:hlinkClick r:id="rId2"/>
              </a:rPr>
              <a:t/>
            </a:r>
            <a:br>
              <a:rPr lang="es-ES" dirty="0">
                <a:hlinkClick r:id="rId2"/>
              </a:rPr>
            </a:b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63</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Tree>
    <p:extLst>
      <p:ext uri="{BB962C8B-B14F-4D97-AF65-F5344CB8AC3E}">
        <p14:creationId xmlns:p14="http://schemas.microsoft.com/office/powerpoint/2010/main" val="2586151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8364" y="461818"/>
            <a:ext cx="4849090" cy="471055"/>
          </a:xfrm>
        </p:spPr>
        <p:txBody>
          <a:bodyPr>
            <a:normAutofit fontScale="90000"/>
          </a:bodyPr>
          <a:lstStyle/>
          <a:p>
            <a:r>
              <a:rPr lang="es-ES" sz="3000" dirty="0" smtClean="0"/>
              <a:t>8_HTML</a:t>
            </a:r>
            <a:r>
              <a:rPr lang="es-ES" sz="3000" dirty="0"/>
              <a:t> </a:t>
            </a:r>
            <a:r>
              <a:rPr lang="es-ES" sz="3000" dirty="0" err="1" smtClean="0"/>
              <a:t>Images</a:t>
            </a:r>
            <a:r>
              <a:rPr lang="es-ES" sz="3000" dirty="0" smtClean="0"/>
              <a:t> - </a:t>
            </a:r>
            <a:r>
              <a:rPr lang="es-ES" sz="3000" dirty="0" err="1" smtClean="0"/>
              <a:t>Imagenes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64</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10" name="9 Rectángulo"/>
          <p:cNvSpPr/>
          <p:nvPr/>
        </p:nvSpPr>
        <p:spPr>
          <a:xfrm>
            <a:off x="443345" y="1203189"/>
            <a:ext cx="6096000" cy="923330"/>
          </a:xfrm>
          <a:prstGeom prst="rect">
            <a:avLst/>
          </a:prstGeom>
        </p:spPr>
        <p:txBody>
          <a:bodyPr>
            <a:spAutoFit/>
          </a:bodyPr>
          <a:lstStyle/>
          <a:p>
            <a:r>
              <a:rPr lang="en-US" dirty="0">
                <a:solidFill>
                  <a:srgbClr val="FF0000"/>
                </a:solidFill>
              </a:rPr>
              <a:t>Width and Height, or Style?</a:t>
            </a:r>
          </a:p>
          <a:p>
            <a:r>
              <a:rPr lang="en-US" dirty="0"/>
              <a:t/>
            </a:r>
            <a:br>
              <a:rPr lang="en-US" dirty="0"/>
            </a:br>
            <a:endParaRPr lang="es-ES" dirty="0"/>
          </a:p>
        </p:txBody>
      </p:sp>
      <p:sp>
        <p:nvSpPr>
          <p:cNvPr id="11" name="10 Rectángulo"/>
          <p:cNvSpPr/>
          <p:nvPr/>
        </p:nvSpPr>
        <p:spPr>
          <a:xfrm>
            <a:off x="4516583" y="1234097"/>
            <a:ext cx="6687126" cy="3754874"/>
          </a:xfrm>
          <a:prstGeom prst="rect">
            <a:avLst/>
          </a:prstGeom>
          <a:solidFill>
            <a:schemeClr val="bg1">
              <a:lumMod val="95000"/>
            </a:schemeClr>
          </a:solidFill>
        </p:spPr>
        <p:txBody>
          <a:bodyPr wrap="square">
            <a:spAutoFit/>
          </a:bodyPr>
          <a:lstStyle/>
          <a:p>
            <a:r>
              <a:rPr lang="es-ES" sz="1400" dirty="0"/>
              <a:t>&lt;!DOCTYPE </a:t>
            </a:r>
            <a:r>
              <a:rPr lang="es-ES" sz="1400" dirty="0" err="1"/>
              <a:t>html</a:t>
            </a:r>
            <a:r>
              <a:rPr lang="es-ES" sz="1400" dirty="0"/>
              <a:t>&gt;</a:t>
            </a:r>
            <a:br>
              <a:rPr lang="es-ES" sz="1400" dirty="0"/>
            </a:br>
            <a:r>
              <a:rPr lang="es-ES" sz="1400" dirty="0"/>
              <a:t>&lt;</a:t>
            </a:r>
            <a:r>
              <a:rPr lang="es-ES" sz="1400" dirty="0" err="1"/>
              <a:t>html</a:t>
            </a:r>
            <a:r>
              <a:rPr lang="es-ES" sz="1400" dirty="0"/>
              <a:t>&gt;</a:t>
            </a:r>
            <a:br>
              <a:rPr lang="es-ES" sz="1400" dirty="0"/>
            </a:br>
            <a:r>
              <a:rPr lang="es-ES" sz="1400" dirty="0" smtClean="0"/>
              <a:t>   &lt;</a:t>
            </a:r>
            <a:r>
              <a:rPr lang="es-ES" sz="1400" dirty="0"/>
              <a:t>head&gt;</a:t>
            </a:r>
            <a:br>
              <a:rPr lang="es-ES" sz="1400" dirty="0"/>
            </a:br>
            <a:r>
              <a:rPr lang="es-ES" sz="1400" dirty="0" smtClean="0"/>
              <a:t>      &lt;</a:t>
            </a:r>
            <a:r>
              <a:rPr lang="es-ES" sz="1400" dirty="0" err="1"/>
              <a:t>style</a:t>
            </a:r>
            <a:r>
              <a:rPr lang="es-ES" sz="1400" dirty="0"/>
              <a:t>&gt;</a:t>
            </a:r>
            <a:br>
              <a:rPr lang="es-ES" sz="1400" dirty="0"/>
            </a:br>
            <a:r>
              <a:rPr lang="es-ES" sz="1400" dirty="0" smtClean="0"/>
              <a:t>           </a:t>
            </a:r>
            <a:r>
              <a:rPr lang="es-ES" sz="1400" dirty="0" err="1" smtClean="0"/>
              <a:t>img</a:t>
            </a:r>
            <a:r>
              <a:rPr lang="es-ES" sz="1400" dirty="0"/>
              <a:t> {</a:t>
            </a:r>
            <a:br>
              <a:rPr lang="es-ES" sz="1400" dirty="0"/>
            </a:br>
            <a:r>
              <a:rPr lang="es-ES" sz="1400" dirty="0" smtClean="0"/>
              <a:t>             </a:t>
            </a:r>
            <a:r>
              <a:rPr lang="es-ES" sz="1400" dirty="0"/>
              <a:t>  </a:t>
            </a:r>
            <a:r>
              <a:rPr lang="es-ES" sz="1400" dirty="0" err="1"/>
              <a:t>width</a:t>
            </a:r>
            <a:r>
              <a:rPr lang="es-ES" sz="1400" dirty="0"/>
              <a:t>: 100%;</a:t>
            </a:r>
            <a:br>
              <a:rPr lang="es-ES" sz="1400" dirty="0"/>
            </a:br>
            <a:r>
              <a:rPr lang="es-ES" sz="1400" dirty="0" smtClean="0"/>
              <a:t>           }</a:t>
            </a:r>
            <a:r>
              <a:rPr lang="es-ES" sz="1400" dirty="0"/>
              <a:t/>
            </a:r>
            <a:br>
              <a:rPr lang="es-ES" sz="1400" dirty="0"/>
            </a:br>
            <a:r>
              <a:rPr lang="es-ES" sz="1400" dirty="0" smtClean="0"/>
              <a:t>       &lt;/</a:t>
            </a:r>
            <a:r>
              <a:rPr lang="es-ES" sz="1400" dirty="0" err="1"/>
              <a:t>style</a:t>
            </a:r>
            <a:r>
              <a:rPr lang="es-ES" sz="1400" dirty="0"/>
              <a:t>&gt;</a:t>
            </a:r>
            <a:br>
              <a:rPr lang="es-ES" sz="1400" dirty="0"/>
            </a:br>
            <a:r>
              <a:rPr lang="es-ES" sz="1400" dirty="0" smtClean="0"/>
              <a:t>   &lt;/</a:t>
            </a:r>
            <a:r>
              <a:rPr lang="es-ES" sz="1400" dirty="0"/>
              <a:t>head&gt;</a:t>
            </a:r>
            <a:br>
              <a:rPr lang="es-ES" sz="1400" dirty="0"/>
            </a:br>
            <a:r>
              <a:rPr lang="es-ES" sz="1400" dirty="0" smtClean="0"/>
              <a:t>   &lt;</a:t>
            </a:r>
            <a:r>
              <a:rPr lang="es-ES" sz="1400" dirty="0" err="1"/>
              <a:t>body</a:t>
            </a:r>
            <a:r>
              <a:rPr lang="es-ES" sz="1400" dirty="0"/>
              <a:t>&gt;</a:t>
            </a:r>
            <a:br>
              <a:rPr lang="es-ES" sz="1400" dirty="0"/>
            </a:br>
            <a:r>
              <a:rPr lang="es-ES" sz="1400" dirty="0"/>
              <a:t/>
            </a:r>
            <a:br>
              <a:rPr lang="es-ES" sz="1400" dirty="0"/>
            </a:br>
            <a:r>
              <a:rPr lang="es-ES" sz="1400" dirty="0" smtClean="0"/>
              <a:t>         &lt;</a:t>
            </a:r>
            <a:r>
              <a:rPr lang="es-ES" sz="1400" dirty="0" err="1"/>
              <a:t>img</a:t>
            </a:r>
            <a:r>
              <a:rPr lang="es-ES" sz="1400" dirty="0"/>
              <a:t> </a:t>
            </a:r>
            <a:r>
              <a:rPr lang="es-ES" sz="1400" dirty="0" err="1"/>
              <a:t>src</a:t>
            </a:r>
            <a:r>
              <a:rPr lang="es-ES" sz="1400" dirty="0"/>
              <a:t>="html5.gif" </a:t>
            </a:r>
            <a:r>
              <a:rPr lang="es-ES" sz="1400" dirty="0" err="1"/>
              <a:t>alt</a:t>
            </a:r>
            <a:r>
              <a:rPr lang="es-ES" sz="1400" dirty="0"/>
              <a:t>="</a:t>
            </a:r>
            <a:r>
              <a:rPr lang="es-ES" sz="1400" dirty="0" smtClean="0"/>
              <a:t>HTML5 </a:t>
            </a:r>
            <a:r>
              <a:rPr lang="es-ES" sz="1400" dirty="0" err="1" smtClean="0"/>
              <a:t>Icon</a:t>
            </a:r>
            <a:r>
              <a:rPr lang="es-ES" sz="1400" dirty="0"/>
              <a:t>" </a:t>
            </a:r>
            <a:r>
              <a:rPr lang="es-ES" sz="1400" dirty="0" err="1">
                <a:solidFill>
                  <a:srgbClr val="FF0000"/>
                </a:solidFill>
              </a:rPr>
              <a:t>width</a:t>
            </a:r>
            <a:r>
              <a:rPr lang="es-ES" sz="1400" dirty="0"/>
              <a:t>="128" </a:t>
            </a:r>
            <a:r>
              <a:rPr lang="es-ES" sz="1400" dirty="0" err="1">
                <a:solidFill>
                  <a:srgbClr val="FF0000"/>
                </a:solidFill>
              </a:rPr>
              <a:t>height</a:t>
            </a:r>
            <a:r>
              <a:rPr lang="es-ES" sz="1400" dirty="0"/>
              <a:t>="128"&gt;</a:t>
            </a:r>
            <a:br>
              <a:rPr lang="es-ES" sz="1400" dirty="0"/>
            </a:br>
            <a:r>
              <a:rPr lang="es-ES" sz="1400" dirty="0"/>
              <a:t/>
            </a:r>
            <a:br>
              <a:rPr lang="es-ES" sz="1400" dirty="0"/>
            </a:br>
            <a:r>
              <a:rPr lang="es-ES" sz="1400" dirty="0" smtClean="0"/>
              <a:t>         &lt;</a:t>
            </a:r>
            <a:r>
              <a:rPr lang="es-ES" sz="1400" dirty="0" err="1"/>
              <a:t>img</a:t>
            </a:r>
            <a:r>
              <a:rPr lang="es-ES" sz="1400" dirty="0"/>
              <a:t> </a:t>
            </a:r>
            <a:r>
              <a:rPr lang="es-ES" sz="1400" dirty="0" err="1"/>
              <a:t>src</a:t>
            </a:r>
            <a:r>
              <a:rPr lang="es-ES" sz="1400" dirty="0"/>
              <a:t>="html5.gif" </a:t>
            </a:r>
            <a:r>
              <a:rPr lang="es-ES" sz="1400" dirty="0" err="1"/>
              <a:t>alt</a:t>
            </a:r>
            <a:r>
              <a:rPr lang="es-ES" sz="1400" dirty="0"/>
              <a:t>="</a:t>
            </a:r>
            <a:r>
              <a:rPr lang="es-ES" sz="1400" dirty="0" smtClean="0"/>
              <a:t>HTML5 </a:t>
            </a:r>
            <a:r>
              <a:rPr lang="es-ES" sz="1400" dirty="0" err="1" smtClean="0"/>
              <a:t>Icon</a:t>
            </a:r>
            <a:r>
              <a:rPr lang="es-ES" sz="1400" dirty="0"/>
              <a:t>" </a:t>
            </a:r>
            <a:r>
              <a:rPr lang="es-ES" sz="1400" dirty="0" err="1"/>
              <a:t>style</a:t>
            </a:r>
            <a:r>
              <a:rPr lang="es-ES" sz="1400" dirty="0"/>
              <a:t>="</a:t>
            </a:r>
            <a:r>
              <a:rPr lang="es-ES" sz="1400" dirty="0">
                <a:solidFill>
                  <a:srgbClr val="FF0000"/>
                </a:solidFill>
              </a:rPr>
              <a:t>width:128px;height:128px</a:t>
            </a:r>
            <a:r>
              <a:rPr lang="es-ES" sz="1400" dirty="0"/>
              <a:t>;"&gt;</a:t>
            </a:r>
            <a:br>
              <a:rPr lang="es-ES" sz="1400" dirty="0"/>
            </a:br>
            <a:r>
              <a:rPr lang="es-ES" sz="1400" dirty="0"/>
              <a:t/>
            </a:r>
            <a:br>
              <a:rPr lang="es-ES" sz="1400" dirty="0"/>
            </a:br>
            <a:r>
              <a:rPr lang="es-ES" sz="1400" dirty="0" smtClean="0"/>
              <a:t>  &lt;/</a:t>
            </a:r>
            <a:r>
              <a:rPr lang="es-ES" sz="1400" dirty="0" err="1"/>
              <a:t>body</a:t>
            </a:r>
            <a:r>
              <a:rPr lang="es-ES" sz="1400" dirty="0"/>
              <a:t>&gt;</a:t>
            </a:r>
            <a:br>
              <a:rPr lang="es-ES" sz="1400" dirty="0"/>
            </a:br>
            <a:r>
              <a:rPr lang="es-ES" sz="1400" dirty="0"/>
              <a:t>&lt;/</a:t>
            </a:r>
            <a:r>
              <a:rPr lang="es-ES" sz="1400" dirty="0" err="1"/>
              <a:t>html</a:t>
            </a:r>
            <a:r>
              <a:rPr lang="es-ES" sz="1400" dirty="0"/>
              <a:t>&gt;</a:t>
            </a:r>
          </a:p>
        </p:txBody>
      </p:sp>
    </p:spTree>
    <p:extLst>
      <p:ext uri="{BB962C8B-B14F-4D97-AF65-F5344CB8AC3E}">
        <p14:creationId xmlns:p14="http://schemas.microsoft.com/office/powerpoint/2010/main" val="311673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8364" y="461818"/>
            <a:ext cx="4849090" cy="471055"/>
          </a:xfrm>
        </p:spPr>
        <p:txBody>
          <a:bodyPr>
            <a:normAutofit fontScale="90000"/>
          </a:bodyPr>
          <a:lstStyle/>
          <a:p>
            <a:r>
              <a:rPr lang="es-ES" sz="3000" dirty="0" smtClean="0"/>
              <a:t>8_HTML</a:t>
            </a:r>
            <a:r>
              <a:rPr lang="es-ES" sz="3000" dirty="0"/>
              <a:t> </a:t>
            </a:r>
            <a:r>
              <a:rPr lang="es-ES" sz="3000" dirty="0" err="1" smtClean="0"/>
              <a:t>Images</a:t>
            </a:r>
            <a:r>
              <a:rPr lang="es-ES" sz="3000" dirty="0" smtClean="0"/>
              <a:t> - </a:t>
            </a:r>
            <a:r>
              <a:rPr lang="es-ES" sz="3000" dirty="0" err="1" smtClean="0"/>
              <a:t>Imagenes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65</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10" name="9 Rectángulo"/>
          <p:cNvSpPr/>
          <p:nvPr/>
        </p:nvSpPr>
        <p:spPr>
          <a:xfrm>
            <a:off x="443345" y="1203189"/>
            <a:ext cx="6096000" cy="646331"/>
          </a:xfrm>
          <a:prstGeom prst="rect">
            <a:avLst/>
          </a:prstGeom>
        </p:spPr>
        <p:txBody>
          <a:bodyPr>
            <a:spAutoFit/>
          </a:bodyPr>
          <a:lstStyle/>
          <a:p>
            <a:r>
              <a:rPr lang="es-ES" b="1" dirty="0" err="1"/>
              <a:t>Animated</a:t>
            </a:r>
            <a:r>
              <a:rPr lang="es-ES" b="1" dirty="0"/>
              <a:t> </a:t>
            </a:r>
            <a:r>
              <a:rPr lang="es-ES" b="1" dirty="0" err="1" smtClean="0"/>
              <a:t>Images</a:t>
            </a:r>
            <a:r>
              <a:rPr lang="en-US" dirty="0"/>
              <a:t/>
            </a:r>
            <a:br>
              <a:rPr lang="en-US" dirty="0"/>
            </a:br>
            <a:endParaRPr lang="es-ES" dirty="0"/>
          </a:p>
        </p:txBody>
      </p:sp>
      <p:sp>
        <p:nvSpPr>
          <p:cNvPr id="3" name="2 Rectángulo"/>
          <p:cNvSpPr/>
          <p:nvPr/>
        </p:nvSpPr>
        <p:spPr>
          <a:xfrm>
            <a:off x="2854036" y="1297174"/>
            <a:ext cx="8737600" cy="646331"/>
          </a:xfrm>
          <a:prstGeom prst="rect">
            <a:avLst/>
          </a:prstGeom>
          <a:solidFill>
            <a:schemeClr val="bg1">
              <a:lumMod val="95000"/>
            </a:schemeClr>
          </a:solidFill>
        </p:spPr>
        <p:txBody>
          <a:bodyPr wrap="square">
            <a:spAutoFit/>
          </a:bodyPr>
          <a:lstStyle/>
          <a:p>
            <a:r>
              <a:rPr lang="en-US" dirty="0"/>
              <a:t>&lt;</a:t>
            </a:r>
            <a:r>
              <a:rPr lang="en-US" dirty="0" err="1"/>
              <a:t>img</a:t>
            </a:r>
            <a:r>
              <a:rPr lang="en-US" dirty="0"/>
              <a:t> </a:t>
            </a:r>
            <a:r>
              <a:rPr lang="en-US" dirty="0" err="1"/>
              <a:t>src</a:t>
            </a:r>
            <a:r>
              <a:rPr lang="en-US" dirty="0"/>
              <a:t>="programming.gif" alt="Computer Man" style="width:48px;height:48px</a:t>
            </a:r>
            <a:r>
              <a:rPr lang="en-US" dirty="0" smtClean="0"/>
              <a:t>;"&gt;</a:t>
            </a:r>
            <a:r>
              <a:rPr lang="en-US" dirty="0"/>
              <a:t/>
            </a:r>
            <a:br>
              <a:rPr lang="en-US" dirty="0"/>
            </a:br>
            <a:endParaRPr lang="es-ES" dirty="0"/>
          </a:p>
        </p:txBody>
      </p:sp>
      <p:sp>
        <p:nvSpPr>
          <p:cNvPr id="4" name="3 Rectángulo"/>
          <p:cNvSpPr/>
          <p:nvPr/>
        </p:nvSpPr>
        <p:spPr>
          <a:xfrm>
            <a:off x="443345" y="2219190"/>
            <a:ext cx="6096000" cy="369332"/>
          </a:xfrm>
          <a:prstGeom prst="rect">
            <a:avLst/>
          </a:prstGeom>
        </p:spPr>
        <p:txBody>
          <a:bodyPr>
            <a:spAutoFit/>
          </a:bodyPr>
          <a:lstStyle/>
          <a:p>
            <a:r>
              <a:rPr lang="es-ES" b="1" dirty="0" err="1"/>
              <a:t>Image</a:t>
            </a:r>
            <a:r>
              <a:rPr lang="es-ES" b="1" dirty="0"/>
              <a:t> as a </a:t>
            </a:r>
            <a:r>
              <a:rPr lang="es-ES" b="1" dirty="0" smtClean="0"/>
              <a:t>Link</a:t>
            </a:r>
            <a:endParaRPr lang="es-ES" b="1" dirty="0"/>
          </a:p>
        </p:txBody>
      </p:sp>
      <p:sp>
        <p:nvSpPr>
          <p:cNvPr id="5" name="4 Rectángulo"/>
          <p:cNvSpPr/>
          <p:nvPr/>
        </p:nvSpPr>
        <p:spPr>
          <a:xfrm>
            <a:off x="2937162" y="2359556"/>
            <a:ext cx="8044873" cy="923330"/>
          </a:xfrm>
          <a:prstGeom prst="rect">
            <a:avLst/>
          </a:prstGeom>
          <a:solidFill>
            <a:schemeClr val="bg1">
              <a:lumMod val="95000"/>
            </a:schemeClr>
          </a:solidFill>
        </p:spPr>
        <p:txBody>
          <a:bodyPr wrap="square">
            <a:spAutoFit/>
          </a:bodyPr>
          <a:lstStyle/>
          <a:p>
            <a:r>
              <a:rPr lang="es-ES" dirty="0"/>
              <a:t>&lt;a </a:t>
            </a:r>
            <a:r>
              <a:rPr lang="es-ES" dirty="0" err="1"/>
              <a:t>href</a:t>
            </a:r>
            <a:r>
              <a:rPr lang="es-ES" dirty="0"/>
              <a:t>="default.asp"&gt;</a:t>
            </a:r>
            <a:br>
              <a:rPr lang="es-ES" dirty="0"/>
            </a:br>
            <a:r>
              <a:rPr lang="es-ES" dirty="0"/>
              <a:t>  &lt;</a:t>
            </a:r>
            <a:r>
              <a:rPr lang="es-ES" dirty="0" err="1"/>
              <a:t>img</a:t>
            </a:r>
            <a:r>
              <a:rPr lang="es-ES" dirty="0"/>
              <a:t> </a:t>
            </a:r>
            <a:r>
              <a:rPr lang="es-ES" dirty="0" err="1"/>
              <a:t>src</a:t>
            </a:r>
            <a:r>
              <a:rPr lang="es-ES" dirty="0"/>
              <a:t>="smiley.gif" </a:t>
            </a:r>
            <a:r>
              <a:rPr lang="es-ES" dirty="0" err="1"/>
              <a:t>alt</a:t>
            </a:r>
            <a:r>
              <a:rPr lang="es-ES" dirty="0"/>
              <a:t>="HTML tutorial" </a:t>
            </a:r>
            <a:r>
              <a:rPr lang="es-ES" dirty="0" err="1"/>
              <a:t>style</a:t>
            </a:r>
            <a:r>
              <a:rPr lang="es-ES" dirty="0"/>
              <a:t>="width:42px;height:42px;"&gt;</a:t>
            </a:r>
            <a:br>
              <a:rPr lang="es-ES" dirty="0"/>
            </a:br>
            <a:r>
              <a:rPr lang="es-ES" dirty="0"/>
              <a:t>&lt;/a&gt;</a:t>
            </a:r>
          </a:p>
        </p:txBody>
      </p:sp>
      <p:sp>
        <p:nvSpPr>
          <p:cNvPr id="8" name="7 Rectángulo"/>
          <p:cNvSpPr/>
          <p:nvPr/>
        </p:nvSpPr>
        <p:spPr>
          <a:xfrm>
            <a:off x="535709" y="3662618"/>
            <a:ext cx="6096000" cy="369332"/>
          </a:xfrm>
          <a:prstGeom prst="rect">
            <a:avLst/>
          </a:prstGeom>
        </p:spPr>
        <p:txBody>
          <a:bodyPr>
            <a:spAutoFit/>
          </a:bodyPr>
          <a:lstStyle/>
          <a:p>
            <a:r>
              <a:rPr lang="en-US" b="1" dirty="0"/>
              <a:t>Background Image on a HTML </a:t>
            </a:r>
            <a:r>
              <a:rPr lang="en-US" b="1" dirty="0" smtClean="0"/>
              <a:t>element</a:t>
            </a:r>
            <a:endParaRPr lang="en-US" b="1" dirty="0"/>
          </a:p>
        </p:txBody>
      </p:sp>
      <p:sp>
        <p:nvSpPr>
          <p:cNvPr id="9" name="8 Rectángulo"/>
          <p:cNvSpPr/>
          <p:nvPr/>
        </p:nvSpPr>
        <p:spPr>
          <a:xfrm>
            <a:off x="5340714" y="3524118"/>
            <a:ext cx="6096000" cy="646331"/>
          </a:xfrm>
          <a:prstGeom prst="rect">
            <a:avLst/>
          </a:prstGeom>
          <a:solidFill>
            <a:schemeClr val="bg1">
              <a:lumMod val="95000"/>
            </a:schemeClr>
          </a:solidFill>
        </p:spPr>
        <p:txBody>
          <a:bodyPr>
            <a:spAutoFit/>
          </a:bodyPr>
          <a:lstStyle/>
          <a:p>
            <a:r>
              <a:rPr lang="en-US" dirty="0"/>
              <a:t>&lt;p style="background-image: </a:t>
            </a:r>
            <a:r>
              <a:rPr lang="en-US" dirty="0" err="1"/>
              <a:t>url</a:t>
            </a:r>
            <a:r>
              <a:rPr lang="en-US" dirty="0"/>
              <a:t>('img_girl.jpg</a:t>
            </a:r>
            <a:r>
              <a:rPr lang="en-US" dirty="0" smtClean="0"/>
              <a:t>');"&gt;</a:t>
            </a:r>
            <a:r>
              <a:rPr lang="en-US" dirty="0"/>
              <a:t/>
            </a:r>
            <a:br>
              <a:rPr lang="en-US" dirty="0"/>
            </a:br>
            <a:endParaRPr lang="es-ES" dirty="0"/>
          </a:p>
        </p:txBody>
      </p:sp>
      <p:sp>
        <p:nvSpPr>
          <p:cNvPr id="13" name="12 Rectángulo"/>
          <p:cNvSpPr/>
          <p:nvPr/>
        </p:nvSpPr>
        <p:spPr>
          <a:xfrm>
            <a:off x="535709" y="4371262"/>
            <a:ext cx="6096000" cy="369332"/>
          </a:xfrm>
          <a:prstGeom prst="rect">
            <a:avLst/>
          </a:prstGeom>
        </p:spPr>
        <p:txBody>
          <a:bodyPr>
            <a:spAutoFit/>
          </a:bodyPr>
          <a:lstStyle/>
          <a:p>
            <a:r>
              <a:rPr lang="en-US" b="1" dirty="0"/>
              <a:t>Background Image on a </a:t>
            </a:r>
            <a:r>
              <a:rPr lang="en-US" b="1" dirty="0" smtClean="0"/>
              <a:t>Page</a:t>
            </a:r>
            <a:endParaRPr lang="en-US" b="1" dirty="0"/>
          </a:p>
        </p:txBody>
      </p:sp>
      <p:sp>
        <p:nvSpPr>
          <p:cNvPr id="14" name="13 Rectángulo"/>
          <p:cNvSpPr/>
          <p:nvPr/>
        </p:nvSpPr>
        <p:spPr>
          <a:xfrm>
            <a:off x="4433455" y="4390257"/>
            <a:ext cx="6096000" cy="1477328"/>
          </a:xfrm>
          <a:prstGeom prst="rect">
            <a:avLst/>
          </a:prstGeom>
          <a:solidFill>
            <a:schemeClr val="bg1">
              <a:lumMod val="95000"/>
            </a:schemeClr>
          </a:solidFill>
        </p:spPr>
        <p:txBody>
          <a:bodyPr>
            <a:spAutoFit/>
          </a:bodyPr>
          <a:lstStyle/>
          <a:p>
            <a:r>
              <a:rPr lang="es-ES" dirty="0"/>
              <a:t>&lt;</a:t>
            </a:r>
            <a:r>
              <a:rPr lang="es-ES" dirty="0" err="1"/>
              <a:t>style</a:t>
            </a:r>
            <a:r>
              <a:rPr lang="es-ES" dirty="0"/>
              <a:t>&gt;</a:t>
            </a:r>
            <a:br>
              <a:rPr lang="es-ES" dirty="0"/>
            </a:br>
            <a:r>
              <a:rPr lang="es-ES" dirty="0" smtClean="0"/>
              <a:t>     </a:t>
            </a:r>
            <a:r>
              <a:rPr lang="es-ES" dirty="0" err="1" smtClean="0"/>
              <a:t>body</a:t>
            </a:r>
            <a:r>
              <a:rPr lang="es-ES" dirty="0"/>
              <a:t> {</a:t>
            </a:r>
            <a:br>
              <a:rPr lang="es-ES" dirty="0"/>
            </a:br>
            <a:r>
              <a:rPr lang="es-ES" dirty="0"/>
              <a:t>  </a:t>
            </a:r>
            <a:r>
              <a:rPr lang="es-ES" dirty="0" smtClean="0"/>
              <a:t>         </a:t>
            </a:r>
            <a:r>
              <a:rPr lang="es-ES" dirty="0" err="1" smtClean="0"/>
              <a:t>background-image</a:t>
            </a:r>
            <a:r>
              <a:rPr lang="es-ES" dirty="0"/>
              <a:t>: </a:t>
            </a:r>
            <a:r>
              <a:rPr lang="es-ES" dirty="0" err="1"/>
              <a:t>url</a:t>
            </a:r>
            <a:r>
              <a:rPr lang="es-ES" dirty="0"/>
              <a:t>('img_girl.jpg');</a:t>
            </a:r>
            <a:br>
              <a:rPr lang="es-ES" dirty="0"/>
            </a:br>
            <a:r>
              <a:rPr lang="es-ES" dirty="0" smtClean="0"/>
              <a:t>      }</a:t>
            </a:r>
            <a:r>
              <a:rPr lang="es-ES" dirty="0"/>
              <a:t/>
            </a:r>
            <a:br>
              <a:rPr lang="es-ES" dirty="0"/>
            </a:br>
            <a:r>
              <a:rPr lang="es-ES" dirty="0"/>
              <a:t>&lt;/</a:t>
            </a:r>
            <a:r>
              <a:rPr lang="es-ES" dirty="0" err="1"/>
              <a:t>style</a:t>
            </a:r>
            <a:r>
              <a:rPr lang="es-ES" dirty="0"/>
              <a:t>&gt;</a:t>
            </a:r>
          </a:p>
        </p:txBody>
      </p:sp>
    </p:spTree>
    <p:extLst>
      <p:ext uri="{BB962C8B-B14F-4D97-AF65-F5344CB8AC3E}">
        <p14:creationId xmlns:p14="http://schemas.microsoft.com/office/powerpoint/2010/main" val="72346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4" grpId="0"/>
      <p:bldP spid="5" grpId="0" animBg="1"/>
      <p:bldP spid="8" grpId="0"/>
      <p:bldP spid="9" grpId="0" animBg="1"/>
      <p:bldP spid="13" grpId="0"/>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8364" y="461818"/>
            <a:ext cx="4849090" cy="471055"/>
          </a:xfrm>
        </p:spPr>
        <p:txBody>
          <a:bodyPr>
            <a:normAutofit fontScale="90000"/>
          </a:bodyPr>
          <a:lstStyle/>
          <a:p>
            <a:r>
              <a:rPr lang="es-ES" sz="3000" dirty="0" smtClean="0"/>
              <a:t>8_HTML</a:t>
            </a:r>
            <a:r>
              <a:rPr lang="es-ES" sz="3000" dirty="0"/>
              <a:t> </a:t>
            </a:r>
            <a:r>
              <a:rPr lang="es-ES" sz="3000" dirty="0" err="1" smtClean="0"/>
              <a:t>Images</a:t>
            </a:r>
            <a:r>
              <a:rPr lang="es-ES" sz="3000" dirty="0" smtClean="0"/>
              <a:t> - </a:t>
            </a:r>
            <a:r>
              <a:rPr lang="es-ES" sz="3000" dirty="0" err="1" smtClean="0"/>
              <a:t>Imagenes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66</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7" name="6 Rectángulo"/>
          <p:cNvSpPr/>
          <p:nvPr/>
        </p:nvSpPr>
        <p:spPr>
          <a:xfrm>
            <a:off x="544945" y="1424862"/>
            <a:ext cx="6096000" cy="369332"/>
          </a:xfrm>
          <a:prstGeom prst="rect">
            <a:avLst/>
          </a:prstGeom>
        </p:spPr>
        <p:txBody>
          <a:bodyPr>
            <a:spAutoFit/>
          </a:bodyPr>
          <a:lstStyle/>
          <a:p>
            <a:r>
              <a:rPr lang="es-ES" b="1" dirty="0" err="1"/>
              <a:t>Background</a:t>
            </a:r>
            <a:r>
              <a:rPr lang="es-ES" b="1" dirty="0"/>
              <a:t> </a:t>
            </a:r>
            <a:r>
              <a:rPr lang="es-ES" b="1" dirty="0" err="1" smtClean="0"/>
              <a:t>Cover</a:t>
            </a:r>
            <a:endParaRPr lang="es-ES" b="1" dirty="0"/>
          </a:p>
        </p:txBody>
      </p:sp>
      <p:sp>
        <p:nvSpPr>
          <p:cNvPr id="11" name="10 Rectángulo"/>
          <p:cNvSpPr/>
          <p:nvPr/>
        </p:nvSpPr>
        <p:spPr>
          <a:xfrm>
            <a:off x="2780145" y="1418963"/>
            <a:ext cx="6096000" cy="4616648"/>
          </a:xfrm>
          <a:prstGeom prst="rect">
            <a:avLst/>
          </a:prstGeom>
          <a:solidFill>
            <a:schemeClr val="bg1">
              <a:lumMod val="95000"/>
            </a:schemeClr>
          </a:solidFill>
        </p:spPr>
        <p:txBody>
          <a:bodyPr>
            <a:spAutoFit/>
          </a:bodyPr>
          <a:lstStyle/>
          <a:p>
            <a:r>
              <a:rPr lang="en-US" sz="1400" dirty="0"/>
              <a:t>&lt;!DOCTYPE html&gt;</a:t>
            </a:r>
          </a:p>
          <a:p>
            <a:r>
              <a:rPr lang="en-US" sz="1400" dirty="0"/>
              <a:t>&lt;html&gt;</a:t>
            </a:r>
          </a:p>
          <a:p>
            <a:r>
              <a:rPr lang="en-US" sz="1400" dirty="0"/>
              <a:t>&lt;head&gt;</a:t>
            </a:r>
          </a:p>
          <a:p>
            <a:r>
              <a:rPr lang="en-US" sz="1400" dirty="0"/>
              <a:t>&lt;style&gt;</a:t>
            </a:r>
          </a:p>
          <a:p>
            <a:r>
              <a:rPr lang="en-US" sz="1400" dirty="0"/>
              <a:t>body {</a:t>
            </a:r>
          </a:p>
          <a:p>
            <a:r>
              <a:rPr lang="en-US" sz="1400" dirty="0"/>
              <a:t>  </a:t>
            </a:r>
            <a:r>
              <a:rPr lang="en-US" sz="1400" dirty="0">
                <a:solidFill>
                  <a:srgbClr val="FF0000"/>
                </a:solidFill>
              </a:rPr>
              <a:t>background-image: </a:t>
            </a:r>
            <a:r>
              <a:rPr lang="en-US" sz="1400" dirty="0" err="1">
                <a:solidFill>
                  <a:srgbClr val="FF0000"/>
                </a:solidFill>
              </a:rPr>
              <a:t>url</a:t>
            </a:r>
            <a:r>
              <a:rPr lang="en-US" sz="1400" dirty="0">
                <a:solidFill>
                  <a:srgbClr val="FF0000"/>
                </a:solidFill>
              </a:rPr>
              <a:t>('img_girl.jpg');</a:t>
            </a:r>
          </a:p>
          <a:p>
            <a:r>
              <a:rPr lang="en-US" sz="1400" dirty="0">
                <a:solidFill>
                  <a:srgbClr val="FF0000"/>
                </a:solidFill>
              </a:rPr>
              <a:t>  background-repeat: no-repeat;</a:t>
            </a:r>
          </a:p>
          <a:p>
            <a:r>
              <a:rPr lang="en-US" sz="1400" dirty="0">
                <a:solidFill>
                  <a:srgbClr val="FF0000"/>
                </a:solidFill>
              </a:rPr>
              <a:t>  background-attachment: fixed;  </a:t>
            </a:r>
          </a:p>
          <a:p>
            <a:r>
              <a:rPr lang="en-US" sz="1400" dirty="0">
                <a:solidFill>
                  <a:srgbClr val="FF0000"/>
                </a:solidFill>
              </a:rPr>
              <a:t>  background-size: cover;</a:t>
            </a:r>
          </a:p>
          <a:p>
            <a:r>
              <a:rPr lang="en-US" sz="1400" dirty="0"/>
              <a:t>}</a:t>
            </a:r>
          </a:p>
          <a:p>
            <a:r>
              <a:rPr lang="en-US" sz="1400" dirty="0"/>
              <a:t>&lt;/style&gt;</a:t>
            </a:r>
          </a:p>
          <a:p>
            <a:r>
              <a:rPr lang="en-US" sz="1400" dirty="0"/>
              <a:t>&lt;/head&gt;</a:t>
            </a:r>
          </a:p>
          <a:p>
            <a:r>
              <a:rPr lang="en-US" sz="1400" dirty="0"/>
              <a:t>&lt;body&gt;</a:t>
            </a:r>
          </a:p>
          <a:p>
            <a:endParaRPr lang="en-US" sz="1400" dirty="0"/>
          </a:p>
          <a:p>
            <a:r>
              <a:rPr lang="en-US" sz="1400" dirty="0"/>
              <a:t>&lt;h2&gt;Background Cover&lt;/h2&gt;</a:t>
            </a:r>
          </a:p>
          <a:p>
            <a:endParaRPr lang="en-US" sz="1400" dirty="0"/>
          </a:p>
          <a:p>
            <a:r>
              <a:rPr lang="en-US" sz="1400" dirty="0"/>
              <a:t>&lt;p&gt;Set the background-size property to "cover" and the background image will cover the entire element, in this case the body element.&lt;/p&gt;</a:t>
            </a:r>
          </a:p>
          <a:p>
            <a:endParaRPr lang="en-US" sz="1400" dirty="0"/>
          </a:p>
          <a:p>
            <a:r>
              <a:rPr lang="en-US" sz="1400" dirty="0"/>
              <a:t>&lt;/body&gt;</a:t>
            </a:r>
          </a:p>
          <a:p>
            <a:r>
              <a:rPr lang="en-US" sz="1400" dirty="0"/>
              <a:t>&lt;/html&gt;</a:t>
            </a:r>
            <a:endParaRPr lang="es-ES" sz="1400" dirty="0"/>
          </a:p>
        </p:txBody>
      </p:sp>
    </p:spTree>
    <p:extLst>
      <p:ext uri="{BB962C8B-B14F-4D97-AF65-F5344CB8AC3E}">
        <p14:creationId xmlns:p14="http://schemas.microsoft.com/office/powerpoint/2010/main" val="13811415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8364" y="461818"/>
            <a:ext cx="4849090" cy="471055"/>
          </a:xfrm>
        </p:spPr>
        <p:txBody>
          <a:bodyPr>
            <a:normAutofit/>
          </a:bodyPr>
          <a:lstStyle/>
          <a:p>
            <a:r>
              <a:rPr lang="es-ES" sz="3000" dirty="0" smtClean="0"/>
              <a:t>8.2_HTML</a:t>
            </a:r>
            <a:r>
              <a:rPr lang="es-ES" sz="3000" dirty="0"/>
              <a:t> </a:t>
            </a:r>
            <a:r>
              <a:rPr lang="es-ES" sz="3000" dirty="0" err="1" smtClean="0"/>
              <a:t>Favicon</a:t>
            </a:r>
            <a:r>
              <a:rPr lang="es-ES" sz="3000" dirty="0" smtClean="0"/>
              <a:t> </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67</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15362" name="Picture 2" descr="Example of fav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012" y="407988"/>
            <a:ext cx="4619625" cy="781051"/>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3047999" y="1443841"/>
            <a:ext cx="7887093" cy="3693319"/>
          </a:xfrm>
          <a:prstGeom prst="rect">
            <a:avLst/>
          </a:prstGeom>
          <a:solidFill>
            <a:schemeClr val="bg1">
              <a:lumMod val="95000"/>
            </a:schemeClr>
          </a:solidFill>
        </p:spPr>
        <p:txBody>
          <a:bodyPr wrap="square">
            <a:spAutoFit/>
          </a:bodyPr>
          <a:lstStyle/>
          <a:p>
            <a:r>
              <a:rPr lang="en-US" dirty="0"/>
              <a:t>&lt;!DOCTYPE html&gt;</a:t>
            </a:r>
            <a:br>
              <a:rPr lang="en-US" dirty="0"/>
            </a:br>
            <a:r>
              <a:rPr lang="en-US" dirty="0"/>
              <a:t>&lt;html&gt;</a:t>
            </a:r>
            <a:br>
              <a:rPr lang="en-US" dirty="0"/>
            </a:br>
            <a:r>
              <a:rPr lang="en-US" dirty="0"/>
              <a:t>&lt;head&gt;</a:t>
            </a:r>
            <a:br>
              <a:rPr lang="en-US" dirty="0"/>
            </a:br>
            <a:r>
              <a:rPr lang="en-US" dirty="0"/>
              <a:t>  &lt;title&gt;My Page Title&lt;/title&gt;</a:t>
            </a:r>
            <a:br>
              <a:rPr lang="en-US" dirty="0"/>
            </a:br>
            <a:r>
              <a:rPr lang="en-US" dirty="0"/>
              <a:t>  </a:t>
            </a:r>
            <a:r>
              <a:rPr lang="en-US" dirty="0">
                <a:solidFill>
                  <a:srgbClr val="FF0000"/>
                </a:solidFill>
              </a:rPr>
              <a:t>&lt;link </a:t>
            </a:r>
            <a:r>
              <a:rPr lang="en-US" dirty="0" err="1">
                <a:solidFill>
                  <a:srgbClr val="FF0000"/>
                </a:solidFill>
              </a:rPr>
              <a:t>rel</a:t>
            </a:r>
            <a:r>
              <a:rPr lang="en-US" dirty="0">
                <a:solidFill>
                  <a:srgbClr val="FF0000"/>
                </a:solidFill>
              </a:rPr>
              <a:t>="icon" type="image/x-icon" </a:t>
            </a:r>
            <a:r>
              <a:rPr lang="en-US" dirty="0" err="1">
                <a:solidFill>
                  <a:srgbClr val="FF0000"/>
                </a:solidFill>
              </a:rPr>
              <a:t>href</a:t>
            </a:r>
            <a:r>
              <a:rPr lang="en-US" dirty="0">
                <a:solidFill>
                  <a:srgbClr val="FF0000"/>
                </a:solidFill>
              </a:rPr>
              <a:t>="/images/favicon.ico"&gt;</a:t>
            </a:r>
            <a:br>
              <a:rPr lang="en-US" dirty="0">
                <a:solidFill>
                  <a:srgbClr val="FF0000"/>
                </a:solidFill>
              </a:rPr>
            </a:br>
            <a:r>
              <a:rPr lang="en-US" dirty="0"/>
              <a:t>&lt;/head&gt;</a:t>
            </a:r>
            <a:br>
              <a:rPr lang="en-US" dirty="0"/>
            </a:br>
            <a:r>
              <a:rPr lang="en-US" dirty="0"/>
              <a:t>&lt;body&gt;</a:t>
            </a:r>
            <a:br>
              <a:rPr lang="en-US" dirty="0"/>
            </a:br>
            <a:r>
              <a:rPr lang="en-US" dirty="0"/>
              <a:t/>
            </a:r>
            <a:br>
              <a:rPr lang="en-US" dirty="0"/>
            </a:br>
            <a:r>
              <a:rPr lang="en-US" dirty="0"/>
              <a:t>&lt;h1&gt;This is a Heading&lt;/h1&gt;</a:t>
            </a:r>
            <a:br>
              <a:rPr lang="en-US" dirty="0"/>
            </a:br>
            <a:r>
              <a:rPr lang="en-US" dirty="0"/>
              <a:t>&lt;p&gt;This is a paragraph.&lt;/p&gt;</a:t>
            </a:r>
            <a:br>
              <a:rPr lang="en-US" dirty="0"/>
            </a:br>
            <a:r>
              <a:rPr lang="en-US" dirty="0"/>
              <a:t/>
            </a:r>
            <a:br>
              <a:rPr lang="en-US" dirty="0"/>
            </a:br>
            <a:r>
              <a:rPr lang="en-US" dirty="0"/>
              <a:t>&lt;/body&gt;</a:t>
            </a:r>
            <a:br>
              <a:rPr lang="en-US" dirty="0"/>
            </a:br>
            <a:r>
              <a:rPr lang="en-US" dirty="0"/>
              <a:t>&lt;/html&gt;</a:t>
            </a:r>
            <a:endParaRPr lang="es-ES" dirty="0"/>
          </a:p>
        </p:txBody>
      </p:sp>
    </p:spTree>
    <p:extLst>
      <p:ext uri="{BB962C8B-B14F-4D97-AF65-F5344CB8AC3E}">
        <p14:creationId xmlns:p14="http://schemas.microsoft.com/office/powerpoint/2010/main" val="7232496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8363" y="461818"/>
            <a:ext cx="8950037" cy="471055"/>
          </a:xfrm>
        </p:spPr>
        <p:txBody>
          <a:bodyPr>
            <a:normAutofit/>
          </a:bodyPr>
          <a:lstStyle/>
          <a:p>
            <a:r>
              <a:rPr lang="es-ES" sz="3000" dirty="0" smtClean="0"/>
              <a:t>9.HTML</a:t>
            </a:r>
            <a:r>
              <a:rPr lang="es-ES" sz="3000" dirty="0"/>
              <a:t> </a:t>
            </a:r>
            <a:r>
              <a:rPr lang="es-ES" sz="3000" dirty="0" err="1" smtClean="0"/>
              <a:t>Images</a:t>
            </a:r>
            <a:r>
              <a:rPr lang="es-ES" sz="3000" dirty="0" smtClean="0"/>
              <a:t> </a:t>
            </a:r>
            <a:r>
              <a:rPr lang="es-ES" sz="3000" dirty="0" err="1" smtClean="0"/>
              <a:t>maps</a:t>
            </a:r>
            <a:r>
              <a:rPr lang="es-ES" sz="3000" dirty="0" smtClean="0"/>
              <a:t> – Mapa de </a:t>
            </a:r>
            <a:r>
              <a:rPr lang="es-ES" sz="3000" dirty="0" err="1" smtClean="0"/>
              <a:t>imagenes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68</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16" name="15 Rectángulo"/>
          <p:cNvSpPr/>
          <p:nvPr/>
        </p:nvSpPr>
        <p:spPr>
          <a:xfrm>
            <a:off x="3047999" y="3105835"/>
            <a:ext cx="6871855" cy="646331"/>
          </a:xfrm>
          <a:prstGeom prst="rect">
            <a:avLst/>
          </a:prstGeom>
        </p:spPr>
        <p:txBody>
          <a:bodyPr wrap="square">
            <a:spAutoFit/>
          </a:bodyPr>
          <a:lstStyle/>
          <a:p>
            <a:r>
              <a:rPr lang="es-ES" dirty="0">
                <a:hlinkClick r:id="rId2"/>
              </a:rPr>
              <a:t>https://</a:t>
            </a:r>
            <a:r>
              <a:rPr lang="es-ES" dirty="0" smtClean="0">
                <a:hlinkClick r:id="rId2"/>
              </a:rPr>
              <a:t>www.w3schools.com/html/html_images_imagemap.asp</a:t>
            </a:r>
            <a:endParaRPr lang="es-ES" dirty="0" smtClean="0"/>
          </a:p>
          <a:p>
            <a:endParaRPr lang="es-ES" dirty="0"/>
          </a:p>
        </p:txBody>
      </p:sp>
    </p:spTree>
    <p:extLst>
      <p:ext uri="{BB962C8B-B14F-4D97-AF65-F5344CB8AC3E}">
        <p14:creationId xmlns:p14="http://schemas.microsoft.com/office/powerpoint/2010/main" val="12749355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30020" y="356368"/>
            <a:ext cx="11176031" cy="451690"/>
          </a:xfrm>
        </p:spPr>
        <p:txBody>
          <a:bodyPr>
            <a:normAutofit/>
          </a:bodyPr>
          <a:lstStyle/>
          <a:p>
            <a:r>
              <a:rPr lang="es-ES" dirty="0" smtClean="0"/>
              <a:t>10.HTML</a:t>
            </a:r>
            <a:r>
              <a:rPr lang="es-ES" dirty="0"/>
              <a:t> </a:t>
            </a:r>
            <a:r>
              <a:rPr lang="es-ES" dirty="0" err="1" smtClean="0"/>
              <a:t>Lists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69</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4372836"/>
            <a:ext cx="6721475" cy="1436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822036" y="1423746"/>
            <a:ext cx="6096000" cy="923330"/>
          </a:xfrm>
          <a:prstGeom prst="rect">
            <a:avLst/>
          </a:prstGeom>
        </p:spPr>
        <p:txBody>
          <a:bodyPr>
            <a:spAutoFit/>
          </a:bodyPr>
          <a:lstStyle/>
          <a:p>
            <a:r>
              <a:rPr lang="es-ES" b="1" dirty="0" err="1" smtClean="0"/>
              <a:t>Unordered</a:t>
            </a:r>
            <a:r>
              <a:rPr lang="es-ES" b="1" dirty="0" smtClean="0"/>
              <a:t> HTML </a:t>
            </a:r>
            <a:r>
              <a:rPr lang="es-ES" b="1" dirty="0" err="1" smtClean="0"/>
              <a:t>List</a:t>
            </a:r>
            <a:endParaRPr lang="es-ES" b="1" dirty="0" smtClean="0"/>
          </a:p>
          <a:p>
            <a:r>
              <a:rPr lang="es-ES" dirty="0" smtClean="0"/>
              <a:t/>
            </a:r>
            <a:br>
              <a:rPr lang="es-ES" dirty="0" smtClean="0"/>
            </a:br>
            <a:endParaRPr lang="es-ES" dirty="0"/>
          </a:p>
        </p:txBody>
      </p:sp>
      <p:sp>
        <p:nvSpPr>
          <p:cNvPr id="4" name="3 Rectángulo"/>
          <p:cNvSpPr/>
          <p:nvPr/>
        </p:nvSpPr>
        <p:spPr>
          <a:xfrm>
            <a:off x="905163" y="1936945"/>
            <a:ext cx="2511714" cy="1477328"/>
          </a:xfrm>
          <a:prstGeom prst="rect">
            <a:avLst/>
          </a:prstGeom>
          <a:solidFill>
            <a:schemeClr val="bg1">
              <a:lumMod val="95000"/>
            </a:schemeClr>
          </a:solidFill>
        </p:spPr>
        <p:txBody>
          <a:bodyPr wrap="square">
            <a:spAutoFit/>
          </a:bodyPr>
          <a:lstStyle/>
          <a:p>
            <a:r>
              <a:rPr lang="it-IT" dirty="0"/>
              <a:t>&lt;ul&gt;</a:t>
            </a:r>
            <a:br>
              <a:rPr lang="it-IT" dirty="0"/>
            </a:br>
            <a:r>
              <a:rPr lang="it-IT" dirty="0"/>
              <a:t>  &lt;li&gt;Coffee&lt;/li&gt;</a:t>
            </a:r>
            <a:br>
              <a:rPr lang="it-IT" dirty="0"/>
            </a:br>
            <a:r>
              <a:rPr lang="it-IT" dirty="0"/>
              <a:t>  &lt;li&gt;Tea&lt;/li&gt;</a:t>
            </a:r>
            <a:br>
              <a:rPr lang="it-IT" dirty="0"/>
            </a:br>
            <a:r>
              <a:rPr lang="it-IT" dirty="0"/>
              <a:t>  &lt;li&gt;Milk&lt;/li&gt;</a:t>
            </a:r>
            <a:br>
              <a:rPr lang="it-IT" dirty="0"/>
            </a:br>
            <a:r>
              <a:rPr lang="it-IT" dirty="0"/>
              <a:t>&lt;/ul&gt;</a:t>
            </a:r>
            <a:endParaRPr lang="es-ES" dirty="0"/>
          </a:p>
        </p:txBody>
      </p:sp>
      <p:sp>
        <p:nvSpPr>
          <p:cNvPr id="5" name="4 Rectángulo"/>
          <p:cNvSpPr/>
          <p:nvPr/>
        </p:nvSpPr>
        <p:spPr>
          <a:xfrm>
            <a:off x="3870036" y="1324608"/>
            <a:ext cx="6096000" cy="923330"/>
          </a:xfrm>
          <a:prstGeom prst="rect">
            <a:avLst/>
          </a:prstGeom>
        </p:spPr>
        <p:txBody>
          <a:bodyPr>
            <a:spAutoFit/>
          </a:bodyPr>
          <a:lstStyle/>
          <a:p>
            <a:r>
              <a:rPr lang="es-ES" b="1" dirty="0" err="1"/>
              <a:t>Ordered</a:t>
            </a:r>
            <a:r>
              <a:rPr lang="es-ES" b="1" dirty="0"/>
              <a:t> HTML </a:t>
            </a:r>
            <a:r>
              <a:rPr lang="es-ES" b="1" dirty="0" err="1"/>
              <a:t>List</a:t>
            </a:r>
            <a:endParaRPr lang="es-ES" b="1" dirty="0"/>
          </a:p>
          <a:p>
            <a:r>
              <a:rPr lang="es-ES" dirty="0"/>
              <a:t/>
            </a:r>
            <a:br>
              <a:rPr lang="es-ES" dirty="0"/>
            </a:br>
            <a:endParaRPr lang="es-ES" dirty="0"/>
          </a:p>
        </p:txBody>
      </p:sp>
      <p:sp>
        <p:nvSpPr>
          <p:cNvPr id="7" name="6 Rectángulo"/>
          <p:cNvSpPr/>
          <p:nvPr/>
        </p:nvSpPr>
        <p:spPr>
          <a:xfrm>
            <a:off x="3870036" y="1932817"/>
            <a:ext cx="2509116" cy="1477328"/>
          </a:xfrm>
          <a:prstGeom prst="rect">
            <a:avLst/>
          </a:prstGeom>
          <a:solidFill>
            <a:schemeClr val="bg1">
              <a:lumMod val="95000"/>
            </a:schemeClr>
          </a:solidFill>
        </p:spPr>
        <p:txBody>
          <a:bodyPr wrap="square">
            <a:spAutoFit/>
          </a:bodyPr>
          <a:lstStyle/>
          <a:p>
            <a:r>
              <a:rPr lang="it-IT" dirty="0"/>
              <a:t>&lt;ol&gt;</a:t>
            </a:r>
            <a:br>
              <a:rPr lang="it-IT" dirty="0"/>
            </a:br>
            <a:r>
              <a:rPr lang="it-IT" dirty="0"/>
              <a:t>  &lt;li&gt;Coffee&lt;/li&gt;</a:t>
            </a:r>
            <a:br>
              <a:rPr lang="it-IT" dirty="0"/>
            </a:br>
            <a:r>
              <a:rPr lang="it-IT" dirty="0"/>
              <a:t>  &lt;li&gt;Tea&lt;/li&gt;</a:t>
            </a:r>
            <a:br>
              <a:rPr lang="it-IT" dirty="0"/>
            </a:br>
            <a:r>
              <a:rPr lang="it-IT" dirty="0"/>
              <a:t>  &lt;li&gt;Milk&lt;/li&gt;</a:t>
            </a:r>
            <a:br>
              <a:rPr lang="it-IT" dirty="0"/>
            </a:br>
            <a:r>
              <a:rPr lang="it-IT" dirty="0"/>
              <a:t>&lt;/ol&gt;</a:t>
            </a:r>
            <a:endParaRPr lang="es-ES" dirty="0"/>
          </a:p>
        </p:txBody>
      </p:sp>
      <p:sp>
        <p:nvSpPr>
          <p:cNvPr id="8" name="7 Rectángulo"/>
          <p:cNvSpPr/>
          <p:nvPr/>
        </p:nvSpPr>
        <p:spPr>
          <a:xfrm>
            <a:off x="7185890" y="1247216"/>
            <a:ext cx="6096000" cy="923330"/>
          </a:xfrm>
          <a:prstGeom prst="rect">
            <a:avLst/>
          </a:prstGeom>
        </p:spPr>
        <p:txBody>
          <a:bodyPr>
            <a:spAutoFit/>
          </a:bodyPr>
          <a:lstStyle/>
          <a:p>
            <a:r>
              <a:rPr lang="es-ES" b="1" dirty="0"/>
              <a:t>HTML </a:t>
            </a:r>
            <a:r>
              <a:rPr lang="es-ES" b="1" dirty="0" err="1"/>
              <a:t>Description</a:t>
            </a:r>
            <a:r>
              <a:rPr lang="es-ES" b="1" dirty="0"/>
              <a:t> </a:t>
            </a:r>
            <a:r>
              <a:rPr lang="es-ES" b="1" dirty="0" err="1"/>
              <a:t>Lists</a:t>
            </a:r>
            <a:endParaRPr lang="es-ES" b="1" dirty="0"/>
          </a:p>
          <a:p>
            <a:r>
              <a:rPr lang="es-ES" dirty="0"/>
              <a:t/>
            </a:r>
            <a:br>
              <a:rPr lang="es-ES" dirty="0"/>
            </a:br>
            <a:endParaRPr lang="es-ES" dirty="0"/>
          </a:p>
        </p:txBody>
      </p:sp>
      <p:sp>
        <p:nvSpPr>
          <p:cNvPr id="9" name="8 Rectángulo"/>
          <p:cNvSpPr/>
          <p:nvPr/>
        </p:nvSpPr>
        <p:spPr>
          <a:xfrm>
            <a:off x="7185890" y="1794318"/>
            <a:ext cx="3965287" cy="1754326"/>
          </a:xfrm>
          <a:prstGeom prst="rect">
            <a:avLst/>
          </a:prstGeom>
          <a:solidFill>
            <a:schemeClr val="bg1">
              <a:lumMod val="95000"/>
            </a:schemeClr>
          </a:solidFill>
        </p:spPr>
        <p:txBody>
          <a:bodyPr wrap="square">
            <a:spAutoFit/>
          </a:bodyPr>
          <a:lstStyle/>
          <a:p>
            <a:r>
              <a:rPr lang="es-ES" dirty="0"/>
              <a:t>&lt;dl&gt;</a:t>
            </a:r>
            <a:br>
              <a:rPr lang="es-ES" dirty="0"/>
            </a:br>
            <a:r>
              <a:rPr lang="es-ES" dirty="0"/>
              <a:t>  &lt;</a:t>
            </a:r>
            <a:r>
              <a:rPr lang="es-ES" dirty="0" err="1"/>
              <a:t>dt</a:t>
            </a:r>
            <a:r>
              <a:rPr lang="es-ES" dirty="0"/>
              <a:t>&gt;</a:t>
            </a:r>
            <a:r>
              <a:rPr lang="es-ES" dirty="0" err="1"/>
              <a:t>Coffee</a:t>
            </a:r>
            <a:r>
              <a:rPr lang="es-ES" dirty="0"/>
              <a:t>&lt;/</a:t>
            </a:r>
            <a:r>
              <a:rPr lang="es-ES" dirty="0" err="1"/>
              <a:t>dt</a:t>
            </a:r>
            <a:r>
              <a:rPr lang="es-ES" dirty="0"/>
              <a:t>&gt;</a:t>
            </a:r>
            <a:br>
              <a:rPr lang="es-ES" dirty="0"/>
            </a:br>
            <a:r>
              <a:rPr lang="es-ES" dirty="0"/>
              <a:t>  &lt;</a:t>
            </a:r>
            <a:r>
              <a:rPr lang="es-ES" dirty="0" err="1"/>
              <a:t>dd</a:t>
            </a:r>
            <a:r>
              <a:rPr lang="es-ES" dirty="0"/>
              <a:t>&gt;- </a:t>
            </a:r>
            <a:r>
              <a:rPr lang="es-ES" dirty="0" err="1"/>
              <a:t>black</a:t>
            </a:r>
            <a:r>
              <a:rPr lang="es-ES" dirty="0"/>
              <a:t> </a:t>
            </a:r>
            <a:r>
              <a:rPr lang="es-ES" dirty="0" err="1"/>
              <a:t>hot</a:t>
            </a:r>
            <a:r>
              <a:rPr lang="es-ES" dirty="0"/>
              <a:t> </a:t>
            </a:r>
            <a:r>
              <a:rPr lang="es-ES" dirty="0" err="1"/>
              <a:t>drink</a:t>
            </a:r>
            <a:r>
              <a:rPr lang="es-ES" dirty="0"/>
              <a:t>&lt;/</a:t>
            </a:r>
            <a:r>
              <a:rPr lang="es-ES" dirty="0" err="1"/>
              <a:t>dd</a:t>
            </a:r>
            <a:r>
              <a:rPr lang="es-ES" dirty="0"/>
              <a:t>&gt;</a:t>
            </a:r>
            <a:br>
              <a:rPr lang="es-ES" dirty="0"/>
            </a:br>
            <a:r>
              <a:rPr lang="es-ES" dirty="0"/>
              <a:t>  &lt;</a:t>
            </a:r>
            <a:r>
              <a:rPr lang="es-ES" dirty="0" err="1"/>
              <a:t>dt</a:t>
            </a:r>
            <a:r>
              <a:rPr lang="es-ES" dirty="0"/>
              <a:t>&gt;</a:t>
            </a:r>
            <a:r>
              <a:rPr lang="es-ES" dirty="0" err="1"/>
              <a:t>Milk</a:t>
            </a:r>
            <a:r>
              <a:rPr lang="es-ES" dirty="0"/>
              <a:t>&lt;/</a:t>
            </a:r>
            <a:r>
              <a:rPr lang="es-ES" dirty="0" err="1"/>
              <a:t>dt</a:t>
            </a:r>
            <a:r>
              <a:rPr lang="es-ES" dirty="0"/>
              <a:t>&gt;</a:t>
            </a:r>
            <a:br>
              <a:rPr lang="es-ES" dirty="0"/>
            </a:br>
            <a:r>
              <a:rPr lang="es-ES" dirty="0"/>
              <a:t>  &lt;</a:t>
            </a:r>
            <a:r>
              <a:rPr lang="es-ES" dirty="0" err="1"/>
              <a:t>dd</a:t>
            </a:r>
            <a:r>
              <a:rPr lang="es-ES" dirty="0"/>
              <a:t>&gt;- </a:t>
            </a:r>
            <a:r>
              <a:rPr lang="es-ES" dirty="0" err="1"/>
              <a:t>white</a:t>
            </a:r>
            <a:r>
              <a:rPr lang="es-ES" dirty="0"/>
              <a:t> </a:t>
            </a:r>
            <a:r>
              <a:rPr lang="es-ES" dirty="0" err="1"/>
              <a:t>cold</a:t>
            </a:r>
            <a:r>
              <a:rPr lang="es-ES" dirty="0"/>
              <a:t> </a:t>
            </a:r>
            <a:r>
              <a:rPr lang="es-ES" dirty="0" err="1"/>
              <a:t>drink</a:t>
            </a:r>
            <a:r>
              <a:rPr lang="es-ES" dirty="0"/>
              <a:t>&lt;/</a:t>
            </a:r>
            <a:r>
              <a:rPr lang="es-ES" dirty="0" err="1"/>
              <a:t>dd</a:t>
            </a:r>
            <a:r>
              <a:rPr lang="es-ES" dirty="0"/>
              <a:t>&gt;</a:t>
            </a:r>
            <a:br>
              <a:rPr lang="es-ES" dirty="0"/>
            </a:br>
            <a:r>
              <a:rPr lang="es-ES" dirty="0"/>
              <a:t>&lt;/dl&gt;</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2881" y="4442046"/>
            <a:ext cx="1359188" cy="1160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032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386"/>
                                        </p:tgtEl>
                                        <p:attrNameLst>
                                          <p:attrName>style.visibility</p:attrName>
                                        </p:attrNameLst>
                                      </p:cBhvr>
                                      <p:to>
                                        <p:strVal val="visible"/>
                                      </p:to>
                                    </p:set>
                                    <p:anim calcmode="lin" valueType="num">
                                      <p:cBhvr>
                                        <p:cTn id="31" dur="500" fill="hold"/>
                                        <p:tgtEl>
                                          <p:spTgt spid="16386"/>
                                        </p:tgtEl>
                                        <p:attrNameLst>
                                          <p:attrName>ppt_w</p:attrName>
                                        </p:attrNameLst>
                                      </p:cBhvr>
                                      <p:tavLst>
                                        <p:tav tm="0">
                                          <p:val>
                                            <p:fltVal val="0"/>
                                          </p:val>
                                        </p:tav>
                                        <p:tav tm="100000">
                                          <p:val>
                                            <p:strVal val="#ppt_w"/>
                                          </p:val>
                                        </p:tav>
                                      </p:tavLst>
                                    </p:anim>
                                    <p:anim calcmode="lin" valueType="num">
                                      <p:cBhvr>
                                        <p:cTn id="32" dur="500" fill="hold"/>
                                        <p:tgtEl>
                                          <p:spTgt spid="16386"/>
                                        </p:tgtEl>
                                        <p:attrNameLst>
                                          <p:attrName>ppt_h</p:attrName>
                                        </p:attrNameLst>
                                      </p:cBhvr>
                                      <p:tavLst>
                                        <p:tav tm="0">
                                          <p:val>
                                            <p:fltVal val="0"/>
                                          </p:val>
                                        </p:tav>
                                        <p:tav tm="100000">
                                          <p:val>
                                            <p:strVal val="#ppt_h"/>
                                          </p:val>
                                        </p:tav>
                                      </p:tavLst>
                                    </p:anim>
                                    <p:animEffect transition="in" filter="fade">
                                      <p:cBhvr>
                                        <p:cTn id="33" dur="500"/>
                                        <p:tgtEl>
                                          <p:spTgt spid="1638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53" presetClass="entr" presetSubtype="16" fill="hold" nodeType="withEffect">
                                  <p:stCondLst>
                                    <p:cond delay="0"/>
                                  </p:stCondLst>
                                  <p:childTnLst>
                                    <p:set>
                                      <p:cBhvr>
                                        <p:cTn id="47" dur="1" fill="hold">
                                          <p:stCondLst>
                                            <p:cond delay="0"/>
                                          </p:stCondLst>
                                        </p:cTn>
                                        <p:tgtEl>
                                          <p:spTgt spid="8194"/>
                                        </p:tgtEl>
                                        <p:attrNameLst>
                                          <p:attrName>style.visibility</p:attrName>
                                        </p:attrNameLst>
                                      </p:cBhvr>
                                      <p:to>
                                        <p:strVal val="visible"/>
                                      </p:to>
                                    </p:set>
                                    <p:anim calcmode="lin" valueType="num">
                                      <p:cBhvr>
                                        <p:cTn id="48" dur="500" fill="hold"/>
                                        <p:tgtEl>
                                          <p:spTgt spid="8194"/>
                                        </p:tgtEl>
                                        <p:attrNameLst>
                                          <p:attrName>ppt_w</p:attrName>
                                        </p:attrNameLst>
                                      </p:cBhvr>
                                      <p:tavLst>
                                        <p:tav tm="0">
                                          <p:val>
                                            <p:fltVal val="0"/>
                                          </p:val>
                                        </p:tav>
                                        <p:tav tm="100000">
                                          <p:val>
                                            <p:strVal val="#ppt_w"/>
                                          </p:val>
                                        </p:tav>
                                      </p:tavLst>
                                    </p:anim>
                                    <p:anim calcmode="lin" valueType="num">
                                      <p:cBhvr>
                                        <p:cTn id="49" dur="500" fill="hold"/>
                                        <p:tgtEl>
                                          <p:spTgt spid="8194"/>
                                        </p:tgtEl>
                                        <p:attrNameLst>
                                          <p:attrName>ppt_h</p:attrName>
                                        </p:attrNameLst>
                                      </p:cBhvr>
                                      <p:tavLst>
                                        <p:tav tm="0">
                                          <p:val>
                                            <p:fltVal val="0"/>
                                          </p:val>
                                        </p:tav>
                                        <p:tav tm="100000">
                                          <p:val>
                                            <p:strVal val="#ppt_h"/>
                                          </p:val>
                                        </p:tav>
                                      </p:tavLst>
                                    </p:anim>
                                    <p:animEffect transition="in" filter="fade">
                                      <p:cBhvr>
                                        <p:cTn id="50"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7" grpId="0" animBg="1"/>
      <p:bldP spid="8"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p:txBody>
          <a:bodyPr>
            <a:normAutofit/>
          </a:bodyPr>
          <a:lstStyle/>
          <a:p>
            <a:r>
              <a:rPr lang="es-ES" b="1" dirty="0"/>
              <a:t>Paso 4:</a:t>
            </a:r>
            <a:r>
              <a:rPr lang="es-ES" dirty="0"/>
              <a:t> Puedes cambiar la ubicación de la carpeta de instalación o mantener la configuración predeterminada. Haz clic en </a:t>
            </a:r>
            <a:r>
              <a:rPr lang="es-ES" dirty="0" err="1"/>
              <a:t>Next</a:t>
            </a:r>
            <a:r>
              <a:rPr lang="es-ES" dirty="0"/>
              <a:t> para continuar</a:t>
            </a:r>
            <a:r>
              <a:rPr lang="es-ES" dirty="0" smtClean="0"/>
              <a:t>.</a:t>
            </a:r>
            <a:endParaRPr lang="en-US" dirty="0"/>
          </a:p>
        </p:txBody>
      </p:sp>
      <p:sp>
        <p:nvSpPr>
          <p:cNvPr id="2" name="Título 1"/>
          <p:cNvSpPr>
            <a:spLocks noGrp="1"/>
          </p:cNvSpPr>
          <p:nvPr>
            <p:ph type="title"/>
          </p:nvPr>
        </p:nvSpPr>
        <p:spPr>
          <a:xfrm>
            <a:off x="1389327" y="421104"/>
            <a:ext cx="6661163" cy="502201"/>
          </a:xfrm>
        </p:spPr>
        <p:txBody>
          <a:bodyPr>
            <a:normAutofit fontScale="90000"/>
          </a:bodyPr>
          <a:lstStyle/>
          <a:p>
            <a:r>
              <a:rPr lang="es-ES" dirty="0"/>
              <a:t>1. </a:t>
            </a:r>
            <a:r>
              <a:rPr lang="es-ES" dirty="0" err="1" smtClean="0"/>
              <a:t>Introducción</a:t>
            </a:r>
            <a:r>
              <a:rPr lang="es-ES" b="0" dirty="0" err="1"/>
              <a:t>_instalación</a:t>
            </a:r>
            <a:r>
              <a:rPr lang="es-ES" b="0" dirty="0"/>
              <a:t> </a:t>
            </a:r>
            <a:r>
              <a:rPr lang="es-ES" b="0" dirty="0" smtClean="0"/>
              <a:t>IDE VSC</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7</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4" name="3 Rectángulo"/>
          <p:cNvSpPr/>
          <p:nvPr/>
        </p:nvSpPr>
        <p:spPr>
          <a:xfrm>
            <a:off x="1038078" y="4418000"/>
            <a:ext cx="6805023" cy="1231106"/>
          </a:xfrm>
          <a:prstGeom prst="rect">
            <a:avLst/>
          </a:prstGeom>
        </p:spPr>
        <p:txBody>
          <a:bodyPr wrap="square">
            <a:spAutoFit/>
          </a:bodyPr>
          <a:lstStyle/>
          <a:p>
            <a:r>
              <a:rPr lang="es-ES" sz="1400" b="1" dirty="0"/>
              <a:t>Paso 5:</a:t>
            </a:r>
            <a:r>
              <a:rPr lang="es-ES" sz="1400" dirty="0"/>
              <a:t> Elige si deseas cambiar el nombre de la carpeta de accesos directos en el menú Inicio o si no deseas instalar accesos directos en absoluto. Haz clic en </a:t>
            </a:r>
            <a:r>
              <a:rPr lang="es-ES" sz="1400" dirty="0" err="1"/>
              <a:t>Next</a:t>
            </a:r>
            <a:r>
              <a:rPr lang="es-ES" sz="1400" dirty="0"/>
              <a:t>.</a:t>
            </a:r>
          </a:p>
          <a:p>
            <a:r>
              <a:rPr lang="es-ES" sz="1400" dirty="0"/>
              <a:t/>
            </a:r>
            <a:br>
              <a:rPr lang="es-ES" sz="1400" dirty="0"/>
            </a:br>
            <a:r>
              <a:rPr lang="es-ES" sz="1400" dirty="0"/>
              <a:t/>
            </a:r>
            <a:br>
              <a:rPr lang="es-ES" sz="1400" dirty="0"/>
            </a:br>
            <a:endParaRPr lang="es-ES" dirty="0"/>
          </a:p>
        </p:txBody>
      </p:sp>
      <p:pic>
        <p:nvPicPr>
          <p:cNvPr id="3074" name="Picture 2" descr="mcecli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5330" y="923305"/>
            <a:ext cx="3088295" cy="23906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ceclip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30" y="3629280"/>
            <a:ext cx="3163513" cy="245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9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p:cTn id="12" dur="500" fill="hold"/>
                                        <p:tgtEl>
                                          <p:spTgt spid="3074"/>
                                        </p:tgtEl>
                                        <p:attrNameLst>
                                          <p:attrName>ppt_w</p:attrName>
                                        </p:attrNameLst>
                                      </p:cBhvr>
                                      <p:tavLst>
                                        <p:tav tm="0">
                                          <p:val>
                                            <p:fltVal val="0"/>
                                          </p:val>
                                        </p:tav>
                                        <p:tav tm="100000">
                                          <p:val>
                                            <p:strVal val="#ppt_w"/>
                                          </p:val>
                                        </p:tav>
                                      </p:tavLst>
                                    </p:anim>
                                    <p:anim calcmode="lin" valueType="num">
                                      <p:cBhvr>
                                        <p:cTn id="13" dur="500" fill="hold"/>
                                        <p:tgtEl>
                                          <p:spTgt spid="3074"/>
                                        </p:tgtEl>
                                        <p:attrNameLst>
                                          <p:attrName>ppt_h</p:attrName>
                                        </p:attrNameLst>
                                      </p:cBhvr>
                                      <p:tavLst>
                                        <p:tav tm="0">
                                          <p:val>
                                            <p:fltVal val="0"/>
                                          </p:val>
                                        </p:tav>
                                        <p:tav tm="100000">
                                          <p:val>
                                            <p:strVal val="#ppt_h"/>
                                          </p:val>
                                        </p:tav>
                                      </p:tavLst>
                                    </p:anim>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par>
                                <p:cTn id="22" presetID="53" presetClass="entr" presetSubtype="16"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 calcmode="lin" valueType="num">
                                      <p:cBhvr>
                                        <p:cTn id="24" dur="500" fill="hold"/>
                                        <p:tgtEl>
                                          <p:spTgt spid="3076"/>
                                        </p:tgtEl>
                                        <p:attrNameLst>
                                          <p:attrName>ppt_w</p:attrName>
                                        </p:attrNameLst>
                                      </p:cBhvr>
                                      <p:tavLst>
                                        <p:tav tm="0">
                                          <p:val>
                                            <p:fltVal val="0"/>
                                          </p:val>
                                        </p:tav>
                                        <p:tav tm="100000">
                                          <p:val>
                                            <p:strVal val="#ppt_w"/>
                                          </p:val>
                                        </p:tav>
                                      </p:tavLst>
                                    </p:anim>
                                    <p:anim calcmode="lin" valueType="num">
                                      <p:cBhvr>
                                        <p:cTn id="25" dur="500" fill="hold"/>
                                        <p:tgtEl>
                                          <p:spTgt spid="3076"/>
                                        </p:tgtEl>
                                        <p:attrNameLst>
                                          <p:attrName>ppt_h</p:attrName>
                                        </p:attrNameLst>
                                      </p:cBhvr>
                                      <p:tavLst>
                                        <p:tav tm="0">
                                          <p:val>
                                            <p:fltVal val="0"/>
                                          </p:val>
                                        </p:tav>
                                        <p:tav tm="100000">
                                          <p:val>
                                            <p:strVal val="#ppt_h"/>
                                          </p:val>
                                        </p:tav>
                                      </p:tavLst>
                                    </p:anim>
                                    <p:animEffect transition="in" filter="fade">
                                      <p:cBhvr>
                                        <p:cTn id="26"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8477" y="356368"/>
            <a:ext cx="11176031" cy="451690"/>
          </a:xfrm>
        </p:spPr>
        <p:txBody>
          <a:bodyPr>
            <a:normAutofit/>
          </a:bodyPr>
          <a:lstStyle/>
          <a:p>
            <a:r>
              <a:rPr lang="es-ES" dirty="0"/>
              <a:t>HTML </a:t>
            </a:r>
            <a:r>
              <a:rPr lang="es-ES" dirty="0" err="1" smtClean="0"/>
              <a:t>Lists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70</a:t>
            </a:fld>
            <a:endParaRPr lang="en-US"/>
          </a:p>
        </p:txBody>
      </p:sp>
      <p:sp>
        <p:nvSpPr>
          <p:cNvPr id="10" name="9 Rectángulo"/>
          <p:cNvSpPr/>
          <p:nvPr/>
        </p:nvSpPr>
        <p:spPr>
          <a:xfrm>
            <a:off x="840509" y="1277127"/>
            <a:ext cx="6096000" cy="369332"/>
          </a:xfrm>
          <a:prstGeom prst="rect">
            <a:avLst/>
          </a:prstGeom>
        </p:spPr>
        <p:txBody>
          <a:bodyPr>
            <a:spAutoFit/>
          </a:bodyPr>
          <a:lstStyle/>
          <a:p>
            <a:r>
              <a:rPr lang="es-ES" b="1" dirty="0"/>
              <a:t>HTML </a:t>
            </a:r>
            <a:r>
              <a:rPr lang="es-ES" b="1" dirty="0" err="1"/>
              <a:t>Unordered</a:t>
            </a:r>
            <a:r>
              <a:rPr lang="es-ES" b="1" dirty="0"/>
              <a:t> </a:t>
            </a:r>
            <a:r>
              <a:rPr lang="es-ES" b="1" dirty="0" err="1" smtClean="0"/>
              <a:t>Lists</a:t>
            </a:r>
            <a:endParaRPr lang="es-ES" b="1" dirty="0"/>
          </a:p>
        </p:txBody>
      </p:sp>
      <p:graphicFrame>
        <p:nvGraphicFramePr>
          <p:cNvPr id="11" name="10 Tabla"/>
          <p:cNvGraphicFramePr>
            <a:graphicFrameLocks noGrp="1"/>
          </p:cNvGraphicFramePr>
          <p:nvPr>
            <p:extLst>
              <p:ext uri="{D42A27DB-BD31-4B8C-83A1-F6EECF244321}">
                <p14:modId xmlns:p14="http://schemas.microsoft.com/office/powerpoint/2010/main" val="1068309348"/>
              </p:ext>
            </p:extLst>
          </p:nvPr>
        </p:nvGraphicFramePr>
        <p:xfrm>
          <a:off x="901586" y="2643188"/>
          <a:ext cx="4981978" cy="1828800"/>
        </p:xfrm>
        <a:graphic>
          <a:graphicData uri="http://schemas.openxmlformats.org/drawingml/2006/table">
            <a:tbl>
              <a:tblPr/>
              <a:tblGrid>
                <a:gridCol w="973396"/>
                <a:gridCol w="4008582"/>
              </a:tblGrid>
              <a:tr h="0">
                <a:tc>
                  <a:txBody>
                    <a:bodyPr/>
                    <a:lstStyle/>
                    <a:p>
                      <a:pPr algn="l" fontAlgn="t"/>
                      <a:r>
                        <a:rPr lang="es-ES" sz="1400" dirty="0" err="1">
                          <a:effectLst/>
                        </a:rPr>
                        <a:t>Value</a:t>
                      </a:r>
                      <a:endParaRPr lang="es-ES" sz="14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s-ES" sz="1400" dirty="0" err="1">
                          <a:effectLst/>
                        </a:rPr>
                        <a:t>Description</a:t>
                      </a:r>
                      <a:endParaRPr lang="es-ES" sz="1400"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0">
                <a:tc>
                  <a:txBody>
                    <a:bodyPr/>
                    <a:lstStyle/>
                    <a:p>
                      <a:pPr algn="l" fontAlgn="t"/>
                      <a:r>
                        <a:rPr lang="es-ES" sz="1400" dirty="0">
                          <a:effectLst/>
                        </a:rPr>
                        <a:t>disc</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Sets the list item marker to a bullet (default)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r>
              <a:tr h="0">
                <a:tc>
                  <a:txBody>
                    <a:bodyPr/>
                    <a:lstStyle/>
                    <a:p>
                      <a:pPr algn="l" fontAlgn="t"/>
                      <a:r>
                        <a:rPr lang="es-ES" sz="1400" dirty="0" err="1">
                          <a:solidFill>
                            <a:srgbClr val="FF0000"/>
                          </a:solidFill>
                          <a:effectLst/>
                        </a:rPr>
                        <a:t>circle</a:t>
                      </a:r>
                      <a:endParaRPr lang="es-ES" sz="1400" dirty="0">
                        <a:solidFill>
                          <a:srgbClr val="FF0000"/>
                        </a:solidFill>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dirty="0">
                          <a:effectLst/>
                        </a:rPr>
                        <a:t>Sets the list item marker to a circle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0">
                <a:tc>
                  <a:txBody>
                    <a:bodyPr/>
                    <a:lstStyle/>
                    <a:p>
                      <a:pPr algn="l" fontAlgn="t"/>
                      <a:r>
                        <a:rPr lang="es-ES" sz="1400">
                          <a:effectLst/>
                        </a:rPr>
                        <a:t>square</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Sets the list item marker to a square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r>
              <a:tr h="0">
                <a:tc>
                  <a:txBody>
                    <a:bodyPr/>
                    <a:lstStyle/>
                    <a:p>
                      <a:pPr algn="l" fontAlgn="t"/>
                      <a:r>
                        <a:rPr lang="es-ES" sz="1400">
                          <a:effectLst/>
                        </a:rPr>
                        <a:t>none</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The list items will not be marked</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12" name="Rectangle 1"/>
          <p:cNvSpPr>
            <a:spLocks noChangeArrowheads="1"/>
          </p:cNvSpPr>
          <p:nvPr/>
        </p:nvSpPr>
        <p:spPr bwMode="auto">
          <a:xfrm>
            <a:off x="775854" y="1862831"/>
            <a:ext cx="5227782"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r>
              <a:rPr lang="en-US" sz="1400" dirty="0"/>
              <a:t>The type attribute of the &lt;</a:t>
            </a:r>
            <a:r>
              <a:rPr lang="en-US" sz="1400" dirty="0" err="1"/>
              <a:t>ol</a:t>
            </a:r>
            <a:r>
              <a:rPr lang="en-US" sz="1400" dirty="0"/>
              <a:t>&gt; tag, defines the type of the list item marker:</a:t>
            </a:r>
            <a:endParaRPr kumimoji="0" lang="es-ES" altLang="es-ES" sz="1400" b="0" i="0" u="none" strike="noStrike" cap="none" normalizeH="0" baseline="0" dirty="0" smtClean="0">
              <a:ln>
                <a:noFill/>
              </a:ln>
              <a:solidFill>
                <a:schemeClr val="tx1"/>
              </a:solidFill>
              <a:effectLst/>
              <a:latin typeface="+mn-lt"/>
            </a:endParaRPr>
          </a:p>
        </p:txBody>
      </p:sp>
      <p:sp>
        <p:nvSpPr>
          <p:cNvPr id="13" name="12 Rectángulo"/>
          <p:cNvSpPr/>
          <p:nvPr/>
        </p:nvSpPr>
        <p:spPr>
          <a:xfrm>
            <a:off x="960582" y="4611500"/>
            <a:ext cx="4064001" cy="1477328"/>
          </a:xfrm>
          <a:prstGeom prst="rect">
            <a:avLst/>
          </a:prstGeom>
          <a:solidFill>
            <a:schemeClr val="bg1">
              <a:lumMod val="95000"/>
            </a:schemeClr>
          </a:solidFill>
        </p:spPr>
        <p:txBody>
          <a:bodyPr wrap="square">
            <a:spAutoFit/>
          </a:bodyPr>
          <a:lstStyle/>
          <a:p>
            <a:r>
              <a:rPr lang="it-IT" dirty="0"/>
              <a:t>&lt;ul style="list-style-type:</a:t>
            </a:r>
            <a:r>
              <a:rPr lang="it-IT" dirty="0">
                <a:solidFill>
                  <a:srgbClr val="FF0000"/>
                </a:solidFill>
              </a:rPr>
              <a:t>disc</a:t>
            </a:r>
            <a:r>
              <a:rPr lang="it-IT" dirty="0"/>
              <a:t>;"&gt;</a:t>
            </a:r>
            <a:br>
              <a:rPr lang="it-IT" dirty="0"/>
            </a:br>
            <a:r>
              <a:rPr lang="it-IT" dirty="0"/>
              <a:t>  &lt;li&gt;Coffee&lt;/li&gt;</a:t>
            </a:r>
            <a:br>
              <a:rPr lang="it-IT" dirty="0"/>
            </a:br>
            <a:r>
              <a:rPr lang="it-IT" dirty="0"/>
              <a:t>  &lt;li&gt;Tea&lt;/li&gt;</a:t>
            </a:r>
            <a:br>
              <a:rPr lang="it-IT" dirty="0"/>
            </a:br>
            <a:r>
              <a:rPr lang="it-IT" dirty="0"/>
              <a:t>  &lt;li&gt;Milk&lt;/li&gt;</a:t>
            </a:r>
            <a:br>
              <a:rPr lang="it-IT" dirty="0"/>
            </a:br>
            <a:r>
              <a:rPr lang="it-IT" dirty="0"/>
              <a:t>&lt;/ul&gt;</a:t>
            </a:r>
            <a:endParaRPr lang="es-ES" dirty="0"/>
          </a:p>
        </p:txBody>
      </p:sp>
      <p:sp>
        <p:nvSpPr>
          <p:cNvPr id="14" name="13 Rectángulo"/>
          <p:cNvSpPr/>
          <p:nvPr/>
        </p:nvSpPr>
        <p:spPr>
          <a:xfrm>
            <a:off x="6077527" y="1464761"/>
            <a:ext cx="4961948" cy="3108543"/>
          </a:xfrm>
          <a:prstGeom prst="rect">
            <a:avLst/>
          </a:prstGeom>
          <a:solidFill>
            <a:schemeClr val="bg1">
              <a:lumMod val="95000"/>
            </a:schemeClr>
          </a:solidFill>
        </p:spPr>
        <p:txBody>
          <a:bodyPr wrap="square">
            <a:spAutoFit/>
          </a:bodyPr>
          <a:lstStyle/>
          <a:p>
            <a:r>
              <a:rPr lang="es-ES" sz="1400" dirty="0"/>
              <a:t>&lt;!DOCTYPE </a:t>
            </a:r>
            <a:r>
              <a:rPr lang="es-ES" sz="1400" dirty="0" err="1"/>
              <a:t>html</a:t>
            </a:r>
            <a:r>
              <a:rPr lang="es-ES" sz="1400" dirty="0"/>
              <a:t>&gt;</a:t>
            </a:r>
          </a:p>
          <a:p>
            <a:r>
              <a:rPr lang="es-ES" sz="1400" dirty="0"/>
              <a:t>&lt;</a:t>
            </a:r>
            <a:r>
              <a:rPr lang="es-ES" sz="1400" dirty="0" err="1"/>
              <a:t>html</a:t>
            </a:r>
            <a:r>
              <a:rPr lang="es-ES" sz="1400" dirty="0"/>
              <a:t>&gt;</a:t>
            </a:r>
          </a:p>
          <a:p>
            <a:r>
              <a:rPr lang="es-ES" sz="1400" dirty="0"/>
              <a:t>&lt;</a:t>
            </a:r>
            <a:r>
              <a:rPr lang="es-ES" sz="1400" dirty="0" err="1"/>
              <a:t>body</a:t>
            </a:r>
            <a:r>
              <a:rPr lang="es-ES" sz="1400" dirty="0"/>
              <a:t>&gt;</a:t>
            </a:r>
          </a:p>
          <a:p>
            <a:endParaRPr lang="es-ES" sz="1400" dirty="0"/>
          </a:p>
          <a:p>
            <a:r>
              <a:rPr lang="es-ES" sz="1400" dirty="0"/>
              <a:t>&lt;h2&gt;</a:t>
            </a:r>
            <a:r>
              <a:rPr lang="es-ES" sz="1400" dirty="0" err="1"/>
              <a:t>Unordered</a:t>
            </a:r>
            <a:r>
              <a:rPr lang="es-ES" sz="1400" dirty="0"/>
              <a:t> </a:t>
            </a:r>
            <a:r>
              <a:rPr lang="es-ES" sz="1400" dirty="0" err="1"/>
              <a:t>List</a:t>
            </a:r>
            <a:r>
              <a:rPr lang="es-ES" sz="1400" dirty="0"/>
              <a:t> </a:t>
            </a:r>
            <a:r>
              <a:rPr lang="es-ES" sz="1400" dirty="0" err="1"/>
              <a:t>with</a:t>
            </a:r>
            <a:r>
              <a:rPr lang="es-ES" sz="1400" dirty="0"/>
              <a:t> Disc </a:t>
            </a:r>
            <a:r>
              <a:rPr lang="es-ES" sz="1400" dirty="0" err="1"/>
              <a:t>Bullets</a:t>
            </a:r>
            <a:r>
              <a:rPr lang="es-ES" sz="1400" dirty="0"/>
              <a:t>&lt;/h2&gt;</a:t>
            </a:r>
          </a:p>
          <a:p>
            <a:endParaRPr lang="es-ES" sz="1400" dirty="0"/>
          </a:p>
          <a:p>
            <a:r>
              <a:rPr lang="es-ES" sz="1400" dirty="0">
                <a:solidFill>
                  <a:srgbClr val="FF0000"/>
                </a:solidFill>
              </a:rPr>
              <a:t>&lt;</a:t>
            </a:r>
            <a:r>
              <a:rPr lang="es-ES" sz="1400" dirty="0" err="1">
                <a:solidFill>
                  <a:srgbClr val="FF0000"/>
                </a:solidFill>
              </a:rPr>
              <a:t>ul</a:t>
            </a:r>
            <a:r>
              <a:rPr lang="es-ES" sz="1400" dirty="0">
                <a:solidFill>
                  <a:srgbClr val="FF0000"/>
                </a:solidFill>
              </a:rPr>
              <a:t> </a:t>
            </a:r>
            <a:r>
              <a:rPr lang="es-ES" sz="1400" dirty="0" err="1">
                <a:solidFill>
                  <a:srgbClr val="FF0000"/>
                </a:solidFill>
              </a:rPr>
              <a:t>style</a:t>
            </a:r>
            <a:r>
              <a:rPr lang="es-ES" sz="1400" dirty="0">
                <a:solidFill>
                  <a:srgbClr val="FF0000"/>
                </a:solidFill>
              </a:rPr>
              <a:t>="</a:t>
            </a:r>
            <a:r>
              <a:rPr lang="es-ES" sz="1400" dirty="0" err="1">
                <a:solidFill>
                  <a:srgbClr val="FF0000"/>
                </a:solidFill>
              </a:rPr>
              <a:t>list-style-type:disc</a:t>
            </a:r>
            <a:r>
              <a:rPr lang="es-ES" sz="1400" dirty="0">
                <a:solidFill>
                  <a:srgbClr val="FF0000"/>
                </a:solidFill>
              </a:rPr>
              <a:t>;"&gt;</a:t>
            </a:r>
          </a:p>
          <a:p>
            <a:r>
              <a:rPr lang="es-ES" sz="1400" dirty="0">
                <a:solidFill>
                  <a:srgbClr val="FF0000"/>
                </a:solidFill>
              </a:rPr>
              <a:t>  &lt;li&gt;</a:t>
            </a:r>
            <a:r>
              <a:rPr lang="es-ES" sz="1400" dirty="0" err="1">
                <a:solidFill>
                  <a:srgbClr val="FF0000"/>
                </a:solidFill>
              </a:rPr>
              <a:t>Coffee</a:t>
            </a:r>
            <a:r>
              <a:rPr lang="es-ES" sz="1400" dirty="0">
                <a:solidFill>
                  <a:srgbClr val="FF0000"/>
                </a:solidFill>
              </a:rPr>
              <a:t>&lt;/li&gt;</a:t>
            </a:r>
          </a:p>
          <a:p>
            <a:r>
              <a:rPr lang="es-ES" sz="1400" dirty="0">
                <a:solidFill>
                  <a:srgbClr val="FF0000"/>
                </a:solidFill>
              </a:rPr>
              <a:t>  &lt;li&gt;Tea&lt;/li&gt;</a:t>
            </a:r>
          </a:p>
          <a:p>
            <a:r>
              <a:rPr lang="es-ES" sz="1400" dirty="0">
                <a:solidFill>
                  <a:srgbClr val="FF0000"/>
                </a:solidFill>
              </a:rPr>
              <a:t>  &lt;li&gt;</a:t>
            </a:r>
            <a:r>
              <a:rPr lang="es-ES" sz="1400" dirty="0" err="1">
                <a:solidFill>
                  <a:srgbClr val="FF0000"/>
                </a:solidFill>
              </a:rPr>
              <a:t>Milk</a:t>
            </a:r>
            <a:r>
              <a:rPr lang="es-ES" sz="1400" dirty="0">
                <a:solidFill>
                  <a:srgbClr val="FF0000"/>
                </a:solidFill>
              </a:rPr>
              <a:t>&lt;/li&gt;</a:t>
            </a:r>
          </a:p>
          <a:p>
            <a:r>
              <a:rPr lang="es-ES" sz="1400" dirty="0">
                <a:solidFill>
                  <a:srgbClr val="FF0000"/>
                </a:solidFill>
              </a:rPr>
              <a:t>&lt;/</a:t>
            </a:r>
            <a:r>
              <a:rPr lang="es-ES" sz="1400" dirty="0" err="1">
                <a:solidFill>
                  <a:srgbClr val="FF0000"/>
                </a:solidFill>
              </a:rPr>
              <a:t>ul</a:t>
            </a:r>
            <a:r>
              <a:rPr lang="es-ES" sz="1400" dirty="0">
                <a:solidFill>
                  <a:srgbClr val="FF0000"/>
                </a:solidFill>
              </a:rPr>
              <a:t>&gt;  </a:t>
            </a:r>
          </a:p>
          <a:p>
            <a:endParaRPr lang="es-ES" sz="1400" dirty="0"/>
          </a:p>
          <a:p>
            <a:r>
              <a:rPr lang="es-ES" sz="1400" dirty="0"/>
              <a:t>&lt;/</a:t>
            </a:r>
            <a:r>
              <a:rPr lang="es-ES" sz="1400" dirty="0" err="1"/>
              <a:t>body</a:t>
            </a:r>
            <a:r>
              <a:rPr lang="es-ES" sz="1400" dirty="0"/>
              <a:t>&gt;</a:t>
            </a:r>
          </a:p>
          <a:p>
            <a:r>
              <a:rPr lang="es-ES" sz="1400" dirty="0"/>
              <a:t>&lt;/</a:t>
            </a:r>
            <a:r>
              <a:rPr lang="es-ES" sz="1400" dirty="0" err="1"/>
              <a:t>html</a:t>
            </a:r>
            <a:r>
              <a:rPr lang="es-ES" sz="1400" dirty="0"/>
              <a:t>&gt;</a:t>
            </a:r>
          </a:p>
        </p:txBody>
      </p:sp>
    </p:spTree>
    <p:extLst>
      <p:ext uri="{BB962C8B-B14F-4D97-AF65-F5344CB8AC3E}">
        <p14:creationId xmlns:p14="http://schemas.microsoft.com/office/powerpoint/2010/main" val="242483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8477" y="356368"/>
            <a:ext cx="11176031" cy="451690"/>
          </a:xfrm>
        </p:spPr>
        <p:txBody>
          <a:bodyPr>
            <a:normAutofit/>
          </a:bodyPr>
          <a:lstStyle/>
          <a:p>
            <a:r>
              <a:rPr lang="es-ES" dirty="0"/>
              <a:t>HTML </a:t>
            </a:r>
            <a:r>
              <a:rPr lang="es-ES" dirty="0" err="1" smtClean="0"/>
              <a:t>Lists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71</a:t>
            </a:fld>
            <a:endParaRPr lang="en-US"/>
          </a:p>
        </p:txBody>
      </p:sp>
      <p:sp>
        <p:nvSpPr>
          <p:cNvPr id="10" name="9 Rectángulo"/>
          <p:cNvSpPr/>
          <p:nvPr/>
        </p:nvSpPr>
        <p:spPr>
          <a:xfrm>
            <a:off x="840509" y="1277127"/>
            <a:ext cx="6096000" cy="369332"/>
          </a:xfrm>
          <a:prstGeom prst="rect">
            <a:avLst/>
          </a:prstGeom>
        </p:spPr>
        <p:txBody>
          <a:bodyPr>
            <a:spAutoFit/>
          </a:bodyPr>
          <a:lstStyle/>
          <a:p>
            <a:r>
              <a:rPr lang="es-ES" i="1" dirty="0"/>
              <a:t>HTML </a:t>
            </a:r>
            <a:r>
              <a:rPr lang="es-ES" i="1" dirty="0" err="1" smtClean="0"/>
              <a:t>Ordered</a:t>
            </a:r>
            <a:r>
              <a:rPr lang="es-ES" i="1" dirty="0" smtClean="0"/>
              <a:t> </a:t>
            </a:r>
            <a:r>
              <a:rPr lang="es-ES" i="1" dirty="0" err="1" smtClean="0"/>
              <a:t>Lists</a:t>
            </a:r>
            <a:endParaRPr lang="es-ES" i="1" dirty="0"/>
          </a:p>
        </p:txBody>
      </p:sp>
      <p:sp>
        <p:nvSpPr>
          <p:cNvPr id="12" name="Rectangle 1"/>
          <p:cNvSpPr>
            <a:spLocks noChangeArrowheads="1"/>
          </p:cNvSpPr>
          <p:nvPr/>
        </p:nvSpPr>
        <p:spPr bwMode="auto">
          <a:xfrm>
            <a:off x="775854" y="1862831"/>
            <a:ext cx="5227782"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400" b="0" i="0" u="none" strike="noStrike" cap="none" normalizeH="0" baseline="0" dirty="0" err="1" smtClean="0">
                <a:ln>
                  <a:noFill/>
                </a:ln>
                <a:solidFill>
                  <a:srgbClr val="000000"/>
                </a:solidFill>
                <a:effectLst/>
                <a:latin typeface="+mn-lt"/>
              </a:rPr>
              <a:t>The</a:t>
            </a:r>
            <a:r>
              <a:rPr kumimoji="0" lang="es-ES" altLang="es-ES" sz="1400" b="0" i="0" u="none" strike="noStrike" cap="none" normalizeH="0" baseline="0" dirty="0" smtClean="0">
                <a:ln>
                  <a:noFill/>
                </a:ln>
                <a:solidFill>
                  <a:srgbClr val="000000"/>
                </a:solidFill>
                <a:effectLst/>
                <a:latin typeface="+mn-lt"/>
              </a:rPr>
              <a:t> CSS </a:t>
            </a:r>
            <a:r>
              <a:rPr kumimoji="0" lang="es-ES" altLang="es-ES" sz="1400" b="0" i="0" u="none" strike="noStrike" cap="none" normalizeH="0" baseline="0" dirty="0" err="1" smtClean="0">
                <a:ln>
                  <a:noFill/>
                </a:ln>
                <a:solidFill>
                  <a:srgbClr val="DC143C"/>
                </a:solidFill>
                <a:effectLst/>
                <a:latin typeface="+mn-lt"/>
                <a:cs typeface="Consolas" pitchFamily="49" charset="0"/>
              </a:rPr>
              <a:t>list-style-type</a:t>
            </a:r>
            <a:r>
              <a:rPr kumimoji="0" lang="es-ES" altLang="es-ES" sz="1400" b="0" i="0" u="none" strike="noStrike" cap="none" normalizeH="0" baseline="0" dirty="0" smtClean="0">
                <a:ln>
                  <a:noFill/>
                </a:ln>
                <a:solidFill>
                  <a:srgbClr val="000000"/>
                </a:solidFill>
                <a:effectLst/>
                <a:latin typeface="+mn-lt"/>
              </a:rPr>
              <a:t> </a:t>
            </a:r>
            <a:r>
              <a:rPr kumimoji="0" lang="es-ES" altLang="es-ES" sz="1400" b="0" i="0" u="none" strike="noStrike" cap="none" normalizeH="0" baseline="0" dirty="0" err="1" smtClean="0">
                <a:ln>
                  <a:noFill/>
                </a:ln>
                <a:solidFill>
                  <a:srgbClr val="000000"/>
                </a:solidFill>
                <a:effectLst/>
                <a:latin typeface="+mn-lt"/>
              </a:rPr>
              <a:t>property</a:t>
            </a:r>
            <a:r>
              <a:rPr kumimoji="0" lang="es-ES" altLang="es-ES" sz="1400" b="0" i="0" u="none" strike="noStrike" cap="none" normalizeH="0" baseline="0" dirty="0" smtClean="0">
                <a:ln>
                  <a:noFill/>
                </a:ln>
                <a:solidFill>
                  <a:srgbClr val="000000"/>
                </a:solidFill>
                <a:effectLst/>
                <a:latin typeface="+mn-lt"/>
              </a:rPr>
              <a:t> </a:t>
            </a:r>
            <a:r>
              <a:rPr kumimoji="0" lang="es-ES" altLang="es-ES" sz="1400" b="0" i="0" u="none" strike="noStrike" cap="none" normalizeH="0" baseline="0" dirty="0" err="1" smtClean="0">
                <a:ln>
                  <a:noFill/>
                </a:ln>
                <a:solidFill>
                  <a:srgbClr val="000000"/>
                </a:solidFill>
                <a:effectLst/>
                <a:latin typeface="+mn-lt"/>
              </a:rPr>
              <a:t>is</a:t>
            </a:r>
            <a:r>
              <a:rPr kumimoji="0" lang="es-ES" altLang="es-ES" sz="1400" b="0" i="0" u="none" strike="noStrike" cap="none" normalizeH="0" baseline="0" dirty="0" smtClean="0">
                <a:ln>
                  <a:noFill/>
                </a:ln>
                <a:solidFill>
                  <a:srgbClr val="000000"/>
                </a:solidFill>
                <a:effectLst/>
                <a:latin typeface="+mn-lt"/>
              </a:rPr>
              <a:t> </a:t>
            </a:r>
            <a:r>
              <a:rPr kumimoji="0" lang="es-ES" altLang="es-ES" sz="1400" b="0" i="0" u="none" strike="noStrike" cap="none" normalizeH="0" baseline="0" dirty="0" err="1" smtClean="0">
                <a:ln>
                  <a:noFill/>
                </a:ln>
                <a:solidFill>
                  <a:srgbClr val="000000"/>
                </a:solidFill>
                <a:effectLst/>
                <a:latin typeface="+mn-lt"/>
              </a:rPr>
              <a:t>used</a:t>
            </a:r>
            <a:r>
              <a:rPr kumimoji="0" lang="es-ES" altLang="es-ES" sz="1400" b="0" i="0" u="none" strike="noStrike" cap="none" normalizeH="0" baseline="0" dirty="0" smtClean="0">
                <a:ln>
                  <a:noFill/>
                </a:ln>
                <a:solidFill>
                  <a:srgbClr val="000000"/>
                </a:solidFill>
                <a:effectLst/>
                <a:latin typeface="+mn-lt"/>
              </a:rPr>
              <a:t> to define </a:t>
            </a:r>
            <a:r>
              <a:rPr kumimoji="0" lang="es-ES" altLang="es-ES" sz="1400" b="0" i="0" u="none" strike="noStrike" cap="none" normalizeH="0" baseline="0" dirty="0" err="1" smtClean="0">
                <a:ln>
                  <a:noFill/>
                </a:ln>
                <a:solidFill>
                  <a:srgbClr val="000000"/>
                </a:solidFill>
                <a:effectLst/>
                <a:latin typeface="+mn-lt"/>
              </a:rPr>
              <a:t>the</a:t>
            </a:r>
            <a:r>
              <a:rPr kumimoji="0" lang="es-ES" altLang="es-ES" sz="1400" b="0" i="0" u="none" strike="noStrike" cap="none" normalizeH="0" baseline="0" dirty="0" smtClean="0">
                <a:ln>
                  <a:noFill/>
                </a:ln>
                <a:solidFill>
                  <a:srgbClr val="000000"/>
                </a:solidFill>
                <a:effectLst/>
                <a:latin typeface="+mn-lt"/>
              </a:rPr>
              <a:t> </a:t>
            </a:r>
            <a:r>
              <a:rPr kumimoji="0" lang="es-ES" altLang="es-ES" sz="1400" b="0" i="0" u="none" strike="noStrike" cap="none" normalizeH="0" baseline="0" dirty="0" err="1" smtClean="0">
                <a:ln>
                  <a:noFill/>
                </a:ln>
                <a:solidFill>
                  <a:srgbClr val="000000"/>
                </a:solidFill>
                <a:effectLst/>
                <a:latin typeface="+mn-lt"/>
              </a:rPr>
              <a:t>style</a:t>
            </a:r>
            <a:r>
              <a:rPr kumimoji="0" lang="es-ES" altLang="es-ES" sz="1400" b="0" i="0" u="none" strike="noStrike" cap="none" normalizeH="0" baseline="0" dirty="0" smtClean="0">
                <a:ln>
                  <a:noFill/>
                </a:ln>
                <a:solidFill>
                  <a:srgbClr val="000000"/>
                </a:solidFill>
                <a:effectLst/>
                <a:latin typeface="+mn-lt"/>
              </a:rPr>
              <a:t> of </a:t>
            </a:r>
            <a:r>
              <a:rPr kumimoji="0" lang="es-ES" altLang="es-ES" sz="1400" b="0" i="0" u="none" strike="noStrike" cap="none" normalizeH="0" baseline="0" dirty="0" err="1" smtClean="0">
                <a:ln>
                  <a:noFill/>
                </a:ln>
                <a:solidFill>
                  <a:srgbClr val="000000"/>
                </a:solidFill>
                <a:effectLst/>
                <a:latin typeface="+mn-lt"/>
              </a:rPr>
              <a:t>the</a:t>
            </a:r>
            <a:r>
              <a:rPr kumimoji="0" lang="es-ES" altLang="es-ES" sz="1400" b="0" i="0" u="none" strike="noStrike" cap="none" normalizeH="0" baseline="0" dirty="0" smtClean="0">
                <a:ln>
                  <a:noFill/>
                </a:ln>
                <a:solidFill>
                  <a:srgbClr val="000000"/>
                </a:solidFill>
                <a:effectLst/>
                <a:latin typeface="+mn-lt"/>
              </a:rPr>
              <a:t> </a:t>
            </a:r>
            <a:r>
              <a:rPr kumimoji="0" lang="es-ES" altLang="es-ES" sz="1400" b="0" i="0" u="none" strike="noStrike" cap="none" normalizeH="0" baseline="0" dirty="0" err="1" smtClean="0">
                <a:ln>
                  <a:noFill/>
                </a:ln>
                <a:solidFill>
                  <a:srgbClr val="000000"/>
                </a:solidFill>
                <a:effectLst/>
                <a:latin typeface="+mn-lt"/>
              </a:rPr>
              <a:t>list</a:t>
            </a:r>
            <a:r>
              <a:rPr kumimoji="0" lang="es-ES" altLang="es-ES" sz="1400" b="0" i="0" u="none" strike="noStrike" cap="none" normalizeH="0" baseline="0" dirty="0" smtClean="0">
                <a:ln>
                  <a:noFill/>
                </a:ln>
                <a:solidFill>
                  <a:srgbClr val="000000"/>
                </a:solidFill>
                <a:effectLst/>
                <a:latin typeface="+mn-lt"/>
              </a:rPr>
              <a:t> </a:t>
            </a:r>
            <a:r>
              <a:rPr kumimoji="0" lang="es-ES" altLang="es-ES" sz="1400" b="0" i="0" u="none" strike="noStrike" cap="none" normalizeH="0" baseline="0" dirty="0" err="1" smtClean="0">
                <a:ln>
                  <a:noFill/>
                </a:ln>
                <a:solidFill>
                  <a:srgbClr val="000000"/>
                </a:solidFill>
                <a:effectLst/>
                <a:latin typeface="+mn-lt"/>
              </a:rPr>
              <a:t>item</a:t>
            </a:r>
            <a:r>
              <a:rPr kumimoji="0" lang="es-ES" altLang="es-ES" sz="1400" b="0" i="0" u="none" strike="noStrike" cap="none" normalizeH="0" baseline="0" dirty="0" smtClean="0">
                <a:ln>
                  <a:noFill/>
                </a:ln>
                <a:solidFill>
                  <a:srgbClr val="000000"/>
                </a:solidFill>
                <a:effectLst/>
                <a:latin typeface="+mn-lt"/>
              </a:rPr>
              <a:t> </a:t>
            </a:r>
            <a:r>
              <a:rPr kumimoji="0" lang="es-ES" altLang="es-ES" sz="1400" b="0" i="0" u="none" strike="noStrike" cap="none" normalizeH="0" baseline="0" dirty="0" err="1" smtClean="0">
                <a:ln>
                  <a:noFill/>
                </a:ln>
                <a:solidFill>
                  <a:srgbClr val="000000"/>
                </a:solidFill>
                <a:effectLst/>
                <a:latin typeface="+mn-lt"/>
              </a:rPr>
              <a:t>marker</a:t>
            </a:r>
            <a:r>
              <a:rPr kumimoji="0" lang="es-ES" altLang="es-ES" sz="1400" b="0" i="0" u="none" strike="noStrike" cap="none" normalizeH="0" baseline="0" dirty="0" smtClean="0">
                <a:ln>
                  <a:noFill/>
                </a:ln>
                <a:solidFill>
                  <a:srgbClr val="000000"/>
                </a:solidFill>
                <a:effectLst/>
                <a:latin typeface="+mn-lt"/>
              </a:rPr>
              <a:t>. </a:t>
            </a:r>
            <a:r>
              <a:rPr kumimoji="0" lang="es-ES" altLang="es-ES" sz="1400" b="0" i="0" u="none" strike="noStrike" cap="none" normalizeH="0" baseline="0" dirty="0" err="1" smtClean="0">
                <a:ln>
                  <a:noFill/>
                </a:ln>
                <a:solidFill>
                  <a:srgbClr val="000000"/>
                </a:solidFill>
                <a:effectLst/>
                <a:latin typeface="+mn-lt"/>
              </a:rPr>
              <a:t>It</a:t>
            </a:r>
            <a:r>
              <a:rPr kumimoji="0" lang="es-ES" altLang="es-ES" sz="1400" b="0" i="0" u="none" strike="noStrike" cap="none" normalizeH="0" baseline="0" dirty="0" smtClean="0">
                <a:ln>
                  <a:noFill/>
                </a:ln>
                <a:solidFill>
                  <a:srgbClr val="000000"/>
                </a:solidFill>
                <a:effectLst/>
                <a:latin typeface="+mn-lt"/>
              </a:rPr>
              <a:t> can </a:t>
            </a:r>
            <a:r>
              <a:rPr kumimoji="0" lang="es-ES" altLang="es-ES" sz="1400" b="0" i="0" u="none" strike="noStrike" cap="none" normalizeH="0" baseline="0" dirty="0" err="1" smtClean="0">
                <a:ln>
                  <a:noFill/>
                </a:ln>
                <a:solidFill>
                  <a:srgbClr val="000000"/>
                </a:solidFill>
                <a:effectLst/>
                <a:latin typeface="+mn-lt"/>
              </a:rPr>
              <a:t>have</a:t>
            </a:r>
            <a:r>
              <a:rPr kumimoji="0" lang="es-ES" altLang="es-ES" sz="1400" b="0" i="0" u="none" strike="noStrike" cap="none" normalizeH="0" baseline="0" dirty="0" smtClean="0">
                <a:ln>
                  <a:noFill/>
                </a:ln>
                <a:solidFill>
                  <a:srgbClr val="000000"/>
                </a:solidFill>
                <a:effectLst/>
                <a:latin typeface="+mn-lt"/>
              </a:rPr>
              <a:t> </a:t>
            </a:r>
            <a:r>
              <a:rPr kumimoji="0" lang="es-ES" altLang="es-ES" sz="1400" b="0" i="0" u="none" strike="noStrike" cap="none" normalizeH="0" baseline="0" dirty="0" err="1" smtClean="0">
                <a:ln>
                  <a:noFill/>
                </a:ln>
                <a:solidFill>
                  <a:srgbClr val="000000"/>
                </a:solidFill>
                <a:effectLst/>
                <a:latin typeface="+mn-lt"/>
              </a:rPr>
              <a:t>one</a:t>
            </a:r>
            <a:r>
              <a:rPr kumimoji="0" lang="es-ES" altLang="es-ES" sz="1400" b="0" i="0" u="none" strike="noStrike" cap="none" normalizeH="0" baseline="0" dirty="0" smtClean="0">
                <a:ln>
                  <a:noFill/>
                </a:ln>
                <a:solidFill>
                  <a:srgbClr val="000000"/>
                </a:solidFill>
                <a:effectLst/>
                <a:latin typeface="+mn-lt"/>
              </a:rPr>
              <a:t> of </a:t>
            </a:r>
            <a:r>
              <a:rPr kumimoji="0" lang="es-ES" altLang="es-ES" sz="1400" b="0" i="0" u="none" strike="noStrike" cap="none" normalizeH="0" baseline="0" dirty="0" err="1" smtClean="0">
                <a:ln>
                  <a:noFill/>
                </a:ln>
                <a:solidFill>
                  <a:srgbClr val="000000"/>
                </a:solidFill>
                <a:effectLst/>
                <a:latin typeface="+mn-lt"/>
              </a:rPr>
              <a:t>the</a:t>
            </a:r>
            <a:r>
              <a:rPr kumimoji="0" lang="es-ES" altLang="es-ES" sz="1400" b="0" i="0" u="none" strike="noStrike" cap="none" normalizeH="0" baseline="0" dirty="0" smtClean="0">
                <a:ln>
                  <a:noFill/>
                </a:ln>
                <a:solidFill>
                  <a:srgbClr val="000000"/>
                </a:solidFill>
                <a:effectLst/>
                <a:latin typeface="+mn-lt"/>
              </a:rPr>
              <a:t> </a:t>
            </a:r>
            <a:r>
              <a:rPr kumimoji="0" lang="es-ES" altLang="es-ES" sz="1400" b="0" i="0" u="none" strike="noStrike" cap="none" normalizeH="0" baseline="0" dirty="0" err="1" smtClean="0">
                <a:ln>
                  <a:noFill/>
                </a:ln>
                <a:solidFill>
                  <a:srgbClr val="000000"/>
                </a:solidFill>
                <a:effectLst/>
                <a:latin typeface="+mn-lt"/>
              </a:rPr>
              <a:t>following</a:t>
            </a:r>
            <a:r>
              <a:rPr kumimoji="0" lang="es-ES" altLang="es-ES" sz="1400" b="0" i="0" u="none" strike="noStrike" cap="none" normalizeH="0" baseline="0" dirty="0" smtClean="0">
                <a:ln>
                  <a:noFill/>
                </a:ln>
                <a:solidFill>
                  <a:srgbClr val="000000"/>
                </a:solidFill>
                <a:effectLst/>
                <a:latin typeface="+mn-lt"/>
              </a:rPr>
              <a:t> </a:t>
            </a:r>
            <a:r>
              <a:rPr kumimoji="0" lang="es-ES" altLang="es-ES" sz="1400" b="0" i="0" u="none" strike="noStrike" cap="none" normalizeH="0" baseline="0" dirty="0" err="1" smtClean="0">
                <a:ln>
                  <a:noFill/>
                </a:ln>
                <a:solidFill>
                  <a:srgbClr val="000000"/>
                </a:solidFill>
                <a:effectLst/>
                <a:latin typeface="+mn-lt"/>
              </a:rPr>
              <a:t>values</a:t>
            </a:r>
            <a:r>
              <a:rPr kumimoji="0" lang="es-ES" altLang="es-ES" sz="1400" b="0" i="0" u="none" strike="noStrike" cap="none" normalizeH="0" baseline="0" dirty="0" smtClean="0">
                <a:ln>
                  <a:noFill/>
                </a:ln>
                <a:solidFill>
                  <a:srgbClr val="000000"/>
                </a:solidFill>
                <a:effectLst/>
                <a:latin typeface="+mn-lt"/>
              </a:rPr>
              <a:t>:</a:t>
            </a:r>
            <a:endParaRPr kumimoji="0" lang="es-ES" altLang="es-ES" sz="1400" b="0" i="0" u="none" strike="noStrike" cap="none" normalizeH="0" baseline="0" dirty="0" smtClean="0">
              <a:ln>
                <a:noFill/>
              </a:ln>
              <a:solidFill>
                <a:schemeClr val="tx1"/>
              </a:solidFill>
              <a:effectLst/>
              <a:latin typeface="+mn-lt"/>
            </a:endParaRPr>
          </a:p>
        </p:txBody>
      </p:sp>
      <p:graphicFrame>
        <p:nvGraphicFramePr>
          <p:cNvPr id="3" name="2 Tabla"/>
          <p:cNvGraphicFramePr>
            <a:graphicFrameLocks noGrp="1"/>
          </p:cNvGraphicFramePr>
          <p:nvPr>
            <p:extLst>
              <p:ext uri="{D42A27DB-BD31-4B8C-83A1-F6EECF244321}">
                <p14:modId xmlns:p14="http://schemas.microsoft.com/office/powerpoint/2010/main" val="1715937459"/>
              </p:ext>
            </p:extLst>
          </p:nvPr>
        </p:nvGraphicFramePr>
        <p:xfrm>
          <a:off x="705281" y="2527849"/>
          <a:ext cx="6366455" cy="2194560"/>
        </p:xfrm>
        <a:graphic>
          <a:graphicData uri="http://schemas.openxmlformats.org/drawingml/2006/table">
            <a:tbl>
              <a:tblPr/>
              <a:tblGrid>
                <a:gridCol w="1184855"/>
                <a:gridCol w="5181600"/>
              </a:tblGrid>
              <a:tr h="0">
                <a:tc>
                  <a:txBody>
                    <a:bodyPr/>
                    <a:lstStyle/>
                    <a:p>
                      <a:pPr algn="l" fontAlgn="t"/>
                      <a:r>
                        <a:rPr lang="es-ES" sz="1400" dirty="0" err="1">
                          <a:effectLst/>
                        </a:rPr>
                        <a:t>Type</a:t>
                      </a:r>
                      <a:endParaRPr lang="es-ES" sz="14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s-ES" sz="1400" dirty="0" err="1">
                          <a:effectLst/>
                        </a:rPr>
                        <a:t>Description</a:t>
                      </a:r>
                      <a:endParaRPr lang="es-ES" sz="1400"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0">
                <a:tc>
                  <a:txBody>
                    <a:bodyPr/>
                    <a:lstStyle/>
                    <a:p>
                      <a:pPr algn="l" fontAlgn="t"/>
                      <a:r>
                        <a:rPr lang="es-ES" sz="1400" dirty="0" err="1">
                          <a:effectLst/>
                        </a:rPr>
                        <a:t>type</a:t>
                      </a:r>
                      <a:r>
                        <a:rPr lang="es-ES" sz="1400" dirty="0">
                          <a:effectLst/>
                        </a:rPr>
                        <a:t>="</a:t>
                      </a:r>
                      <a:r>
                        <a:rPr lang="es-ES" sz="1400" dirty="0">
                          <a:solidFill>
                            <a:srgbClr val="FF0000"/>
                          </a:solidFill>
                          <a:effectLst/>
                        </a:rPr>
                        <a:t>1</a:t>
                      </a:r>
                      <a:r>
                        <a:rPr lang="es-ES" sz="1400" dirty="0">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The list items will be numbered with numbers (default)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r>
              <a:tr h="0">
                <a:tc>
                  <a:txBody>
                    <a:bodyPr/>
                    <a:lstStyle/>
                    <a:p>
                      <a:pPr algn="l" fontAlgn="t"/>
                      <a:r>
                        <a:rPr lang="es-ES" sz="1400" dirty="0" err="1">
                          <a:effectLst/>
                        </a:rPr>
                        <a:t>type</a:t>
                      </a:r>
                      <a:r>
                        <a:rPr lang="es-ES" sz="1400" dirty="0">
                          <a:effectLst/>
                        </a:rPr>
                        <a:t>="A"</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dirty="0">
                          <a:effectLst/>
                        </a:rPr>
                        <a:t>The list items will be numbered with uppercase letters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0">
                <a:tc>
                  <a:txBody>
                    <a:bodyPr/>
                    <a:lstStyle/>
                    <a:p>
                      <a:pPr algn="l" fontAlgn="t"/>
                      <a:r>
                        <a:rPr lang="es-ES" sz="1400" dirty="0" err="1">
                          <a:effectLst/>
                        </a:rPr>
                        <a:t>type</a:t>
                      </a:r>
                      <a:r>
                        <a:rPr lang="es-ES" sz="1400" dirty="0">
                          <a:effectLst/>
                        </a:rPr>
                        <a:t>="a"</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The list items will be numbered with lowercase letters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r>
              <a:tr h="0">
                <a:tc>
                  <a:txBody>
                    <a:bodyPr/>
                    <a:lstStyle/>
                    <a:p>
                      <a:pPr algn="l" fontAlgn="t"/>
                      <a:r>
                        <a:rPr lang="es-ES" sz="1400" dirty="0" err="1">
                          <a:effectLst/>
                        </a:rPr>
                        <a:t>type</a:t>
                      </a:r>
                      <a:r>
                        <a:rPr lang="es-ES" sz="1400" dirty="0">
                          <a:effectLst/>
                        </a:rPr>
                        <a:t>="I"</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dirty="0">
                          <a:effectLst/>
                        </a:rPr>
                        <a:t>The list items will be numbered with uppercase roman numbers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0">
                <a:tc>
                  <a:txBody>
                    <a:bodyPr/>
                    <a:lstStyle/>
                    <a:p>
                      <a:pPr algn="l" fontAlgn="t"/>
                      <a:r>
                        <a:rPr lang="es-ES" sz="1400">
                          <a:effectLst/>
                        </a:rPr>
                        <a:t>type="i"</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400" dirty="0">
                          <a:effectLst/>
                        </a:rPr>
                        <a:t>The list items will be numbered with lowercase roman numbers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r>
            </a:tbl>
          </a:graphicData>
        </a:graphic>
      </p:graphicFrame>
      <p:sp>
        <p:nvSpPr>
          <p:cNvPr id="4" name="3 Rectángulo"/>
          <p:cNvSpPr/>
          <p:nvPr/>
        </p:nvSpPr>
        <p:spPr>
          <a:xfrm>
            <a:off x="840509" y="4786991"/>
            <a:ext cx="6096000" cy="1477328"/>
          </a:xfrm>
          <a:prstGeom prst="rect">
            <a:avLst/>
          </a:prstGeom>
          <a:solidFill>
            <a:schemeClr val="bg1">
              <a:lumMod val="95000"/>
            </a:schemeClr>
          </a:solidFill>
          <a:ln>
            <a:solidFill>
              <a:schemeClr val="accent1"/>
            </a:solidFill>
          </a:ln>
        </p:spPr>
        <p:txBody>
          <a:bodyPr>
            <a:spAutoFit/>
          </a:bodyPr>
          <a:lstStyle/>
          <a:p>
            <a:r>
              <a:rPr lang="it-IT" dirty="0"/>
              <a:t>&lt;ol type="</a:t>
            </a:r>
            <a:r>
              <a:rPr lang="it-IT" dirty="0">
                <a:solidFill>
                  <a:srgbClr val="FF0000"/>
                </a:solidFill>
              </a:rPr>
              <a:t>1</a:t>
            </a:r>
            <a:r>
              <a:rPr lang="it-IT" dirty="0"/>
              <a:t>"&gt;</a:t>
            </a:r>
            <a:br>
              <a:rPr lang="it-IT" dirty="0"/>
            </a:br>
            <a:r>
              <a:rPr lang="it-IT" dirty="0"/>
              <a:t>  &lt;li&gt;Coffee&lt;/li&gt;</a:t>
            </a:r>
            <a:br>
              <a:rPr lang="it-IT" dirty="0"/>
            </a:br>
            <a:r>
              <a:rPr lang="it-IT" dirty="0"/>
              <a:t>  &lt;li&gt;Tea&lt;/li&gt;</a:t>
            </a:r>
            <a:br>
              <a:rPr lang="it-IT" dirty="0"/>
            </a:br>
            <a:r>
              <a:rPr lang="it-IT" dirty="0"/>
              <a:t>  &lt;li&gt;Milk&lt;/li&gt;</a:t>
            </a:r>
            <a:br>
              <a:rPr lang="it-IT" dirty="0"/>
            </a:br>
            <a:r>
              <a:rPr lang="it-IT" dirty="0"/>
              <a:t>&lt;/ol&gt;</a:t>
            </a:r>
            <a:endParaRPr lang="es-ES" dirty="0"/>
          </a:p>
        </p:txBody>
      </p:sp>
      <p:sp>
        <p:nvSpPr>
          <p:cNvPr id="5" name="4 Rectángulo"/>
          <p:cNvSpPr/>
          <p:nvPr/>
        </p:nvSpPr>
        <p:spPr>
          <a:xfrm>
            <a:off x="7562849" y="1152525"/>
            <a:ext cx="4285095" cy="3108543"/>
          </a:xfrm>
          <a:prstGeom prst="rect">
            <a:avLst/>
          </a:prstGeom>
          <a:solidFill>
            <a:schemeClr val="bg1">
              <a:lumMod val="95000"/>
            </a:schemeClr>
          </a:solidFill>
          <a:ln>
            <a:solidFill>
              <a:schemeClr val="accent1"/>
            </a:solidFill>
          </a:ln>
        </p:spPr>
        <p:txBody>
          <a:bodyPr wrap="square">
            <a:spAutoFit/>
          </a:bodyPr>
          <a:lstStyle/>
          <a:p>
            <a:r>
              <a:rPr lang="es-ES" sz="1400" dirty="0"/>
              <a:t>&lt;!DOCTYPE </a:t>
            </a:r>
            <a:r>
              <a:rPr lang="es-ES" sz="1400" dirty="0" err="1"/>
              <a:t>html</a:t>
            </a:r>
            <a:r>
              <a:rPr lang="es-ES" sz="1400" dirty="0"/>
              <a:t>&gt;</a:t>
            </a:r>
          </a:p>
          <a:p>
            <a:r>
              <a:rPr lang="es-ES" sz="1400" dirty="0"/>
              <a:t>&lt;</a:t>
            </a:r>
            <a:r>
              <a:rPr lang="es-ES" sz="1400" dirty="0" err="1"/>
              <a:t>html</a:t>
            </a:r>
            <a:r>
              <a:rPr lang="es-ES" sz="1400" dirty="0"/>
              <a:t>&gt;</a:t>
            </a:r>
          </a:p>
          <a:p>
            <a:r>
              <a:rPr lang="es-ES" sz="1400" dirty="0"/>
              <a:t>&lt;</a:t>
            </a:r>
            <a:r>
              <a:rPr lang="es-ES" sz="1400" dirty="0" err="1"/>
              <a:t>body</a:t>
            </a:r>
            <a:r>
              <a:rPr lang="es-ES" sz="1400" dirty="0"/>
              <a:t>&gt;</a:t>
            </a:r>
          </a:p>
          <a:p>
            <a:endParaRPr lang="es-ES" sz="1400" dirty="0"/>
          </a:p>
          <a:p>
            <a:r>
              <a:rPr lang="es-ES" sz="1400" dirty="0"/>
              <a:t>&lt;h2&gt;</a:t>
            </a:r>
            <a:r>
              <a:rPr lang="es-ES" sz="1400" dirty="0" err="1"/>
              <a:t>Ordered</a:t>
            </a:r>
            <a:r>
              <a:rPr lang="es-ES" sz="1400" dirty="0"/>
              <a:t> </a:t>
            </a:r>
            <a:r>
              <a:rPr lang="es-ES" sz="1400" dirty="0" err="1"/>
              <a:t>List</a:t>
            </a:r>
            <a:r>
              <a:rPr lang="es-ES" sz="1400" dirty="0"/>
              <a:t> </a:t>
            </a:r>
            <a:r>
              <a:rPr lang="es-ES" sz="1400" dirty="0" err="1"/>
              <a:t>with</a:t>
            </a:r>
            <a:r>
              <a:rPr lang="es-ES" sz="1400" dirty="0"/>
              <a:t> </a:t>
            </a:r>
            <a:r>
              <a:rPr lang="es-ES" sz="1400" dirty="0" err="1"/>
              <a:t>Numbers</a:t>
            </a:r>
            <a:r>
              <a:rPr lang="es-ES" sz="1400" dirty="0"/>
              <a:t>&lt;/h2&gt;</a:t>
            </a:r>
          </a:p>
          <a:p>
            <a:endParaRPr lang="es-ES" sz="1400" dirty="0"/>
          </a:p>
          <a:p>
            <a:r>
              <a:rPr lang="es-ES" sz="1400" dirty="0">
                <a:solidFill>
                  <a:srgbClr val="FF0000"/>
                </a:solidFill>
              </a:rPr>
              <a:t>&lt;</a:t>
            </a:r>
            <a:r>
              <a:rPr lang="es-ES" sz="1400" dirty="0" err="1">
                <a:solidFill>
                  <a:srgbClr val="FF0000"/>
                </a:solidFill>
              </a:rPr>
              <a:t>ol</a:t>
            </a:r>
            <a:r>
              <a:rPr lang="es-ES" sz="1400" dirty="0">
                <a:solidFill>
                  <a:srgbClr val="FF0000"/>
                </a:solidFill>
              </a:rPr>
              <a:t> </a:t>
            </a:r>
            <a:r>
              <a:rPr lang="es-ES" sz="1400" dirty="0" err="1">
                <a:solidFill>
                  <a:srgbClr val="FF0000"/>
                </a:solidFill>
              </a:rPr>
              <a:t>type</a:t>
            </a:r>
            <a:r>
              <a:rPr lang="es-ES" sz="1400" dirty="0">
                <a:solidFill>
                  <a:srgbClr val="FF0000"/>
                </a:solidFill>
              </a:rPr>
              <a:t>="1"&gt;</a:t>
            </a:r>
          </a:p>
          <a:p>
            <a:r>
              <a:rPr lang="es-ES" sz="1400" dirty="0">
                <a:solidFill>
                  <a:srgbClr val="FF0000"/>
                </a:solidFill>
              </a:rPr>
              <a:t>  &lt;li&gt;</a:t>
            </a:r>
            <a:r>
              <a:rPr lang="es-ES" sz="1400" dirty="0" err="1">
                <a:solidFill>
                  <a:srgbClr val="FF0000"/>
                </a:solidFill>
              </a:rPr>
              <a:t>Coffee</a:t>
            </a:r>
            <a:r>
              <a:rPr lang="es-ES" sz="1400" dirty="0">
                <a:solidFill>
                  <a:srgbClr val="FF0000"/>
                </a:solidFill>
              </a:rPr>
              <a:t>&lt;/li&gt;</a:t>
            </a:r>
          </a:p>
          <a:p>
            <a:r>
              <a:rPr lang="es-ES" sz="1400" dirty="0">
                <a:solidFill>
                  <a:srgbClr val="FF0000"/>
                </a:solidFill>
              </a:rPr>
              <a:t>  &lt;li&gt;Tea&lt;/li&gt;</a:t>
            </a:r>
          </a:p>
          <a:p>
            <a:r>
              <a:rPr lang="es-ES" sz="1400" dirty="0">
                <a:solidFill>
                  <a:srgbClr val="FF0000"/>
                </a:solidFill>
              </a:rPr>
              <a:t>  &lt;li&gt;</a:t>
            </a:r>
            <a:r>
              <a:rPr lang="es-ES" sz="1400" dirty="0" err="1">
                <a:solidFill>
                  <a:srgbClr val="FF0000"/>
                </a:solidFill>
              </a:rPr>
              <a:t>Milk</a:t>
            </a:r>
            <a:r>
              <a:rPr lang="es-ES" sz="1400" dirty="0">
                <a:solidFill>
                  <a:srgbClr val="FF0000"/>
                </a:solidFill>
              </a:rPr>
              <a:t>&lt;/li&gt;</a:t>
            </a:r>
          </a:p>
          <a:p>
            <a:r>
              <a:rPr lang="es-ES" sz="1400" dirty="0">
                <a:solidFill>
                  <a:srgbClr val="FF0000"/>
                </a:solidFill>
              </a:rPr>
              <a:t>&lt;/</a:t>
            </a:r>
            <a:r>
              <a:rPr lang="es-ES" sz="1400" dirty="0" err="1">
                <a:solidFill>
                  <a:srgbClr val="FF0000"/>
                </a:solidFill>
              </a:rPr>
              <a:t>ol</a:t>
            </a:r>
            <a:r>
              <a:rPr lang="es-ES" sz="1400" dirty="0">
                <a:solidFill>
                  <a:srgbClr val="FF0000"/>
                </a:solidFill>
              </a:rPr>
              <a:t>&gt;  </a:t>
            </a:r>
          </a:p>
          <a:p>
            <a:endParaRPr lang="es-ES" sz="1400" dirty="0"/>
          </a:p>
          <a:p>
            <a:r>
              <a:rPr lang="es-ES" sz="1400" dirty="0"/>
              <a:t>&lt;/</a:t>
            </a:r>
            <a:r>
              <a:rPr lang="es-ES" sz="1400" dirty="0" err="1"/>
              <a:t>body</a:t>
            </a:r>
            <a:r>
              <a:rPr lang="es-ES" sz="1400" dirty="0"/>
              <a:t>&gt;</a:t>
            </a:r>
          </a:p>
          <a:p>
            <a:r>
              <a:rPr lang="es-ES" sz="1400" dirty="0"/>
              <a:t>&lt;/</a:t>
            </a:r>
            <a:r>
              <a:rPr lang="es-ES" sz="1400" dirty="0" err="1"/>
              <a:t>html</a:t>
            </a:r>
            <a:r>
              <a:rPr lang="es-ES" sz="1400" dirty="0"/>
              <a:t>&gt;</a:t>
            </a:r>
          </a:p>
        </p:txBody>
      </p:sp>
    </p:spTree>
    <p:extLst>
      <p:ext uri="{BB962C8B-B14F-4D97-AF65-F5344CB8AC3E}">
        <p14:creationId xmlns:p14="http://schemas.microsoft.com/office/powerpoint/2010/main" val="129444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4" grpId="0" animBg="1"/>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38878" y="1985818"/>
            <a:ext cx="10741922" cy="3999345"/>
          </a:xfrm>
          <a:prstGeom prst="rect">
            <a:avLst/>
          </a:prstGeom>
        </p:spPr>
        <p:txBody>
          <a:bodyPr>
            <a:normAutofit/>
          </a:bodyPr>
          <a:lstStyle/>
          <a:p>
            <a:pPr>
              <a:buFont typeface="Arial" panose="020B0604020202020204" pitchFamily="34" charset="0"/>
              <a:buChar char="•"/>
            </a:pPr>
            <a:r>
              <a:rPr lang="es-ES" dirty="0"/>
              <a:t>En HTML también es posible establecer listas anidadas, es decir, listas que contengan otras dentro de ellas. </a:t>
            </a:r>
            <a:endParaRPr lang="es-ES" dirty="0" smtClean="0"/>
          </a:p>
          <a:p>
            <a:pPr>
              <a:buFont typeface="Arial" panose="020B0604020202020204" pitchFamily="34" charset="0"/>
              <a:buChar char="•"/>
            </a:pPr>
            <a:endParaRPr lang="es-ES" dirty="0"/>
          </a:p>
          <a:p>
            <a:pPr>
              <a:buFont typeface="Arial" panose="020B0604020202020204" pitchFamily="34" charset="0"/>
              <a:buChar char="•"/>
            </a:pPr>
            <a:r>
              <a:rPr lang="es-ES" dirty="0" smtClean="0"/>
              <a:t>Para </a:t>
            </a:r>
            <a:r>
              <a:rPr lang="es-ES" dirty="0"/>
              <a:t>implementarlas, basta con tener en cuenta que una lista puede establecerse como si se tratara de un elemento de otra lista.</a:t>
            </a:r>
          </a:p>
          <a:p>
            <a:endParaRPr lang="es-ES" dirty="0"/>
          </a:p>
        </p:txBody>
      </p:sp>
      <p:sp>
        <p:nvSpPr>
          <p:cNvPr id="2" name="Título 1"/>
          <p:cNvSpPr>
            <a:spLocks noGrp="1"/>
          </p:cNvSpPr>
          <p:nvPr>
            <p:ph type="title"/>
          </p:nvPr>
        </p:nvSpPr>
        <p:spPr>
          <a:xfrm>
            <a:off x="1274587" y="435002"/>
            <a:ext cx="11176031" cy="451690"/>
          </a:xfrm>
        </p:spPr>
        <p:txBody>
          <a:bodyPr>
            <a:normAutofit/>
          </a:bodyPr>
          <a:lstStyle/>
          <a:p>
            <a:r>
              <a:rPr lang="es-ES" dirty="0" smtClean="0"/>
              <a:t>_Anidamiento </a:t>
            </a:r>
            <a:r>
              <a:rPr lang="es-ES" dirty="0"/>
              <a:t>en </a:t>
            </a:r>
            <a:r>
              <a:rPr lang="es-ES" dirty="0" smtClean="0"/>
              <a:t>listas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72</a:t>
            </a:fld>
            <a:endParaRPr lang="en-US"/>
          </a:p>
        </p:txBody>
      </p:sp>
    </p:spTree>
    <p:extLst>
      <p:ext uri="{BB962C8B-B14F-4D97-AF65-F5344CB8AC3E}">
        <p14:creationId xmlns:p14="http://schemas.microsoft.com/office/powerpoint/2010/main" val="22916591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42194" y="361110"/>
            <a:ext cx="10495178" cy="502201"/>
          </a:xfrm>
        </p:spPr>
        <p:txBody>
          <a:bodyPr>
            <a:normAutofit/>
          </a:bodyPr>
          <a:lstStyle/>
          <a:p>
            <a:r>
              <a:rPr lang="es-ES" sz="3000" dirty="0" smtClean="0"/>
              <a:t>Ejercicios</a:t>
            </a:r>
            <a:endParaRPr lang="es-ES" sz="3000" dirty="0"/>
          </a:p>
        </p:txBody>
      </p:sp>
      <p:sp>
        <p:nvSpPr>
          <p:cNvPr id="3" name="2 Marcador de texto"/>
          <p:cNvSpPr>
            <a:spLocks noGrp="1"/>
          </p:cNvSpPr>
          <p:nvPr>
            <p:ph type="body" idx="18"/>
          </p:nvPr>
        </p:nvSpPr>
        <p:spPr>
          <a:xfrm>
            <a:off x="1200790" y="1480647"/>
            <a:ext cx="10495179" cy="2735384"/>
          </a:xfrm>
        </p:spPr>
        <p:txBody>
          <a:bodyPr/>
          <a:lstStyle/>
          <a:p>
            <a:r>
              <a:rPr lang="es-ES" dirty="0"/>
              <a:t>Ejercicio 7. Practicando con listas ordenadas y listas no ordenadas.</a:t>
            </a:r>
          </a:p>
          <a:p>
            <a:r>
              <a:rPr lang="es-ES" dirty="0"/>
              <a:t>Ejercicio 8. Ejemplo de listas de definiciones.</a:t>
            </a:r>
          </a:p>
          <a:p>
            <a:r>
              <a:rPr lang="es-ES" dirty="0"/>
              <a:t>Ejercicio 9. Practicando con listas anidadas (avanzado).</a:t>
            </a:r>
          </a:p>
          <a:p>
            <a:endParaRPr lang="es-ES" dirty="0"/>
          </a:p>
        </p:txBody>
      </p:sp>
      <p:sp>
        <p:nvSpPr>
          <p:cNvPr id="4" name="3 Marcador de número de diapositiva"/>
          <p:cNvSpPr>
            <a:spLocks noGrp="1"/>
          </p:cNvSpPr>
          <p:nvPr>
            <p:ph type="sldNum" sz="quarter" idx="12"/>
          </p:nvPr>
        </p:nvSpPr>
        <p:spPr/>
        <p:txBody>
          <a:bodyPr/>
          <a:lstStyle/>
          <a:p>
            <a:fld id="{3CE5352E-9B9F-4EDC-8769-7FA3D3F814C7}" type="slidenum">
              <a:rPr lang="en-US" smtClean="0"/>
              <a:pPr/>
              <a:t>73</a:t>
            </a:fld>
            <a:endParaRPr lang="en-US"/>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5684" y="347047"/>
            <a:ext cx="720000" cy="720000"/>
          </a:xfrm>
          <a:prstGeom prst="rect">
            <a:avLst/>
          </a:prstGeom>
        </p:spPr>
      </p:pic>
    </p:spTree>
    <p:extLst>
      <p:ext uri="{BB962C8B-B14F-4D97-AF65-F5344CB8AC3E}">
        <p14:creationId xmlns:p14="http://schemas.microsoft.com/office/powerpoint/2010/main" val="6726414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02295" y="411863"/>
            <a:ext cx="11176031" cy="803563"/>
          </a:xfrm>
        </p:spPr>
        <p:txBody>
          <a:bodyPr>
            <a:normAutofit fontScale="90000"/>
          </a:bodyPr>
          <a:lstStyle/>
          <a:p>
            <a:r>
              <a:rPr lang="en-US" dirty="0" smtClean="0"/>
              <a:t>11.HTML</a:t>
            </a:r>
            <a:r>
              <a:rPr lang="en-US" dirty="0"/>
              <a:t> Block and Inline Elements</a:t>
            </a:r>
            <a:br>
              <a:rPr lang="en-US" dirty="0"/>
            </a:b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74</a:t>
            </a:fld>
            <a:endParaRPr lang="en-US"/>
          </a:p>
        </p:txBody>
      </p:sp>
      <p:sp>
        <p:nvSpPr>
          <p:cNvPr id="4" name="3 Rectángulo"/>
          <p:cNvSpPr/>
          <p:nvPr/>
        </p:nvSpPr>
        <p:spPr>
          <a:xfrm>
            <a:off x="461819" y="1064644"/>
            <a:ext cx="6096000" cy="369332"/>
          </a:xfrm>
          <a:prstGeom prst="rect">
            <a:avLst/>
          </a:prstGeom>
        </p:spPr>
        <p:txBody>
          <a:bodyPr>
            <a:spAutoFit/>
          </a:bodyPr>
          <a:lstStyle/>
          <a:p>
            <a:r>
              <a:rPr lang="es-ES" b="1" dirty="0"/>
              <a:t>Block-</a:t>
            </a:r>
            <a:r>
              <a:rPr lang="es-ES" b="1" dirty="0" err="1"/>
              <a:t>level</a:t>
            </a:r>
            <a:r>
              <a:rPr lang="es-ES" b="1" dirty="0"/>
              <a:t> </a:t>
            </a:r>
            <a:r>
              <a:rPr lang="es-ES" b="1" dirty="0" err="1" smtClean="0"/>
              <a:t>Elements</a:t>
            </a:r>
            <a:endParaRPr lang="es-ES" b="1" dirty="0"/>
          </a:p>
        </p:txBody>
      </p:sp>
      <p:sp>
        <p:nvSpPr>
          <p:cNvPr id="5" name="4 Rectángulo"/>
          <p:cNvSpPr/>
          <p:nvPr/>
        </p:nvSpPr>
        <p:spPr>
          <a:xfrm>
            <a:off x="3048000" y="1110810"/>
            <a:ext cx="6096000" cy="646331"/>
          </a:xfrm>
          <a:prstGeom prst="rect">
            <a:avLst/>
          </a:prstGeom>
        </p:spPr>
        <p:txBody>
          <a:bodyPr>
            <a:spAutoFit/>
          </a:bodyPr>
          <a:lstStyle/>
          <a:p>
            <a:r>
              <a:rPr lang="en-US" dirty="0">
                <a:solidFill>
                  <a:srgbClr val="FF0000"/>
                </a:solidFill>
              </a:rPr>
              <a:t>&lt;p&gt;Hello World&lt;/p&gt;</a:t>
            </a:r>
            <a:br>
              <a:rPr lang="en-US" dirty="0">
                <a:solidFill>
                  <a:srgbClr val="FF0000"/>
                </a:solidFill>
              </a:rPr>
            </a:br>
            <a:r>
              <a:rPr lang="en-US" dirty="0">
                <a:solidFill>
                  <a:srgbClr val="FF0000"/>
                </a:solidFill>
              </a:rPr>
              <a:t>&lt;div&gt;Hello World&lt;/div&gt;</a:t>
            </a:r>
            <a:endParaRPr lang="es-ES" dirty="0">
              <a:solidFill>
                <a:srgbClr val="FF0000"/>
              </a:solidFill>
            </a:endParaRPr>
          </a:p>
        </p:txBody>
      </p:sp>
      <p:sp>
        <p:nvSpPr>
          <p:cNvPr id="7" name="6 Rectángulo"/>
          <p:cNvSpPr/>
          <p:nvPr/>
        </p:nvSpPr>
        <p:spPr>
          <a:xfrm>
            <a:off x="5911271" y="1153003"/>
            <a:ext cx="2650837" cy="3693319"/>
          </a:xfrm>
          <a:prstGeom prst="rect">
            <a:avLst/>
          </a:prstGeom>
        </p:spPr>
        <p:txBody>
          <a:bodyPr wrap="square">
            <a:spAutoFit/>
          </a:bodyPr>
          <a:lstStyle/>
          <a:p>
            <a:r>
              <a:rPr lang="es-ES" dirty="0">
                <a:hlinkClick r:id="rId2"/>
              </a:rPr>
              <a:t>&lt;</a:t>
            </a:r>
            <a:r>
              <a:rPr lang="es-ES" dirty="0" err="1">
                <a:hlinkClick r:id="rId2"/>
              </a:rPr>
              <a:t>address</a:t>
            </a:r>
            <a:r>
              <a:rPr lang="es-ES" dirty="0">
                <a:hlinkClick r:id="rId2"/>
              </a:rPr>
              <a:t>&gt;</a:t>
            </a:r>
            <a:endParaRPr lang="es-ES" dirty="0"/>
          </a:p>
          <a:p>
            <a:r>
              <a:rPr lang="es-ES" dirty="0">
                <a:hlinkClick r:id="rId3"/>
              </a:rPr>
              <a:t>&lt;</a:t>
            </a:r>
            <a:r>
              <a:rPr lang="es-ES" dirty="0" err="1">
                <a:hlinkClick r:id="rId3"/>
              </a:rPr>
              <a:t>article</a:t>
            </a:r>
            <a:r>
              <a:rPr lang="es-ES" dirty="0">
                <a:hlinkClick r:id="rId3"/>
              </a:rPr>
              <a:t>&gt;</a:t>
            </a:r>
            <a:endParaRPr lang="es-ES" dirty="0"/>
          </a:p>
          <a:p>
            <a:r>
              <a:rPr lang="es-ES" dirty="0">
                <a:hlinkClick r:id="rId4"/>
              </a:rPr>
              <a:t>&lt;</a:t>
            </a:r>
            <a:r>
              <a:rPr lang="es-ES" dirty="0" err="1">
                <a:hlinkClick r:id="rId4"/>
              </a:rPr>
              <a:t>aside</a:t>
            </a:r>
            <a:r>
              <a:rPr lang="es-ES" dirty="0">
                <a:hlinkClick r:id="rId4"/>
              </a:rPr>
              <a:t>&gt;</a:t>
            </a:r>
            <a:endParaRPr lang="es-ES" dirty="0"/>
          </a:p>
          <a:p>
            <a:r>
              <a:rPr lang="es-ES" dirty="0">
                <a:hlinkClick r:id="rId5"/>
              </a:rPr>
              <a:t>&lt;</a:t>
            </a:r>
            <a:r>
              <a:rPr lang="es-ES" dirty="0" err="1">
                <a:hlinkClick r:id="rId5"/>
              </a:rPr>
              <a:t>blockquote</a:t>
            </a:r>
            <a:r>
              <a:rPr lang="es-ES" dirty="0">
                <a:hlinkClick r:id="rId5"/>
              </a:rPr>
              <a:t>&gt;</a:t>
            </a:r>
            <a:endParaRPr lang="es-ES" dirty="0"/>
          </a:p>
          <a:p>
            <a:r>
              <a:rPr lang="es-ES" dirty="0">
                <a:hlinkClick r:id="rId6"/>
              </a:rPr>
              <a:t>&lt;</a:t>
            </a:r>
            <a:r>
              <a:rPr lang="es-ES" dirty="0" err="1">
                <a:hlinkClick r:id="rId6"/>
              </a:rPr>
              <a:t>canvas</a:t>
            </a:r>
            <a:r>
              <a:rPr lang="es-ES" dirty="0">
                <a:hlinkClick r:id="rId6"/>
              </a:rPr>
              <a:t>&gt;</a:t>
            </a:r>
            <a:endParaRPr lang="es-ES" dirty="0"/>
          </a:p>
          <a:p>
            <a:r>
              <a:rPr lang="es-ES" dirty="0">
                <a:hlinkClick r:id="rId7"/>
              </a:rPr>
              <a:t>&lt;</a:t>
            </a:r>
            <a:r>
              <a:rPr lang="es-ES" dirty="0" err="1">
                <a:hlinkClick r:id="rId7"/>
              </a:rPr>
              <a:t>dd</a:t>
            </a:r>
            <a:r>
              <a:rPr lang="es-ES" dirty="0">
                <a:hlinkClick r:id="rId7"/>
              </a:rPr>
              <a:t>&gt;</a:t>
            </a:r>
            <a:endParaRPr lang="es-ES" dirty="0"/>
          </a:p>
          <a:p>
            <a:r>
              <a:rPr lang="es-ES" dirty="0">
                <a:hlinkClick r:id="rId8"/>
              </a:rPr>
              <a:t>&lt;div&gt;</a:t>
            </a:r>
            <a:endParaRPr lang="es-ES" dirty="0"/>
          </a:p>
          <a:p>
            <a:r>
              <a:rPr lang="es-ES" dirty="0">
                <a:hlinkClick r:id="rId9"/>
              </a:rPr>
              <a:t>&lt;dl&gt;</a:t>
            </a:r>
            <a:endParaRPr lang="es-ES" dirty="0"/>
          </a:p>
          <a:p>
            <a:r>
              <a:rPr lang="es-ES" dirty="0">
                <a:hlinkClick r:id="rId10"/>
              </a:rPr>
              <a:t>&lt;</a:t>
            </a:r>
            <a:r>
              <a:rPr lang="es-ES" dirty="0" err="1">
                <a:hlinkClick r:id="rId10"/>
              </a:rPr>
              <a:t>dt</a:t>
            </a:r>
            <a:r>
              <a:rPr lang="es-ES" dirty="0">
                <a:hlinkClick r:id="rId10"/>
              </a:rPr>
              <a:t>&gt;</a:t>
            </a:r>
            <a:endParaRPr lang="es-ES" dirty="0"/>
          </a:p>
          <a:p>
            <a:r>
              <a:rPr lang="es-ES" dirty="0">
                <a:hlinkClick r:id="rId11"/>
              </a:rPr>
              <a:t>&lt;</a:t>
            </a:r>
            <a:r>
              <a:rPr lang="es-ES" dirty="0" err="1">
                <a:hlinkClick r:id="rId11"/>
              </a:rPr>
              <a:t>fieldset</a:t>
            </a:r>
            <a:r>
              <a:rPr lang="es-ES" dirty="0">
                <a:hlinkClick r:id="rId11"/>
              </a:rPr>
              <a:t>&gt;</a:t>
            </a:r>
            <a:endParaRPr lang="es-ES" dirty="0"/>
          </a:p>
          <a:p>
            <a:r>
              <a:rPr lang="es-ES" dirty="0">
                <a:hlinkClick r:id="rId12"/>
              </a:rPr>
              <a:t>&lt;</a:t>
            </a:r>
            <a:r>
              <a:rPr lang="es-ES" dirty="0" err="1">
                <a:hlinkClick r:id="rId12"/>
              </a:rPr>
              <a:t>figcaption</a:t>
            </a:r>
            <a:r>
              <a:rPr lang="es-ES" dirty="0">
                <a:hlinkClick r:id="rId12"/>
              </a:rPr>
              <a:t>&gt;</a:t>
            </a:r>
            <a:endParaRPr lang="es-ES" dirty="0"/>
          </a:p>
          <a:p>
            <a:r>
              <a:rPr lang="es-ES" dirty="0">
                <a:hlinkClick r:id="rId13"/>
              </a:rPr>
              <a:t>&lt;figure&gt;</a:t>
            </a:r>
            <a:endParaRPr lang="es-ES" dirty="0"/>
          </a:p>
          <a:p>
            <a:r>
              <a:rPr lang="es-ES" dirty="0">
                <a:hlinkClick r:id="rId14"/>
              </a:rPr>
              <a:t>&lt;</a:t>
            </a:r>
            <a:r>
              <a:rPr lang="es-ES" dirty="0" err="1">
                <a:hlinkClick r:id="rId14"/>
              </a:rPr>
              <a:t>footer</a:t>
            </a:r>
            <a:r>
              <a:rPr lang="es-ES" dirty="0" smtClean="0">
                <a:hlinkClick r:id="rId14"/>
              </a:rPr>
              <a:t>&gt;</a:t>
            </a:r>
            <a:endParaRPr lang="es-ES" dirty="0"/>
          </a:p>
        </p:txBody>
      </p:sp>
      <p:sp>
        <p:nvSpPr>
          <p:cNvPr id="8" name="7 Rectángulo"/>
          <p:cNvSpPr/>
          <p:nvPr/>
        </p:nvSpPr>
        <p:spPr>
          <a:xfrm>
            <a:off x="8562108" y="1166843"/>
            <a:ext cx="2216728" cy="4524315"/>
          </a:xfrm>
          <a:prstGeom prst="rect">
            <a:avLst/>
          </a:prstGeom>
        </p:spPr>
        <p:txBody>
          <a:bodyPr wrap="square">
            <a:spAutoFit/>
          </a:bodyPr>
          <a:lstStyle/>
          <a:p>
            <a:r>
              <a:rPr lang="es-ES" dirty="0">
                <a:hlinkClick r:id="rId15"/>
              </a:rPr>
              <a:t>&lt;</a:t>
            </a:r>
            <a:r>
              <a:rPr lang="es-ES" dirty="0" err="1">
                <a:hlinkClick r:id="rId15"/>
              </a:rPr>
              <a:t>form</a:t>
            </a:r>
            <a:r>
              <a:rPr lang="es-ES" dirty="0">
                <a:hlinkClick r:id="rId15"/>
              </a:rPr>
              <a:t>&gt;</a:t>
            </a:r>
            <a:endParaRPr lang="es-ES" dirty="0"/>
          </a:p>
          <a:p>
            <a:r>
              <a:rPr lang="es-ES" dirty="0">
                <a:hlinkClick r:id="rId16"/>
              </a:rPr>
              <a:t>&lt;h1&gt;-&lt;h6&gt;</a:t>
            </a:r>
            <a:endParaRPr lang="es-ES" dirty="0"/>
          </a:p>
          <a:p>
            <a:r>
              <a:rPr lang="es-ES" dirty="0">
                <a:hlinkClick r:id="rId17"/>
              </a:rPr>
              <a:t>&lt;</a:t>
            </a:r>
            <a:r>
              <a:rPr lang="es-ES" dirty="0" err="1">
                <a:hlinkClick r:id="rId17"/>
              </a:rPr>
              <a:t>header</a:t>
            </a:r>
            <a:r>
              <a:rPr lang="es-ES" dirty="0">
                <a:hlinkClick r:id="rId17"/>
              </a:rPr>
              <a:t>&gt;</a:t>
            </a:r>
            <a:endParaRPr lang="es-ES" dirty="0"/>
          </a:p>
          <a:p>
            <a:r>
              <a:rPr lang="es-ES" dirty="0">
                <a:hlinkClick r:id="rId18"/>
              </a:rPr>
              <a:t>&lt;</a:t>
            </a:r>
            <a:r>
              <a:rPr lang="es-ES" dirty="0" err="1">
                <a:hlinkClick r:id="rId18"/>
              </a:rPr>
              <a:t>hr</a:t>
            </a:r>
            <a:r>
              <a:rPr lang="es-ES" dirty="0">
                <a:hlinkClick r:id="rId18"/>
              </a:rPr>
              <a:t>&gt;</a:t>
            </a:r>
            <a:endParaRPr lang="es-ES" dirty="0"/>
          </a:p>
          <a:p>
            <a:r>
              <a:rPr lang="es-ES" dirty="0">
                <a:hlinkClick r:id="rId19"/>
              </a:rPr>
              <a:t>&lt;li&gt;</a:t>
            </a:r>
            <a:endParaRPr lang="es-ES" dirty="0"/>
          </a:p>
          <a:p>
            <a:r>
              <a:rPr lang="es-ES" dirty="0">
                <a:hlinkClick r:id="rId20"/>
              </a:rPr>
              <a:t>&lt;</a:t>
            </a:r>
            <a:r>
              <a:rPr lang="es-ES" dirty="0" err="1">
                <a:hlinkClick r:id="rId20"/>
              </a:rPr>
              <a:t>main</a:t>
            </a:r>
            <a:r>
              <a:rPr lang="es-ES" dirty="0">
                <a:hlinkClick r:id="rId20"/>
              </a:rPr>
              <a:t>&gt;</a:t>
            </a:r>
            <a:endParaRPr lang="es-ES" dirty="0"/>
          </a:p>
          <a:p>
            <a:r>
              <a:rPr lang="es-ES" dirty="0">
                <a:hlinkClick r:id="rId21"/>
              </a:rPr>
              <a:t>&lt;</a:t>
            </a:r>
            <a:r>
              <a:rPr lang="es-ES" dirty="0" err="1">
                <a:hlinkClick r:id="rId21"/>
              </a:rPr>
              <a:t>nav</a:t>
            </a:r>
            <a:r>
              <a:rPr lang="es-ES" dirty="0">
                <a:hlinkClick r:id="rId21"/>
              </a:rPr>
              <a:t>&gt;</a:t>
            </a:r>
            <a:endParaRPr lang="es-ES" dirty="0"/>
          </a:p>
          <a:p>
            <a:r>
              <a:rPr lang="es-ES" dirty="0">
                <a:hlinkClick r:id="rId22"/>
              </a:rPr>
              <a:t>&lt;</a:t>
            </a:r>
            <a:r>
              <a:rPr lang="es-ES" dirty="0" err="1">
                <a:hlinkClick r:id="rId22"/>
              </a:rPr>
              <a:t>noscript</a:t>
            </a:r>
            <a:r>
              <a:rPr lang="es-ES" dirty="0">
                <a:hlinkClick r:id="rId22"/>
              </a:rPr>
              <a:t>&gt;</a:t>
            </a:r>
            <a:endParaRPr lang="es-ES" dirty="0"/>
          </a:p>
          <a:p>
            <a:r>
              <a:rPr lang="es-ES" dirty="0">
                <a:hlinkClick r:id="rId23"/>
              </a:rPr>
              <a:t>&lt;</a:t>
            </a:r>
            <a:r>
              <a:rPr lang="es-ES" dirty="0" err="1">
                <a:hlinkClick r:id="rId23"/>
              </a:rPr>
              <a:t>ol</a:t>
            </a:r>
            <a:r>
              <a:rPr lang="es-ES" dirty="0">
                <a:hlinkClick r:id="rId23"/>
              </a:rPr>
              <a:t>&gt;</a:t>
            </a:r>
            <a:endParaRPr lang="es-ES" dirty="0"/>
          </a:p>
          <a:p>
            <a:r>
              <a:rPr lang="es-ES" dirty="0">
                <a:hlinkClick r:id="rId24"/>
              </a:rPr>
              <a:t>&lt;p&gt;</a:t>
            </a:r>
            <a:endParaRPr lang="es-ES" dirty="0"/>
          </a:p>
          <a:p>
            <a:r>
              <a:rPr lang="es-ES" dirty="0">
                <a:hlinkClick r:id="rId25"/>
              </a:rPr>
              <a:t>&lt;pre&gt;</a:t>
            </a:r>
            <a:endParaRPr lang="es-ES" dirty="0"/>
          </a:p>
          <a:p>
            <a:r>
              <a:rPr lang="es-ES" dirty="0">
                <a:hlinkClick r:id="rId26"/>
              </a:rPr>
              <a:t>&lt;</a:t>
            </a:r>
            <a:r>
              <a:rPr lang="es-ES" dirty="0" err="1">
                <a:hlinkClick r:id="rId26"/>
              </a:rPr>
              <a:t>section</a:t>
            </a:r>
            <a:r>
              <a:rPr lang="es-ES" dirty="0">
                <a:hlinkClick r:id="rId26"/>
              </a:rPr>
              <a:t>&gt;</a:t>
            </a:r>
            <a:endParaRPr lang="es-ES" dirty="0"/>
          </a:p>
          <a:p>
            <a:r>
              <a:rPr lang="es-ES" dirty="0">
                <a:hlinkClick r:id="rId27"/>
              </a:rPr>
              <a:t>&lt;</a:t>
            </a:r>
            <a:r>
              <a:rPr lang="es-ES" dirty="0" err="1">
                <a:hlinkClick r:id="rId27"/>
              </a:rPr>
              <a:t>table</a:t>
            </a:r>
            <a:r>
              <a:rPr lang="es-ES" dirty="0">
                <a:hlinkClick r:id="rId27"/>
              </a:rPr>
              <a:t>&gt;</a:t>
            </a:r>
            <a:endParaRPr lang="es-ES" dirty="0"/>
          </a:p>
          <a:p>
            <a:r>
              <a:rPr lang="es-ES" dirty="0">
                <a:hlinkClick r:id="rId28"/>
              </a:rPr>
              <a:t>&lt;</a:t>
            </a:r>
            <a:r>
              <a:rPr lang="es-ES" dirty="0" err="1">
                <a:hlinkClick r:id="rId28"/>
              </a:rPr>
              <a:t>tfoot</a:t>
            </a:r>
            <a:r>
              <a:rPr lang="es-ES" dirty="0">
                <a:hlinkClick r:id="rId28"/>
              </a:rPr>
              <a:t>&gt;</a:t>
            </a:r>
            <a:endParaRPr lang="es-ES" dirty="0"/>
          </a:p>
          <a:p>
            <a:r>
              <a:rPr lang="es-ES" dirty="0">
                <a:hlinkClick r:id="rId29"/>
              </a:rPr>
              <a:t>&lt;</a:t>
            </a:r>
            <a:r>
              <a:rPr lang="es-ES" dirty="0" err="1">
                <a:hlinkClick r:id="rId29"/>
              </a:rPr>
              <a:t>ul</a:t>
            </a:r>
            <a:r>
              <a:rPr lang="es-ES" dirty="0">
                <a:hlinkClick r:id="rId29"/>
              </a:rPr>
              <a:t>&gt;</a:t>
            </a:r>
            <a:endParaRPr lang="es-ES" dirty="0"/>
          </a:p>
          <a:p>
            <a:r>
              <a:rPr lang="es-ES" dirty="0">
                <a:hlinkClick r:id="rId30"/>
              </a:rPr>
              <a:t>&lt;video&gt;</a:t>
            </a:r>
            <a:endParaRPr lang="es-ES" dirty="0"/>
          </a:p>
        </p:txBody>
      </p:sp>
    </p:spTree>
    <p:extLst>
      <p:ext uri="{BB962C8B-B14F-4D97-AF65-F5344CB8AC3E}">
        <p14:creationId xmlns:p14="http://schemas.microsoft.com/office/powerpoint/2010/main" val="22902506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02295" y="411863"/>
            <a:ext cx="11176031" cy="803563"/>
          </a:xfrm>
        </p:spPr>
        <p:txBody>
          <a:bodyPr>
            <a:normAutofit fontScale="90000"/>
          </a:bodyPr>
          <a:lstStyle/>
          <a:p>
            <a:r>
              <a:rPr lang="en-US" dirty="0"/>
              <a:t>HTML Block and Inline Elements</a:t>
            </a:r>
            <a:br>
              <a:rPr lang="en-US" dirty="0"/>
            </a:b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75</a:t>
            </a:fld>
            <a:endParaRPr lang="en-US"/>
          </a:p>
        </p:txBody>
      </p:sp>
      <p:sp>
        <p:nvSpPr>
          <p:cNvPr id="4" name="3 Rectángulo"/>
          <p:cNvSpPr/>
          <p:nvPr/>
        </p:nvSpPr>
        <p:spPr>
          <a:xfrm>
            <a:off x="461819" y="1064644"/>
            <a:ext cx="6096000" cy="369332"/>
          </a:xfrm>
          <a:prstGeom prst="rect">
            <a:avLst/>
          </a:prstGeom>
        </p:spPr>
        <p:txBody>
          <a:bodyPr>
            <a:spAutoFit/>
          </a:bodyPr>
          <a:lstStyle/>
          <a:p>
            <a:r>
              <a:rPr lang="es-ES" b="1" dirty="0" err="1"/>
              <a:t>Inline</a:t>
            </a:r>
            <a:r>
              <a:rPr lang="es-ES" b="1" dirty="0"/>
              <a:t> </a:t>
            </a:r>
            <a:r>
              <a:rPr lang="es-ES" b="1" dirty="0" err="1" smtClean="0"/>
              <a:t>Elements</a:t>
            </a:r>
            <a:endParaRPr lang="es-ES" b="1" dirty="0"/>
          </a:p>
        </p:txBody>
      </p:sp>
      <p:sp>
        <p:nvSpPr>
          <p:cNvPr id="5" name="4 Rectángulo"/>
          <p:cNvSpPr/>
          <p:nvPr/>
        </p:nvSpPr>
        <p:spPr>
          <a:xfrm>
            <a:off x="3048000" y="1110810"/>
            <a:ext cx="6096000" cy="369332"/>
          </a:xfrm>
          <a:prstGeom prst="rect">
            <a:avLst/>
          </a:prstGeom>
        </p:spPr>
        <p:txBody>
          <a:bodyPr>
            <a:spAutoFit/>
          </a:bodyPr>
          <a:lstStyle/>
          <a:p>
            <a:r>
              <a:rPr lang="en-US" dirty="0">
                <a:solidFill>
                  <a:srgbClr val="FF0000"/>
                </a:solidFill>
              </a:rPr>
              <a:t>&lt;span&gt;Hello World&lt;/span</a:t>
            </a:r>
            <a:r>
              <a:rPr lang="en-US" dirty="0" smtClean="0">
                <a:solidFill>
                  <a:srgbClr val="FF0000"/>
                </a:solidFill>
              </a:rPr>
              <a:t>&gt;</a:t>
            </a:r>
            <a:endParaRPr lang="en-US" dirty="0">
              <a:solidFill>
                <a:srgbClr val="FF0000"/>
              </a:solidFill>
            </a:endParaRPr>
          </a:p>
        </p:txBody>
      </p:sp>
      <p:sp>
        <p:nvSpPr>
          <p:cNvPr id="3" name="2 Rectángulo"/>
          <p:cNvSpPr/>
          <p:nvPr/>
        </p:nvSpPr>
        <p:spPr>
          <a:xfrm>
            <a:off x="6105236" y="852146"/>
            <a:ext cx="2697018" cy="4247317"/>
          </a:xfrm>
          <a:prstGeom prst="rect">
            <a:avLst/>
          </a:prstGeom>
        </p:spPr>
        <p:txBody>
          <a:bodyPr wrap="square">
            <a:spAutoFit/>
          </a:bodyPr>
          <a:lstStyle/>
          <a:p>
            <a:r>
              <a:rPr lang="es-ES" dirty="0">
                <a:hlinkClick r:id="rId2"/>
              </a:rPr>
              <a:t>&lt;a&gt;</a:t>
            </a:r>
            <a:endParaRPr lang="es-ES" dirty="0"/>
          </a:p>
          <a:p>
            <a:r>
              <a:rPr lang="es-ES" dirty="0">
                <a:hlinkClick r:id="rId3"/>
              </a:rPr>
              <a:t>&lt;</a:t>
            </a:r>
            <a:r>
              <a:rPr lang="es-ES" dirty="0" err="1">
                <a:hlinkClick r:id="rId3"/>
              </a:rPr>
              <a:t>abbr</a:t>
            </a:r>
            <a:r>
              <a:rPr lang="es-ES" dirty="0">
                <a:hlinkClick r:id="rId3"/>
              </a:rPr>
              <a:t>&gt;</a:t>
            </a:r>
            <a:endParaRPr lang="es-ES" dirty="0"/>
          </a:p>
          <a:p>
            <a:r>
              <a:rPr lang="es-ES" dirty="0">
                <a:hlinkClick r:id="rId4"/>
              </a:rPr>
              <a:t>&lt;</a:t>
            </a:r>
            <a:r>
              <a:rPr lang="es-ES" dirty="0" err="1">
                <a:hlinkClick r:id="rId4"/>
              </a:rPr>
              <a:t>acronym</a:t>
            </a:r>
            <a:r>
              <a:rPr lang="es-ES" dirty="0">
                <a:hlinkClick r:id="rId4"/>
              </a:rPr>
              <a:t>&gt;</a:t>
            </a:r>
            <a:endParaRPr lang="es-ES" dirty="0"/>
          </a:p>
          <a:p>
            <a:r>
              <a:rPr lang="es-ES" dirty="0">
                <a:hlinkClick r:id="rId5"/>
              </a:rPr>
              <a:t>&lt;b&gt;</a:t>
            </a:r>
            <a:endParaRPr lang="es-ES" dirty="0"/>
          </a:p>
          <a:p>
            <a:r>
              <a:rPr lang="es-ES" dirty="0">
                <a:hlinkClick r:id="rId6"/>
              </a:rPr>
              <a:t>&lt;</a:t>
            </a:r>
            <a:r>
              <a:rPr lang="es-ES" dirty="0" err="1">
                <a:hlinkClick r:id="rId6"/>
              </a:rPr>
              <a:t>bdo</a:t>
            </a:r>
            <a:r>
              <a:rPr lang="es-ES" dirty="0">
                <a:hlinkClick r:id="rId6"/>
              </a:rPr>
              <a:t>&gt;</a:t>
            </a:r>
            <a:endParaRPr lang="es-ES" dirty="0"/>
          </a:p>
          <a:p>
            <a:r>
              <a:rPr lang="es-ES" dirty="0">
                <a:hlinkClick r:id="rId7"/>
              </a:rPr>
              <a:t>&lt;</a:t>
            </a:r>
            <a:r>
              <a:rPr lang="es-ES" dirty="0" err="1">
                <a:hlinkClick r:id="rId7"/>
              </a:rPr>
              <a:t>big</a:t>
            </a:r>
            <a:r>
              <a:rPr lang="es-ES" dirty="0">
                <a:hlinkClick r:id="rId7"/>
              </a:rPr>
              <a:t>&gt;</a:t>
            </a:r>
            <a:endParaRPr lang="es-ES" dirty="0"/>
          </a:p>
          <a:p>
            <a:r>
              <a:rPr lang="es-ES" dirty="0">
                <a:hlinkClick r:id="rId8"/>
              </a:rPr>
              <a:t>&lt;</a:t>
            </a:r>
            <a:r>
              <a:rPr lang="es-ES" dirty="0" err="1">
                <a:hlinkClick r:id="rId8"/>
              </a:rPr>
              <a:t>br</a:t>
            </a:r>
            <a:r>
              <a:rPr lang="es-ES" dirty="0">
                <a:hlinkClick r:id="rId8"/>
              </a:rPr>
              <a:t>&gt;</a:t>
            </a:r>
            <a:endParaRPr lang="es-ES" dirty="0"/>
          </a:p>
          <a:p>
            <a:r>
              <a:rPr lang="es-ES" dirty="0">
                <a:hlinkClick r:id="rId9"/>
              </a:rPr>
              <a:t>&lt;</a:t>
            </a:r>
            <a:r>
              <a:rPr lang="es-ES" dirty="0" err="1">
                <a:hlinkClick r:id="rId9"/>
              </a:rPr>
              <a:t>button</a:t>
            </a:r>
            <a:r>
              <a:rPr lang="es-ES" dirty="0">
                <a:hlinkClick r:id="rId9"/>
              </a:rPr>
              <a:t>&gt;</a:t>
            </a:r>
            <a:endParaRPr lang="es-ES" dirty="0"/>
          </a:p>
          <a:p>
            <a:r>
              <a:rPr lang="es-ES" dirty="0">
                <a:hlinkClick r:id="rId10"/>
              </a:rPr>
              <a:t>&lt;cite&gt;</a:t>
            </a:r>
            <a:endParaRPr lang="es-ES" dirty="0"/>
          </a:p>
          <a:p>
            <a:r>
              <a:rPr lang="es-ES" dirty="0">
                <a:hlinkClick r:id="rId11"/>
              </a:rPr>
              <a:t>&lt;</a:t>
            </a:r>
            <a:r>
              <a:rPr lang="es-ES" dirty="0" err="1">
                <a:hlinkClick r:id="rId11"/>
              </a:rPr>
              <a:t>code</a:t>
            </a:r>
            <a:r>
              <a:rPr lang="es-ES" dirty="0">
                <a:hlinkClick r:id="rId11"/>
              </a:rPr>
              <a:t>&gt;</a:t>
            </a:r>
            <a:endParaRPr lang="es-ES" dirty="0"/>
          </a:p>
          <a:p>
            <a:r>
              <a:rPr lang="es-ES" dirty="0">
                <a:hlinkClick r:id="rId12"/>
              </a:rPr>
              <a:t>&lt;</a:t>
            </a:r>
            <a:r>
              <a:rPr lang="es-ES" dirty="0" err="1">
                <a:hlinkClick r:id="rId12"/>
              </a:rPr>
              <a:t>dfn</a:t>
            </a:r>
            <a:r>
              <a:rPr lang="es-ES" dirty="0">
                <a:hlinkClick r:id="rId12"/>
              </a:rPr>
              <a:t>&gt;</a:t>
            </a:r>
            <a:endParaRPr lang="es-ES" dirty="0"/>
          </a:p>
          <a:p>
            <a:r>
              <a:rPr lang="es-ES" dirty="0">
                <a:hlinkClick r:id="rId13"/>
              </a:rPr>
              <a:t>&lt;</a:t>
            </a:r>
            <a:r>
              <a:rPr lang="es-ES" dirty="0" err="1">
                <a:hlinkClick r:id="rId13"/>
              </a:rPr>
              <a:t>em</a:t>
            </a:r>
            <a:r>
              <a:rPr lang="es-ES" dirty="0">
                <a:hlinkClick r:id="rId13"/>
              </a:rPr>
              <a:t>&gt;</a:t>
            </a:r>
            <a:endParaRPr lang="es-ES" dirty="0"/>
          </a:p>
          <a:p>
            <a:r>
              <a:rPr lang="es-ES" dirty="0">
                <a:hlinkClick r:id="rId14"/>
              </a:rPr>
              <a:t>&lt;i&gt;</a:t>
            </a:r>
            <a:endParaRPr lang="es-ES" dirty="0"/>
          </a:p>
          <a:p>
            <a:r>
              <a:rPr lang="es-ES" dirty="0">
                <a:hlinkClick r:id="rId15"/>
              </a:rPr>
              <a:t>&lt;</a:t>
            </a:r>
            <a:r>
              <a:rPr lang="es-ES" dirty="0" err="1">
                <a:hlinkClick r:id="rId15"/>
              </a:rPr>
              <a:t>img</a:t>
            </a:r>
            <a:r>
              <a:rPr lang="es-ES" dirty="0">
                <a:hlinkClick r:id="rId15"/>
              </a:rPr>
              <a:t>&gt;</a:t>
            </a:r>
            <a:endParaRPr lang="es-ES" dirty="0"/>
          </a:p>
          <a:p>
            <a:r>
              <a:rPr lang="es-ES" dirty="0">
                <a:hlinkClick r:id="rId16"/>
              </a:rPr>
              <a:t>&lt;input</a:t>
            </a:r>
            <a:r>
              <a:rPr lang="es-ES" dirty="0" smtClean="0">
                <a:hlinkClick r:id="rId16"/>
              </a:rPr>
              <a:t>&gt;</a:t>
            </a:r>
            <a:endParaRPr lang="es-ES" dirty="0"/>
          </a:p>
        </p:txBody>
      </p:sp>
      <p:sp>
        <p:nvSpPr>
          <p:cNvPr id="9" name="8 Rectángulo"/>
          <p:cNvSpPr/>
          <p:nvPr/>
        </p:nvSpPr>
        <p:spPr>
          <a:xfrm>
            <a:off x="8682181" y="761502"/>
            <a:ext cx="2743200" cy="5078313"/>
          </a:xfrm>
          <a:prstGeom prst="rect">
            <a:avLst/>
          </a:prstGeom>
        </p:spPr>
        <p:txBody>
          <a:bodyPr wrap="square">
            <a:spAutoFit/>
          </a:bodyPr>
          <a:lstStyle/>
          <a:p>
            <a:r>
              <a:rPr lang="es-ES" dirty="0">
                <a:hlinkClick r:id="rId17"/>
              </a:rPr>
              <a:t>&lt;</a:t>
            </a:r>
            <a:r>
              <a:rPr lang="es-ES" dirty="0" err="1">
                <a:hlinkClick r:id="rId17"/>
              </a:rPr>
              <a:t>kbd</a:t>
            </a:r>
            <a:r>
              <a:rPr lang="es-ES" dirty="0">
                <a:hlinkClick r:id="rId17"/>
              </a:rPr>
              <a:t>&gt;</a:t>
            </a:r>
            <a:endParaRPr lang="es-ES" dirty="0"/>
          </a:p>
          <a:p>
            <a:r>
              <a:rPr lang="es-ES" dirty="0">
                <a:hlinkClick r:id="rId18"/>
              </a:rPr>
              <a:t>&lt;</a:t>
            </a:r>
            <a:r>
              <a:rPr lang="es-ES" dirty="0" err="1">
                <a:hlinkClick r:id="rId18"/>
              </a:rPr>
              <a:t>label</a:t>
            </a:r>
            <a:r>
              <a:rPr lang="es-ES" dirty="0">
                <a:hlinkClick r:id="rId18"/>
              </a:rPr>
              <a:t>&gt;</a:t>
            </a:r>
            <a:endParaRPr lang="es-ES" dirty="0"/>
          </a:p>
          <a:p>
            <a:r>
              <a:rPr lang="es-ES" dirty="0">
                <a:hlinkClick r:id="rId19"/>
              </a:rPr>
              <a:t>&lt;</a:t>
            </a:r>
            <a:r>
              <a:rPr lang="es-ES" dirty="0" err="1">
                <a:hlinkClick r:id="rId19"/>
              </a:rPr>
              <a:t>map</a:t>
            </a:r>
            <a:r>
              <a:rPr lang="es-ES" dirty="0">
                <a:hlinkClick r:id="rId19"/>
              </a:rPr>
              <a:t>&gt;</a:t>
            </a:r>
            <a:endParaRPr lang="es-ES" dirty="0"/>
          </a:p>
          <a:p>
            <a:r>
              <a:rPr lang="es-ES" dirty="0">
                <a:hlinkClick r:id="rId20"/>
              </a:rPr>
              <a:t>&lt;</a:t>
            </a:r>
            <a:r>
              <a:rPr lang="es-ES" dirty="0" err="1">
                <a:hlinkClick r:id="rId20"/>
              </a:rPr>
              <a:t>object</a:t>
            </a:r>
            <a:r>
              <a:rPr lang="es-ES" dirty="0">
                <a:hlinkClick r:id="rId20"/>
              </a:rPr>
              <a:t>&gt;</a:t>
            </a:r>
            <a:endParaRPr lang="es-ES" dirty="0"/>
          </a:p>
          <a:p>
            <a:r>
              <a:rPr lang="es-ES" dirty="0">
                <a:hlinkClick r:id="rId21"/>
              </a:rPr>
              <a:t>&lt;output&gt;</a:t>
            </a:r>
            <a:endParaRPr lang="es-ES" dirty="0"/>
          </a:p>
          <a:p>
            <a:r>
              <a:rPr lang="es-ES" dirty="0">
                <a:hlinkClick r:id="rId22"/>
              </a:rPr>
              <a:t>&lt;q&gt;</a:t>
            </a:r>
            <a:endParaRPr lang="es-ES" dirty="0"/>
          </a:p>
          <a:p>
            <a:r>
              <a:rPr lang="es-ES" dirty="0">
                <a:hlinkClick r:id="rId23"/>
              </a:rPr>
              <a:t>&lt;</a:t>
            </a:r>
            <a:r>
              <a:rPr lang="es-ES" dirty="0" err="1">
                <a:hlinkClick r:id="rId23"/>
              </a:rPr>
              <a:t>samp</a:t>
            </a:r>
            <a:r>
              <a:rPr lang="es-ES" dirty="0">
                <a:hlinkClick r:id="rId23"/>
              </a:rPr>
              <a:t>&gt;</a:t>
            </a:r>
            <a:endParaRPr lang="es-ES" dirty="0"/>
          </a:p>
          <a:p>
            <a:r>
              <a:rPr lang="es-ES" dirty="0">
                <a:hlinkClick r:id="rId24"/>
              </a:rPr>
              <a:t>&lt;script&gt;</a:t>
            </a:r>
            <a:endParaRPr lang="es-ES" dirty="0"/>
          </a:p>
          <a:p>
            <a:r>
              <a:rPr lang="es-ES" dirty="0">
                <a:hlinkClick r:id="rId25"/>
              </a:rPr>
              <a:t>&lt;</a:t>
            </a:r>
            <a:r>
              <a:rPr lang="es-ES" dirty="0" err="1">
                <a:hlinkClick r:id="rId25"/>
              </a:rPr>
              <a:t>select</a:t>
            </a:r>
            <a:r>
              <a:rPr lang="es-ES" dirty="0">
                <a:hlinkClick r:id="rId25"/>
              </a:rPr>
              <a:t>&gt;</a:t>
            </a:r>
            <a:endParaRPr lang="es-ES" dirty="0"/>
          </a:p>
          <a:p>
            <a:r>
              <a:rPr lang="es-ES" dirty="0">
                <a:hlinkClick r:id="rId26"/>
              </a:rPr>
              <a:t>&lt;</a:t>
            </a:r>
            <a:r>
              <a:rPr lang="es-ES" dirty="0" err="1">
                <a:hlinkClick r:id="rId26"/>
              </a:rPr>
              <a:t>small</a:t>
            </a:r>
            <a:r>
              <a:rPr lang="es-ES" dirty="0">
                <a:hlinkClick r:id="rId26"/>
              </a:rPr>
              <a:t>&gt;</a:t>
            </a:r>
            <a:endParaRPr lang="es-ES" dirty="0"/>
          </a:p>
          <a:p>
            <a:r>
              <a:rPr lang="es-ES" dirty="0">
                <a:hlinkClick r:id="rId27"/>
              </a:rPr>
              <a:t>&lt;</a:t>
            </a:r>
            <a:r>
              <a:rPr lang="es-ES" dirty="0" err="1">
                <a:hlinkClick r:id="rId27"/>
              </a:rPr>
              <a:t>span</a:t>
            </a:r>
            <a:r>
              <a:rPr lang="es-ES" dirty="0">
                <a:hlinkClick r:id="rId27"/>
              </a:rPr>
              <a:t>&gt;</a:t>
            </a:r>
            <a:endParaRPr lang="es-ES" dirty="0"/>
          </a:p>
          <a:p>
            <a:r>
              <a:rPr lang="es-ES" dirty="0">
                <a:hlinkClick r:id="rId28"/>
              </a:rPr>
              <a:t>&lt;</a:t>
            </a:r>
            <a:r>
              <a:rPr lang="es-ES" dirty="0" err="1">
                <a:hlinkClick r:id="rId28"/>
              </a:rPr>
              <a:t>strong</a:t>
            </a:r>
            <a:r>
              <a:rPr lang="es-ES" dirty="0">
                <a:hlinkClick r:id="rId28"/>
              </a:rPr>
              <a:t>&gt;</a:t>
            </a:r>
            <a:endParaRPr lang="es-ES" dirty="0"/>
          </a:p>
          <a:p>
            <a:r>
              <a:rPr lang="es-ES" dirty="0">
                <a:hlinkClick r:id="rId29"/>
              </a:rPr>
              <a:t>&lt;sub&gt;</a:t>
            </a:r>
            <a:endParaRPr lang="es-ES" dirty="0"/>
          </a:p>
          <a:p>
            <a:r>
              <a:rPr lang="es-ES" dirty="0">
                <a:hlinkClick r:id="rId30"/>
              </a:rPr>
              <a:t>&lt;</a:t>
            </a:r>
            <a:r>
              <a:rPr lang="es-ES" dirty="0" err="1">
                <a:hlinkClick r:id="rId30"/>
              </a:rPr>
              <a:t>sup</a:t>
            </a:r>
            <a:r>
              <a:rPr lang="es-ES" dirty="0">
                <a:hlinkClick r:id="rId30"/>
              </a:rPr>
              <a:t>&gt;</a:t>
            </a:r>
            <a:endParaRPr lang="es-ES" dirty="0"/>
          </a:p>
          <a:p>
            <a:r>
              <a:rPr lang="es-ES" dirty="0">
                <a:hlinkClick r:id="rId31"/>
              </a:rPr>
              <a:t>&lt;</a:t>
            </a:r>
            <a:r>
              <a:rPr lang="es-ES" dirty="0" err="1">
                <a:hlinkClick r:id="rId31"/>
              </a:rPr>
              <a:t>textarea</a:t>
            </a:r>
            <a:r>
              <a:rPr lang="es-ES" dirty="0">
                <a:hlinkClick r:id="rId31"/>
              </a:rPr>
              <a:t>&gt;</a:t>
            </a:r>
            <a:endParaRPr lang="es-ES" dirty="0"/>
          </a:p>
          <a:p>
            <a:r>
              <a:rPr lang="es-ES" dirty="0">
                <a:hlinkClick r:id="rId32"/>
              </a:rPr>
              <a:t>&lt;time&gt;</a:t>
            </a:r>
            <a:endParaRPr lang="es-ES" dirty="0"/>
          </a:p>
          <a:p>
            <a:r>
              <a:rPr lang="es-ES" dirty="0">
                <a:hlinkClick r:id="rId33"/>
              </a:rPr>
              <a:t>&lt;</a:t>
            </a:r>
            <a:r>
              <a:rPr lang="es-ES" dirty="0" err="1">
                <a:hlinkClick r:id="rId33"/>
              </a:rPr>
              <a:t>tt</a:t>
            </a:r>
            <a:r>
              <a:rPr lang="es-ES" dirty="0">
                <a:hlinkClick r:id="rId33"/>
              </a:rPr>
              <a:t>&gt;</a:t>
            </a:r>
            <a:endParaRPr lang="es-ES" dirty="0"/>
          </a:p>
          <a:p>
            <a:r>
              <a:rPr lang="es-ES" dirty="0">
                <a:hlinkClick r:id="rId34"/>
              </a:rPr>
              <a:t>&lt;</a:t>
            </a:r>
            <a:r>
              <a:rPr lang="es-ES" dirty="0" err="1">
                <a:hlinkClick r:id="rId34"/>
              </a:rPr>
              <a:t>var</a:t>
            </a:r>
            <a:r>
              <a:rPr lang="es-ES" dirty="0">
                <a:hlinkClick r:id="rId34"/>
              </a:rPr>
              <a:t>&gt;</a:t>
            </a:r>
            <a:endParaRPr lang="es-ES" dirty="0"/>
          </a:p>
        </p:txBody>
      </p:sp>
    </p:spTree>
    <p:extLst>
      <p:ext uri="{BB962C8B-B14F-4D97-AF65-F5344CB8AC3E}">
        <p14:creationId xmlns:p14="http://schemas.microsoft.com/office/powerpoint/2010/main" val="29582899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20405" y="1034472"/>
            <a:ext cx="10741922" cy="1006764"/>
          </a:xfrm>
          <a:prstGeom prst="rect">
            <a:avLst/>
          </a:prstGeom>
        </p:spPr>
        <p:txBody>
          <a:bodyPr>
            <a:normAutofit/>
          </a:bodyPr>
          <a:lstStyle/>
          <a:p>
            <a:pPr>
              <a:buFont typeface="Arial" panose="020B0604020202020204" pitchFamily="34" charset="0"/>
              <a:buChar char="•"/>
            </a:pPr>
            <a:r>
              <a:rPr lang="es-ES" dirty="0"/>
              <a:t>Las tablas son muy utilizadas en HTML para estructurar datos y presentar información de manera ordenada y relacionada</a:t>
            </a:r>
            <a:r>
              <a:rPr lang="es-ES" dirty="0" smtClean="0"/>
              <a:t>.</a:t>
            </a:r>
            <a:r>
              <a:rPr lang="es-ES" dirty="0">
                <a:hlinkClick r:id="rId2"/>
              </a:rPr>
              <a:t/>
            </a:r>
            <a:br>
              <a:rPr lang="es-ES" dirty="0">
                <a:hlinkClick r:id="rId2"/>
              </a:rPr>
            </a:br>
            <a:r>
              <a:rPr lang="es-ES" dirty="0">
                <a:hlinkClick r:id="rId2"/>
              </a:rPr>
              <a:t/>
            </a:r>
            <a:br>
              <a:rPr lang="es-ES" dirty="0">
                <a:hlinkClick r:id="rId2"/>
              </a:rPr>
            </a:br>
            <a:endParaRPr lang="es-ES" dirty="0"/>
          </a:p>
        </p:txBody>
      </p:sp>
      <p:sp>
        <p:nvSpPr>
          <p:cNvPr id="2" name="Título 1"/>
          <p:cNvSpPr>
            <a:spLocks noGrp="1"/>
          </p:cNvSpPr>
          <p:nvPr>
            <p:ph type="title"/>
          </p:nvPr>
        </p:nvSpPr>
        <p:spPr>
          <a:xfrm>
            <a:off x="1256145" y="350983"/>
            <a:ext cx="10658763" cy="461818"/>
          </a:xfrm>
        </p:spPr>
        <p:txBody>
          <a:bodyPr>
            <a:normAutofit/>
          </a:bodyPr>
          <a:lstStyle/>
          <a:p>
            <a:r>
              <a:rPr lang="es-ES" sz="3000" dirty="0" smtClean="0"/>
              <a:t>12.</a:t>
            </a:r>
            <a:r>
              <a:rPr lang="es-ES" sz="3000" dirty="0"/>
              <a:t> </a:t>
            </a:r>
            <a:r>
              <a:rPr lang="es-ES" sz="3000" dirty="0" err="1" smtClean="0"/>
              <a:t>Tables</a:t>
            </a:r>
            <a:endParaRPr lang="es-ES" sz="3000"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76</a:t>
            </a:fld>
            <a:endParaRPr lang="en-US"/>
          </a:p>
        </p:txBody>
      </p:sp>
      <p:sp>
        <p:nvSpPr>
          <p:cNvPr id="3" name="2 Rectángulo"/>
          <p:cNvSpPr/>
          <p:nvPr/>
        </p:nvSpPr>
        <p:spPr>
          <a:xfrm>
            <a:off x="683491" y="1573289"/>
            <a:ext cx="5193434" cy="3754874"/>
          </a:xfrm>
          <a:prstGeom prst="rect">
            <a:avLst/>
          </a:prstGeom>
          <a:solidFill>
            <a:schemeClr val="bg1">
              <a:lumMod val="95000"/>
            </a:schemeClr>
          </a:solidFill>
        </p:spPr>
        <p:txBody>
          <a:bodyPr wrap="square">
            <a:spAutoFit/>
          </a:bodyPr>
          <a:lstStyle/>
          <a:p>
            <a:r>
              <a:rPr lang="es-ES" sz="1400" dirty="0"/>
              <a:t>&lt;</a:t>
            </a:r>
            <a:r>
              <a:rPr lang="es-ES" sz="1400" dirty="0" err="1"/>
              <a:t>table</a:t>
            </a:r>
            <a:r>
              <a:rPr lang="es-ES" sz="1400" dirty="0"/>
              <a:t>&gt;</a:t>
            </a:r>
            <a:br>
              <a:rPr lang="es-ES" sz="1400" dirty="0"/>
            </a:br>
            <a:r>
              <a:rPr lang="es-ES" sz="1400" dirty="0"/>
              <a:t>  &lt;</a:t>
            </a:r>
            <a:r>
              <a:rPr lang="es-ES" sz="1400" dirty="0" err="1"/>
              <a:t>tr</a:t>
            </a:r>
            <a:r>
              <a:rPr lang="es-ES" sz="1400" dirty="0"/>
              <a:t>&gt;</a:t>
            </a:r>
            <a:br>
              <a:rPr lang="es-ES" sz="1400" dirty="0"/>
            </a:br>
            <a:r>
              <a:rPr lang="es-ES" sz="1400" dirty="0"/>
              <a:t>    &lt;</a:t>
            </a:r>
            <a:r>
              <a:rPr lang="es-ES" sz="1400" dirty="0" err="1"/>
              <a:t>th</a:t>
            </a:r>
            <a:r>
              <a:rPr lang="es-ES" sz="1400" dirty="0"/>
              <a:t>&gt;Company&lt;/</a:t>
            </a:r>
            <a:r>
              <a:rPr lang="es-ES" sz="1400" dirty="0" err="1"/>
              <a:t>th</a:t>
            </a:r>
            <a:r>
              <a:rPr lang="es-ES" sz="1400" dirty="0"/>
              <a:t>&gt;</a:t>
            </a:r>
            <a:br>
              <a:rPr lang="es-ES" sz="1400" dirty="0"/>
            </a:br>
            <a:r>
              <a:rPr lang="es-ES" sz="1400" dirty="0"/>
              <a:t>    &lt;</a:t>
            </a:r>
            <a:r>
              <a:rPr lang="es-ES" sz="1400" dirty="0" err="1"/>
              <a:t>th</a:t>
            </a:r>
            <a:r>
              <a:rPr lang="es-ES" sz="1400" dirty="0"/>
              <a:t>&gt;</a:t>
            </a:r>
            <a:r>
              <a:rPr lang="es-ES" sz="1400" dirty="0" err="1"/>
              <a:t>Contact</a:t>
            </a:r>
            <a:r>
              <a:rPr lang="es-ES" sz="1400" dirty="0"/>
              <a:t>&lt;/</a:t>
            </a:r>
            <a:r>
              <a:rPr lang="es-ES" sz="1400" dirty="0" err="1"/>
              <a:t>th</a:t>
            </a:r>
            <a:r>
              <a:rPr lang="es-ES" sz="1400" dirty="0"/>
              <a:t>&gt;</a:t>
            </a:r>
            <a:br>
              <a:rPr lang="es-ES" sz="1400" dirty="0"/>
            </a:br>
            <a:r>
              <a:rPr lang="es-ES" sz="1400" dirty="0"/>
              <a:t>    &lt;</a:t>
            </a:r>
            <a:r>
              <a:rPr lang="es-ES" sz="1400" dirty="0" err="1"/>
              <a:t>th</a:t>
            </a:r>
            <a:r>
              <a:rPr lang="es-ES" sz="1400" dirty="0"/>
              <a:t>&gt;Country&lt;/</a:t>
            </a:r>
            <a:r>
              <a:rPr lang="es-ES" sz="1400" dirty="0" err="1"/>
              <a:t>th</a:t>
            </a:r>
            <a:r>
              <a:rPr lang="es-ES" sz="1400" dirty="0"/>
              <a:t>&gt;</a:t>
            </a:r>
            <a:br>
              <a:rPr lang="es-ES" sz="1400" dirty="0"/>
            </a:br>
            <a:r>
              <a:rPr lang="es-ES" sz="1400" dirty="0"/>
              <a:t>  &lt;/</a:t>
            </a:r>
            <a:r>
              <a:rPr lang="es-ES" sz="1400" dirty="0" err="1"/>
              <a:t>tr</a:t>
            </a:r>
            <a:r>
              <a:rPr lang="es-ES" sz="1400" dirty="0"/>
              <a:t>&gt;</a:t>
            </a:r>
            <a:br>
              <a:rPr lang="es-ES" sz="1400" dirty="0"/>
            </a:br>
            <a:r>
              <a:rPr lang="es-ES" sz="1400" dirty="0"/>
              <a:t>  &lt;</a:t>
            </a:r>
            <a:r>
              <a:rPr lang="es-ES" sz="1400" dirty="0" err="1"/>
              <a:t>tr</a:t>
            </a:r>
            <a:r>
              <a:rPr lang="es-ES" sz="1400" dirty="0"/>
              <a:t>&gt;</a:t>
            </a:r>
            <a:br>
              <a:rPr lang="es-ES" sz="1400" dirty="0"/>
            </a:br>
            <a:r>
              <a:rPr lang="es-ES" sz="1400" dirty="0"/>
              <a:t>    &lt;</a:t>
            </a:r>
            <a:r>
              <a:rPr lang="es-ES" sz="1400" dirty="0" err="1"/>
              <a:t>td</a:t>
            </a:r>
            <a:r>
              <a:rPr lang="es-ES" sz="1400" dirty="0"/>
              <a:t>&gt;</a:t>
            </a:r>
            <a:r>
              <a:rPr lang="es-ES" sz="1400" dirty="0" err="1"/>
              <a:t>Alfreds</a:t>
            </a:r>
            <a:r>
              <a:rPr lang="es-ES" sz="1400" dirty="0"/>
              <a:t> </a:t>
            </a:r>
            <a:r>
              <a:rPr lang="es-ES" sz="1400" dirty="0" err="1"/>
              <a:t>Futterkiste</a:t>
            </a:r>
            <a:r>
              <a:rPr lang="es-ES" sz="1400" dirty="0"/>
              <a:t>&lt;/</a:t>
            </a:r>
            <a:r>
              <a:rPr lang="es-ES" sz="1400" dirty="0" err="1"/>
              <a:t>td</a:t>
            </a:r>
            <a:r>
              <a:rPr lang="es-ES" sz="1400" dirty="0"/>
              <a:t>&gt;</a:t>
            </a:r>
            <a:br>
              <a:rPr lang="es-ES" sz="1400" dirty="0"/>
            </a:br>
            <a:r>
              <a:rPr lang="es-ES" sz="1400" dirty="0"/>
              <a:t>    &lt;</a:t>
            </a:r>
            <a:r>
              <a:rPr lang="es-ES" sz="1400" dirty="0" err="1"/>
              <a:t>td</a:t>
            </a:r>
            <a:r>
              <a:rPr lang="es-ES" sz="1400" dirty="0"/>
              <a:t>&gt;</a:t>
            </a:r>
            <a:r>
              <a:rPr lang="es-ES" sz="1400" dirty="0" err="1"/>
              <a:t>Maria</a:t>
            </a:r>
            <a:r>
              <a:rPr lang="es-ES" sz="1400" dirty="0"/>
              <a:t> </a:t>
            </a:r>
            <a:r>
              <a:rPr lang="es-ES" sz="1400" dirty="0" err="1"/>
              <a:t>Anders</a:t>
            </a:r>
            <a:r>
              <a:rPr lang="es-ES" sz="1400" dirty="0"/>
              <a:t>&lt;/</a:t>
            </a:r>
            <a:r>
              <a:rPr lang="es-ES" sz="1400" dirty="0" err="1"/>
              <a:t>td</a:t>
            </a:r>
            <a:r>
              <a:rPr lang="es-ES" sz="1400" dirty="0"/>
              <a:t>&gt;</a:t>
            </a:r>
            <a:br>
              <a:rPr lang="es-ES" sz="1400" dirty="0"/>
            </a:br>
            <a:r>
              <a:rPr lang="es-ES" sz="1400" dirty="0"/>
              <a:t>    &lt;</a:t>
            </a:r>
            <a:r>
              <a:rPr lang="es-ES" sz="1400" dirty="0" err="1"/>
              <a:t>td</a:t>
            </a:r>
            <a:r>
              <a:rPr lang="es-ES" sz="1400" dirty="0"/>
              <a:t>&gt;</a:t>
            </a:r>
            <a:r>
              <a:rPr lang="es-ES" sz="1400" dirty="0" err="1"/>
              <a:t>Germany</a:t>
            </a:r>
            <a:r>
              <a:rPr lang="es-ES" sz="1400" dirty="0"/>
              <a:t>&lt;/</a:t>
            </a:r>
            <a:r>
              <a:rPr lang="es-ES" sz="1400" dirty="0" err="1"/>
              <a:t>td</a:t>
            </a:r>
            <a:r>
              <a:rPr lang="es-ES" sz="1400" dirty="0"/>
              <a:t>&gt;</a:t>
            </a:r>
            <a:br>
              <a:rPr lang="es-ES" sz="1400" dirty="0"/>
            </a:br>
            <a:r>
              <a:rPr lang="es-ES" sz="1400" dirty="0"/>
              <a:t>  &lt;/</a:t>
            </a:r>
            <a:r>
              <a:rPr lang="es-ES" sz="1400" dirty="0" err="1"/>
              <a:t>tr</a:t>
            </a:r>
            <a:r>
              <a:rPr lang="es-ES" sz="1400" dirty="0"/>
              <a:t>&gt;</a:t>
            </a:r>
            <a:br>
              <a:rPr lang="es-ES" sz="1400" dirty="0"/>
            </a:br>
            <a:r>
              <a:rPr lang="es-ES" sz="1400" dirty="0"/>
              <a:t>  &lt;</a:t>
            </a:r>
            <a:r>
              <a:rPr lang="es-ES" sz="1400" dirty="0" err="1"/>
              <a:t>tr</a:t>
            </a:r>
            <a:r>
              <a:rPr lang="es-ES" sz="1400" dirty="0"/>
              <a:t>&gt;</a:t>
            </a:r>
            <a:br>
              <a:rPr lang="es-ES" sz="1400" dirty="0"/>
            </a:br>
            <a:r>
              <a:rPr lang="es-ES" sz="1400" dirty="0"/>
              <a:t>    &lt;</a:t>
            </a:r>
            <a:r>
              <a:rPr lang="es-ES" sz="1400" dirty="0" err="1"/>
              <a:t>td</a:t>
            </a:r>
            <a:r>
              <a:rPr lang="es-ES" sz="1400" dirty="0"/>
              <a:t>&gt;Centro comercial Moctezuma&lt;/</a:t>
            </a:r>
            <a:r>
              <a:rPr lang="es-ES" sz="1400" dirty="0" err="1"/>
              <a:t>td</a:t>
            </a:r>
            <a:r>
              <a:rPr lang="es-ES" sz="1400" dirty="0"/>
              <a:t>&gt;</a:t>
            </a:r>
            <a:br>
              <a:rPr lang="es-ES" sz="1400" dirty="0"/>
            </a:br>
            <a:r>
              <a:rPr lang="es-ES" sz="1400" dirty="0"/>
              <a:t>    &lt;</a:t>
            </a:r>
            <a:r>
              <a:rPr lang="es-ES" sz="1400" dirty="0" err="1"/>
              <a:t>td</a:t>
            </a:r>
            <a:r>
              <a:rPr lang="es-ES" sz="1400" dirty="0"/>
              <a:t>&gt;Francisco Chang&lt;/</a:t>
            </a:r>
            <a:r>
              <a:rPr lang="es-ES" sz="1400" dirty="0" err="1"/>
              <a:t>td</a:t>
            </a:r>
            <a:r>
              <a:rPr lang="es-ES" sz="1400" dirty="0"/>
              <a:t>&gt;</a:t>
            </a:r>
            <a:br>
              <a:rPr lang="es-ES" sz="1400" dirty="0"/>
            </a:br>
            <a:r>
              <a:rPr lang="es-ES" sz="1400" dirty="0"/>
              <a:t>    &lt;</a:t>
            </a:r>
            <a:r>
              <a:rPr lang="es-ES" sz="1400" dirty="0" err="1"/>
              <a:t>td</a:t>
            </a:r>
            <a:r>
              <a:rPr lang="es-ES" sz="1400" dirty="0"/>
              <a:t>&gt;</a:t>
            </a:r>
            <a:r>
              <a:rPr lang="es-ES" sz="1400" dirty="0" err="1"/>
              <a:t>Mexico</a:t>
            </a:r>
            <a:r>
              <a:rPr lang="es-ES" sz="1400" dirty="0"/>
              <a:t>&lt;/</a:t>
            </a:r>
            <a:r>
              <a:rPr lang="es-ES" sz="1400" dirty="0" err="1"/>
              <a:t>td</a:t>
            </a:r>
            <a:r>
              <a:rPr lang="es-ES" sz="1400" dirty="0"/>
              <a:t>&gt;</a:t>
            </a:r>
            <a:br>
              <a:rPr lang="es-ES" sz="1400" dirty="0"/>
            </a:br>
            <a:r>
              <a:rPr lang="es-ES" sz="1400" dirty="0"/>
              <a:t>  &lt;/</a:t>
            </a:r>
            <a:r>
              <a:rPr lang="es-ES" sz="1400" dirty="0" err="1"/>
              <a:t>tr</a:t>
            </a:r>
            <a:r>
              <a:rPr lang="es-ES" sz="1400" dirty="0"/>
              <a:t>&gt;</a:t>
            </a:r>
            <a:br>
              <a:rPr lang="es-ES" sz="1400" dirty="0"/>
            </a:br>
            <a:r>
              <a:rPr lang="es-ES" sz="1400" dirty="0"/>
              <a:t>&lt;/</a:t>
            </a:r>
            <a:r>
              <a:rPr lang="es-ES" sz="1400" dirty="0" err="1"/>
              <a:t>table</a:t>
            </a:r>
            <a:r>
              <a:rPr lang="es-ES" sz="1400" dirty="0"/>
              <a:t>&gt;</a:t>
            </a:r>
          </a:p>
        </p:txBody>
      </p:sp>
      <p:sp>
        <p:nvSpPr>
          <p:cNvPr id="4" name="3 Rectángulo"/>
          <p:cNvSpPr/>
          <p:nvPr/>
        </p:nvSpPr>
        <p:spPr>
          <a:xfrm>
            <a:off x="6314340" y="1692717"/>
            <a:ext cx="6096000" cy="369332"/>
          </a:xfrm>
          <a:prstGeom prst="rect">
            <a:avLst/>
          </a:prstGeom>
        </p:spPr>
        <p:txBody>
          <a:bodyPr>
            <a:spAutoFit/>
          </a:bodyPr>
          <a:lstStyle/>
          <a:p>
            <a:r>
              <a:rPr lang="es-ES" dirty="0" err="1"/>
              <a:t>Table</a:t>
            </a:r>
            <a:r>
              <a:rPr lang="es-ES" dirty="0"/>
              <a:t> </a:t>
            </a:r>
            <a:r>
              <a:rPr lang="es-ES" dirty="0" err="1" smtClean="0"/>
              <a:t>Cells</a:t>
            </a:r>
            <a:r>
              <a:rPr lang="es-ES" dirty="0" smtClean="0"/>
              <a:t> &lt;</a:t>
            </a:r>
            <a:r>
              <a:rPr lang="es-ES" dirty="0" err="1" smtClean="0"/>
              <a:t>td</a:t>
            </a:r>
            <a:r>
              <a:rPr lang="es-ES" dirty="0" smtClean="0"/>
              <a:t>&gt;&lt;/</a:t>
            </a:r>
            <a:r>
              <a:rPr lang="es-ES" dirty="0" err="1" smtClean="0"/>
              <a:t>td</a:t>
            </a:r>
            <a:r>
              <a:rPr lang="es-ES" dirty="0" smtClean="0"/>
              <a:t>&gt;</a:t>
            </a:r>
            <a:endParaRPr lang="es-ES" dirty="0"/>
          </a:p>
        </p:txBody>
      </p:sp>
      <p:sp>
        <p:nvSpPr>
          <p:cNvPr id="7" name="6 Rectángulo"/>
          <p:cNvSpPr/>
          <p:nvPr/>
        </p:nvSpPr>
        <p:spPr>
          <a:xfrm>
            <a:off x="6314340" y="2182244"/>
            <a:ext cx="2586182" cy="369332"/>
          </a:xfrm>
          <a:prstGeom prst="rect">
            <a:avLst/>
          </a:prstGeom>
        </p:spPr>
        <p:txBody>
          <a:bodyPr wrap="square">
            <a:spAutoFit/>
          </a:bodyPr>
          <a:lstStyle/>
          <a:p>
            <a:r>
              <a:rPr lang="es-ES" dirty="0" err="1"/>
              <a:t>Table</a:t>
            </a:r>
            <a:r>
              <a:rPr lang="es-ES" dirty="0"/>
              <a:t> </a:t>
            </a:r>
            <a:r>
              <a:rPr lang="es-ES" dirty="0" err="1" smtClean="0"/>
              <a:t>Rows</a:t>
            </a:r>
            <a:r>
              <a:rPr lang="es-ES" dirty="0" smtClean="0"/>
              <a:t> </a:t>
            </a:r>
            <a:r>
              <a:rPr lang="es-ES" dirty="0"/>
              <a:t>&lt;</a:t>
            </a:r>
            <a:r>
              <a:rPr lang="es-ES" dirty="0" err="1" smtClean="0"/>
              <a:t>tr</a:t>
            </a:r>
            <a:r>
              <a:rPr lang="es-ES" dirty="0" smtClean="0"/>
              <a:t>&gt;&lt;/</a:t>
            </a:r>
            <a:r>
              <a:rPr lang="es-ES" dirty="0" err="1" smtClean="0"/>
              <a:t>tr</a:t>
            </a:r>
            <a:r>
              <a:rPr lang="es-ES" dirty="0" smtClean="0"/>
              <a:t>&gt;</a:t>
            </a:r>
            <a:endParaRPr lang="es-ES" dirty="0"/>
          </a:p>
        </p:txBody>
      </p:sp>
      <p:sp>
        <p:nvSpPr>
          <p:cNvPr id="8" name="7 Rectángulo"/>
          <p:cNvSpPr/>
          <p:nvPr/>
        </p:nvSpPr>
        <p:spPr>
          <a:xfrm>
            <a:off x="6314340" y="2827640"/>
            <a:ext cx="6096000" cy="369332"/>
          </a:xfrm>
          <a:prstGeom prst="rect">
            <a:avLst/>
          </a:prstGeom>
        </p:spPr>
        <p:txBody>
          <a:bodyPr>
            <a:spAutoFit/>
          </a:bodyPr>
          <a:lstStyle/>
          <a:p>
            <a:r>
              <a:rPr lang="es-ES" dirty="0" err="1"/>
              <a:t>Table</a:t>
            </a:r>
            <a:r>
              <a:rPr lang="es-ES" dirty="0"/>
              <a:t> </a:t>
            </a:r>
            <a:r>
              <a:rPr lang="es-ES" dirty="0" err="1" smtClean="0"/>
              <a:t>Headers</a:t>
            </a:r>
            <a:r>
              <a:rPr lang="es-ES" dirty="0" smtClean="0"/>
              <a:t> </a:t>
            </a:r>
            <a:r>
              <a:rPr lang="es-ES" dirty="0"/>
              <a:t>&lt;</a:t>
            </a:r>
            <a:r>
              <a:rPr lang="es-ES" dirty="0" err="1" smtClean="0"/>
              <a:t>th</a:t>
            </a:r>
            <a:r>
              <a:rPr lang="es-ES" dirty="0" smtClean="0"/>
              <a:t>&gt;&lt;/</a:t>
            </a:r>
            <a:r>
              <a:rPr lang="es-ES" dirty="0" err="1" smtClean="0"/>
              <a:t>th</a:t>
            </a:r>
            <a:r>
              <a:rPr lang="es-ES" dirty="0" smtClean="0"/>
              <a:t>&gt;</a:t>
            </a:r>
            <a:endParaRPr lang="es-ES" dirty="0"/>
          </a:p>
        </p:txBody>
      </p:sp>
    </p:spTree>
    <p:extLst>
      <p:ext uri="{BB962C8B-B14F-4D97-AF65-F5344CB8AC3E}">
        <p14:creationId xmlns:p14="http://schemas.microsoft.com/office/powerpoint/2010/main" val="23235595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6145" y="350983"/>
            <a:ext cx="10658763" cy="461818"/>
          </a:xfrm>
        </p:spPr>
        <p:txBody>
          <a:bodyPr>
            <a:normAutofit/>
          </a:bodyPr>
          <a:lstStyle/>
          <a:p>
            <a:r>
              <a:rPr lang="es-ES" b="0" dirty="0"/>
              <a:t>HTML </a:t>
            </a:r>
            <a:r>
              <a:rPr lang="es-ES" b="0" dirty="0" err="1" smtClean="0"/>
              <a:t>Tables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77</a:t>
            </a:fld>
            <a:endParaRPr lang="en-US"/>
          </a:p>
        </p:txBody>
      </p:sp>
      <p:sp>
        <p:nvSpPr>
          <p:cNvPr id="9" name="8 Rectángulo"/>
          <p:cNvSpPr/>
          <p:nvPr/>
        </p:nvSpPr>
        <p:spPr>
          <a:xfrm>
            <a:off x="683491" y="1245156"/>
            <a:ext cx="6096000" cy="369332"/>
          </a:xfrm>
          <a:prstGeom prst="rect">
            <a:avLst/>
          </a:prstGeom>
        </p:spPr>
        <p:txBody>
          <a:bodyPr>
            <a:spAutoFit/>
          </a:bodyPr>
          <a:lstStyle/>
          <a:p>
            <a:r>
              <a:rPr lang="es-ES" b="1" dirty="0"/>
              <a:t>HTML </a:t>
            </a:r>
            <a:r>
              <a:rPr lang="es-ES" b="1" dirty="0" err="1"/>
              <a:t>Table</a:t>
            </a:r>
            <a:r>
              <a:rPr lang="es-ES" b="1" dirty="0"/>
              <a:t> - </a:t>
            </a:r>
            <a:r>
              <a:rPr lang="es-ES" b="1" dirty="0" err="1" smtClean="0"/>
              <a:t>Colspan</a:t>
            </a:r>
            <a:endParaRPr lang="es-ES" b="1"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614488"/>
            <a:ext cx="320992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p:cNvSpPr/>
          <p:nvPr/>
        </p:nvSpPr>
        <p:spPr>
          <a:xfrm>
            <a:off x="711200" y="2808751"/>
            <a:ext cx="3116082" cy="3539430"/>
          </a:xfrm>
          <a:prstGeom prst="rect">
            <a:avLst/>
          </a:prstGeom>
          <a:solidFill>
            <a:schemeClr val="bg1">
              <a:lumMod val="95000"/>
            </a:schemeClr>
          </a:solidFill>
        </p:spPr>
        <p:txBody>
          <a:bodyPr wrap="square">
            <a:spAutoFit/>
          </a:bodyPr>
          <a:lstStyle/>
          <a:p>
            <a:r>
              <a:rPr lang="en-US" sz="1400" dirty="0"/>
              <a:t>&lt;table&gt;</a:t>
            </a:r>
            <a:br>
              <a:rPr lang="en-US" sz="1400" dirty="0"/>
            </a:br>
            <a:r>
              <a:rPr lang="en-US" sz="1400" dirty="0"/>
              <a:t>  &lt;</a:t>
            </a:r>
            <a:r>
              <a:rPr lang="en-US" sz="1400" dirty="0" err="1"/>
              <a:t>tr</a:t>
            </a:r>
            <a:r>
              <a:rPr lang="en-US" sz="1400" dirty="0"/>
              <a:t>&gt;</a:t>
            </a:r>
            <a:br>
              <a:rPr lang="en-US" sz="1400" dirty="0"/>
            </a:br>
            <a:r>
              <a:rPr lang="en-US" sz="1400" dirty="0"/>
              <a:t>    &lt;</a:t>
            </a:r>
            <a:r>
              <a:rPr lang="en-US" sz="1400" dirty="0" err="1"/>
              <a:t>th</a:t>
            </a:r>
            <a:r>
              <a:rPr lang="en-US" sz="1400" dirty="0"/>
              <a:t> </a:t>
            </a:r>
            <a:r>
              <a:rPr lang="en-US" sz="1400" dirty="0" err="1"/>
              <a:t>colspan</a:t>
            </a:r>
            <a:r>
              <a:rPr lang="en-US" sz="1400" dirty="0"/>
              <a:t>="2"&gt;Name&lt;/</a:t>
            </a:r>
            <a:r>
              <a:rPr lang="en-US" sz="1400" dirty="0" err="1"/>
              <a:t>th</a:t>
            </a:r>
            <a:r>
              <a:rPr lang="en-US" sz="1400" dirty="0"/>
              <a:t>&gt;</a:t>
            </a:r>
            <a:br>
              <a:rPr lang="en-US" sz="1400" dirty="0"/>
            </a:br>
            <a:r>
              <a:rPr lang="en-US" sz="1400" dirty="0"/>
              <a:t>    &lt;</a:t>
            </a:r>
            <a:r>
              <a:rPr lang="en-US" sz="1400" dirty="0" err="1"/>
              <a:t>th</a:t>
            </a:r>
            <a:r>
              <a:rPr lang="en-US" sz="1400" dirty="0"/>
              <a:t>&gt;Age&lt;/</a:t>
            </a:r>
            <a:r>
              <a:rPr lang="en-US" sz="1400" dirty="0" err="1"/>
              <a:t>th</a:t>
            </a:r>
            <a:r>
              <a:rPr lang="en-US" sz="1400" dirty="0"/>
              <a:t>&gt;</a:t>
            </a:r>
            <a:br>
              <a:rPr lang="en-US" sz="1400" dirty="0"/>
            </a:br>
            <a:r>
              <a:rPr lang="en-US" sz="1400" dirty="0"/>
              <a:t>  &lt;/</a:t>
            </a:r>
            <a:r>
              <a:rPr lang="en-US" sz="1400" dirty="0" err="1"/>
              <a:t>tr</a:t>
            </a:r>
            <a:r>
              <a:rPr lang="en-US" sz="1400" dirty="0"/>
              <a:t>&gt;</a:t>
            </a:r>
            <a:br>
              <a:rPr lang="en-US" sz="1400" dirty="0"/>
            </a:br>
            <a:r>
              <a:rPr lang="en-US" sz="1400" dirty="0"/>
              <a:t>  &lt;</a:t>
            </a:r>
            <a:r>
              <a:rPr lang="en-US" sz="1400" dirty="0" err="1"/>
              <a:t>tr</a:t>
            </a:r>
            <a:r>
              <a:rPr lang="en-US" sz="1400" dirty="0"/>
              <a:t>&gt;</a:t>
            </a:r>
            <a:br>
              <a:rPr lang="en-US" sz="1400" dirty="0"/>
            </a:br>
            <a:r>
              <a:rPr lang="en-US" sz="1400" dirty="0"/>
              <a:t>    &lt;td&gt;Jill&lt;/td&gt;</a:t>
            </a:r>
            <a:br>
              <a:rPr lang="en-US" sz="1400" dirty="0"/>
            </a:br>
            <a:r>
              <a:rPr lang="en-US" sz="1400" dirty="0"/>
              <a:t>    &lt;td&gt;Smith&lt;/td&gt;</a:t>
            </a:r>
            <a:br>
              <a:rPr lang="en-US" sz="1400" dirty="0"/>
            </a:br>
            <a:r>
              <a:rPr lang="en-US" sz="1400" dirty="0"/>
              <a:t>    &lt;td&gt;43&lt;/td&gt;</a:t>
            </a:r>
            <a:br>
              <a:rPr lang="en-US" sz="1400" dirty="0"/>
            </a:br>
            <a:r>
              <a:rPr lang="en-US" sz="1400" dirty="0"/>
              <a:t>  &lt;/</a:t>
            </a:r>
            <a:r>
              <a:rPr lang="en-US" sz="1400" dirty="0" err="1"/>
              <a:t>tr</a:t>
            </a:r>
            <a:r>
              <a:rPr lang="en-US" sz="1400" dirty="0"/>
              <a:t>&gt;</a:t>
            </a:r>
            <a:br>
              <a:rPr lang="en-US" sz="1400" dirty="0"/>
            </a:br>
            <a:r>
              <a:rPr lang="en-US" sz="1400" dirty="0"/>
              <a:t>  &lt;</a:t>
            </a:r>
            <a:r>
              <a:rPr lang="en-US" sz="1400" dirty="0" err="1"/>
              <a:t>tr</a:t>
            </a:r>
            <a:r>
              <a:rPr lang="en-US" sz="1400" dirty="0"/>
              <a:t>&gt;</a:t>
            </a:r>
            <a:br>
              <a:rPr lang="en-US" sz="1400" dirty="0"/>
            </a:br>
            <a:r>
              <a:rPr lang="en-US" sz="1400" dirty="0"/>
              <a:t>    &lt;td&gt;Eve&lt;/td&gt;</a:t>
            </a:r>
            <a:br>
              <a:rPr lang="en-US" sz="1400" dirty="0"/>
            </a:br>
            <a:r>
              <a:rPr lang="en-US" sz="1400" dirty="0"/>
              <a:t>    &lt;td&gt;Jackson&lt;/td&gt;</a:t>
            </a:r>
            <a:br>
              <a:rPr lang="en-US" sz="1400" dirty="0"/>
            </a:br>
            <a:r>
              <a:rPr lang="en-US" sz="1400" dirty="0"/>
              <a:t>    &lt;td&gt;57&lt;/td&gt;</a:t>
            </a:r>
            <a:br>
              <a:rPr lang="en-US" sz="1400" dirty="0"/>
            </a:br>
            <a:r>
              <a:rPr lang="en-US" sz="1400" dirty="0"/>
              <a:t>  &lt;/</a:t>
            </a:r>
            <a:r>
              <a:rPr lang="en-US" sz="1400" dirty="0" err="1"/>
              <a:t>tr</a:t>
            </a:r>
            <a:r>
              <a:rPr lang="en-US" sz="1400" dirty="0"/>
              <a:t>&gt;</a:t>
            </a:r>
            <a:br>
              <a:rPr lang="en-US" sz="1400" dirty="0"/>
            </a:br>
            <a:r>
              <a:rPr lang="en-US" sz="1400" dirty="0"/>
              <a:t>&lt;/table&gt;</a:t>
            </a:r>
            <a:endParaRPr lang="es-ES" sz="1400" dirty="0"/>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54" y="1637176"/>
            <a:ext cx="3190875"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11 Rectángulo"/>
          <p:cNvSpPr/>
          <p:nvPr/>
        </p:nvSpPr>
        <p:spPr>
          <a:xfrm>
            <a:off x="4168054" y="1267844"/>
            <a:ext cx="6096000" cy="369332"/>
          </a:xfrm>
          <a:prstGeom prst="rect">
            <a:avLst/>
          </a:prstGeom>
        </p:spPr>
        <p:txBody>
          <a:bodyPr>
            <a:spAutoFit/>
          </a:bodyPr>
          <a:lstStyle/>
          <a:p>
            <a:r>
              <a:rPr lang="es-ES" b="1" dirty="0"/>
              <a:t>HTML </a:t>
            </a:r>
            <a:r>
              <a:rPr lang="es-ES" b="1" dirty="0" err="1"/>
              <a:t>Table</a:t>
            </a:r>
            <a:r>
              <a:rPr lang="es-ES" b="1" dirty="0"/>
              <a:t> - </a:t>
            </a:r>
            <a:r>
              <a:rPr lang="es-ES" b="1" dirty="0" err="1" smtClean="0"/>
              <a:t>Rowspan</a:t>
            </a:r>
            <a:endParaRPr lang="es-ES" b="1" dirty="0"/>
          </a:p>
        </p:txBody>
      </p:sp>
      <p:sp>
        <p:nvSpPr>
          <p:cNvPr id="13" name="12 Rectángulo"/>
          <p:cNvSpPr/>
          <p:nvPr/>
        </p:nvSpPr>
        <p:spPr>
          <a:xfrm>
            <a:off x="4100945" y="2836322"/>
            <a:ext cx="3257984" cy="2893100"/>
          </a:xfrm>
          <a:prstGeom prst="rect">
            <a:avLst/>
          </a:prstGeom>
          <a:solidFill>
            <a:schemeClr val="bg1">
              <a:lumMod val="95000"/>
            </a:schemeClr>
          </a:solidFill>
        </p:spPr>
        <p:txBody>
          <a:bodyPr wrap="square">
            <a:spAutoFit/>
          </a:bodyPr>
          <a:lstStyle/>
          <a:p>
            <a:r>
              <a:rPr lang="en-US" sz="1400" dirty="0"/>
              <a:t>&lt;table&gt;</a:t>
            </a:r>
            <a:br>
              <a:rPr lang="en-US" sz="1400" dirty="0"/>
            </a:br>
            <a:r>
              <a:rPr lang="en-US" sz="1400" dirty="0"/>
              <a:t>  &lt;</a:t>
            </a:r>
            <a:r>
              <a:rPr lang="en-US" sz="1400" dirty="0" err="1"/>
              <a:t>tr</a:t>
            </a:r>
            <a:r>
              <a:rPr lang="en-US" sz="1400" dirty="0"/>
              <a:t>&gt;</a:t>
            </a:r>
            <a:br>
              <a:rPr lang="en-US" sz="1400" dirty="0"/>
            </a:br>
            <a:r>
              <a:rPr lang="en-US" sz="1400" dirty="0"/>
              <a:t>    &lt;</a:t>
            </a:r>
            <a:r>
              <a:rPr lang="en-US" sz="1400" dirty="0" err="1"/>
              <a:t>th</a:t>
            </a:r>
            <a:r>
              <a:rPr lang="en-US" sz="1400" dirty="0"/>
              <a:t>&gt;Name&lt;/</a:t>
            </a:r>
            <a:r>
              <a:rPr lang="en-US" sz="1400" dirty="0" err="1"/>
              <a:t>th</a:t>
            </a:r>
            <a:r>
              <a:rPr lang="en-US" sz="1400" dirty="0"/>
              <a:t>&gt;</a:t>
            </a:r>
            <a:br>
              <a:rPr lang="en-US" sz="1400" dirty="0"/>
            </a:br>
            <a:r>
              <a:rPr lang="en-US" sz="1400" dirty="0"/>
              <a:t>    &lt;td&gt;Jill&lt;/td&gt;</a:t>
            </a:r>
            <a:br>
              <a:rPr lang="en-US" sz="1400" dirty="0"/>
            </a:br>
            <a:r>
              <a:rPr lang="en-US" sz="1400" dirty="0"/>
              <a:t>  &lt;/</a:t>
            </a:r>
            <a:r>
              <a:rPr lang="en-US" sz="1400" dirty="0" err="1"/>
              <a:t>tr</a:t>
            </a:r>
            <a:r>
              <a:rPr lang="en-US" sz="1400" dirty="0"/>
              <a:t>&gt;</a:t>
            </a:r>
            <a:br>
              <a:rPr lang="en-US" sz="1400" dirty="0"/>
            </a:br>
            <a:r>
              <a:rPr lang="en-US" sz="1400" dirty="0"/>
              <a:t>  &lt;</a:t>
            </a:r>
            <a:r>
              <a:rPr lang="en-US" sz="1400" dirty="0" err="1"/>
              <a:t>tr</a:t>
            </a:r>
            <a:r>
              <a:rPr lang="en-US" sz="1400" dirty="0"/>
              <a:t>&gt;</a:t>
            </a:r>
            <a:br>
              <a:rPr lang="en-US" sz="1400" dirty="0"/>
            </a:br>
            <a:r>
              <a:rPr lang="en-US" sz="1400" dirty="0"/>
              <a:t>    &lt;</a:t>
            </a:r>
            <a:r>
              <a:rPr lang="en-US" sz="1400" dirty="0" err="1"/>
              <a:t>th</a:t>
            </a:r>
            <a:r>
              <a:rPr lang="en-US" sz="1400" dirty="0"/>
              <a:t> </a:t>
            </a:r>
            <a:r>
              <a:rPr lang="en-US" sz="1400" dirty="0" err="1"/>
              <a:t>rowspan</a:t>
            </a:r>
            <a:r>
              <a:rPr lang="en-US" sz="1400" dirty="0"/>
              <a:t>="2"&gt;Phone&lt;/</a:t>
            </a:r>
            <a:r>
              <a:rPr lang="en-US" sz="1400" dirty="0" err="1"/>
              <a:t>th</a:t>
            </a:r>
            <a:r>
              <a:rPr lang="en-US" sz="1400" dirty="0"/>
              <a:t>&gt;</a:t>
            </a:r>
            <a:br>
              <a:rPr lang="en-US" sz="1400" dirty="0"/>
            </a:br>
            <a:r>
              <a:rPr lang="en-US" sz="1400" dirty="0"/>
              <a:t>    &lt;td&gt;555-1234&lt;/td&gt;</a:t>
            </a:r>
            <a:br>
              <a:rPr lang="en-US" sz="1400" dirty="0"/>
            </a:br>
            <a:r>
              <a:rPr lang="en-US" sz="1400" dirty="0"/>
              <a:t>  &lt;/</a:t>
            </a:r>
            <a:r>
              <a:rPr lang="en-US" sz="1400" dirty="0" err="1"/>
              <a:t>tr</a:t>
            </a:r>
            <a:r>
              <a:rPr lang="en-US" sz="1400" dirty="0"/>
              <a:t>&gt;</a:t>
            </a:r>
            <a:br>
              <a:rPr lang="en-US" sz="1400" dirty="0"/>
            </a:br>
            <a:r>
              <a:rPr lang="en-US" sz="1400" dirty="0"/>
              <a:t>  &lt;</a:t>
            </a:r>
            <a:r>
              <a:rPr lang="en-US" sz="1400" dirty="0" err="1"/>
              <a:t>tr</a:t>
            </a:r>
            <a:r>
              <a:rPr lang="en-US" sz="1400" dirty="0"/>
              <a:t>&gt;</a:t>
            </a:r>
            <a:br>
              <a:rPr lang="en-US" sz="1400" dirty="0"/>
            </a:br>
            <a:r>
              <a:rPr lang="en-US" sz="1400" dirty="0"/>
              <a:t>    &lt;td&gt;555-8745&lt;/td&gt;</a:t>
            </a:r>
            <a:br>
              <a:rPr lang="en-US" sz="1400" dirty="0"/>
            </a:br>
            <a:r>
              <a:rPr lang="en-US" sz="1400" dirty="0"/>
              <a:t>&lt;/</a:t>
            </a:r>
            <a:r>
              <a:rPr lang="en-US" sz="1400" dirty="0" err="1"/>
              <a:t>tr</a:t>
            </a:r>
            <a:r>
              <a:rPr lang="en-US" sz="1400" dirty="0"/>
              <a:t>&gt;</a:t>
            </a:r>
            <a:br>
              <a:rPr lang="en-US" sz="1400" dirty="0"/>
            </a:br>
            <a:r>
              <a:rPr lang="en-US" sz="1400" dirty="0"/>
              <a:t>&lt;/table&gt;</a:t>
            </a:r>
            <a:endParaRPr lang="es-ES" sz="1400" dirty="0"/>
          </a:p>
        </p:txBody>
      </p:sp>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2780" y="1637176"/>
            <a:ext cx="31813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716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20482"/>
                                        </p:tgtEl>
                                        <p:attrNameLst>
                                          <p:attrName>style.visibility</p:attrName>
                                        </p:attrNameLst>
                                      </p:cBhvr>
                                      <p:to>
                                        <p:strVal val="visible"/>
                                      </p:to>
                                    </p:set>
                                    <p:anim calcmode="lin" valueType="num">
                                      <p:cBhvr>
                                        <p:cTn id="12" dur="500" fill="hold"/>
                                        <p:tgtEl>
                                          <p:spTgt spid="20482"/>
                                        </p:tgtEl>
                                        <p:attrNameLst>
                                          <p:attrName>ppt_w</p:attrName>
                                        </p:attrNameLst>
                                      </p:cBhvr>
                                      <p:tavLst>
                                        <p:tav tm="0">
                                          <p:val>
                                            <p:fltVal val="0"/>
                                          </p:val>
                                        </p:tav>
                                        <p:tav tm="100000">
                                          <p:val>
                                            <p:strVal val="#ppt_w"/>
                                          </p:val>
                                        </p:tav>
                                      </p:tavLst>
                                    </p:anim>
                                    <p:anim calcmode="lin" valueType="num">
                                      <p:cBhvr>
                                        <p:cTn id="13" dur="500" fill="hold"/>
                                        <p:tgtEl>
                                          <p:spTgt spid="20482"/>
                                        </p:tgtEl>
                                        <p:attrNameLst>
                                          <p:attrName>ppt_h</p:attrName>
                                        </p:attrNameLst>
                                      </p:cBhvr>
                                      <p:tavLst>
                                        <p:tav tm="0">
                                          <p:val>
                                            <p:fltVal val="0"/>
                                          </p:val>
                                        </p:tav>
                                        <p:tav tm="100000">
                                          <p:val>
                                            <p:strVal val="#ppt_h"/>
                                          </p:val>
                                        </p:tav>
                                      </p:tavLst>
                                    </p:anim>
                                    <p:animEffect transition="in" filter="fade">
                                      <p:cBhvr>
                                        <p:cTn id="14" dur="500"/>
                                        <p:tgtEl>
                                          <p:spTgt spid="2048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par>
                                <p:cTn id="27" presetID="53" presetClass="entr" presetSubtype="16" fill="hold" nodeType="withEffect">
                                  <p:stCondLst>
                                    <p:cond delay="0"/>
                                  </p:stCondLst>
                                  <p:childTnLst>
                                    <p:set>
                                      <p:cBhvr>
                                        <p:cTn id="28" dur="1" fill="hold">
                                          <p:stCondLst>
                                            <p:cond delay="0"/>
                                          </p:stCondLst>
                                        </p:cTn>
                                        <p:tgtEl>
                                          <p:spTgt spid="20483"/>
                                        </p:tgtEl>
                                        <p:attrNameLst>
                                          <p:attrName>style.visibility</p:attrName>
                                        </p:attrNameLst>
                                      </p:cBhvr>
                                      <p:to>
                                        <p:strVal val="visible"/>
                                      </p:to>
                                    </p:set>
                                    <p:anim calcmode="lin" valueType="num">
                                      <p:cBhvr>
                                        <p:cTn id="29" dur="500" fill="hold"/>
                                        <p:tgtEl>
                                          <p:spTgt spid="20483"/>
                                        </p:tgtEl>
                                        <p:attrNameLst>
                                          <p:attrName>ppt_w</p:attrName>
                                        </p:attrNameLst>
                                      </p:cBhvr>
                                      <p:tavLst>
                                        <p:tav tm="0">
                                          <p:val>
                                            <p:fltVal val="0"/>
                                          </p:val>
                                        </p:tav>
                                        <p:tav tm="100000">
                                          <p:val>
                                            <p:strVal val="#ppt_w"/>
                                          </p:val>
                                        </p:tav>
                                      </p:tavLst>
                                    </p:anim>
                                    <p:anim calcmode="lin" valueType="num">
                                      <p:cBhvr>
                                        <p:cTn id="30" dur="500" fill="hold"/>
                                        <p:tgtEl>
                                          <p:spTgt spid="20483"/>
                                        </p:tgtEl>
                                        <p:attrNameLst>
                                          <p:attrName>ppt_h</p:attrName>
                                        </p:attrNameLst>
                                      </p:cBhvr>
                                      <p:tavLst>
                                        <p:tav tm="0">
                                          <p:val>
                                            <p:fltVal val="0"/>
                                          </p:val>
                                        </p:tav>
                                        <p:tav tm="100000">
                                          <p:val>
                                            <p:strVal val="#ppt_h"/>
                                          </p:val>
                                        </p:tav>
                                      </p:tavLst>
                                    </p:anim>
                                    <p:animEffect transition="in" filter="fade">
                                      <p:cBhvr>
                                        <p:cTn id="31" dur="500"/>
                                        <p:tgtEl>
                                          <p:spTgt spid="2048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0484"/>
                                        </p:tgtEl>
                                        <p:attrNameLst>
                                          <p:attrName>style.visibility</p:attrName>
                                        </p:attrNameLst>
                                      </p:cBhvr>
                                      <p:to>
                                        <p:strVal val="visible"/>
                                      </p:to>
                                    </p:set>
                                    <p:anim calcmode="lin" valueType="num">
                                      <p:cBhvr>
                                        <p:cTn id="41" dur="500" fill="hold"/>
                                        <p:tgtEl>
                                          <p:spTgt spid="20484"/>
                                        </p:tgtEl>
                                        <p:attrNameLst>
                                          <p:attrName>ppt_w</p:attrName>
                                        </p:attrNameLst>
                                      </p:cBhvr>
                                      <p:tavLst>
                                        <p:tav tm="0">
                                          <p:val>
                                            <p:fltVal val="0"/>
                                          </p:val>
                                        </p:tav>
                                        <p:tav tm="100000">
                                          <p:val>
                                            <p:strVal val="#ppt_w"/>
                                          </p:val>
                                        </p:tav>
                                      </p:tavLst>
                                    </p:anim>
                                    <p:anim calcmode="lin" valueType="num">
                                      <p:cBhvr>
                                        <p:cTn id="42" dur="500" fill="hold"/>
                                        <p:tgtEl>
                                          <p:spTgt spid="20484"/>
                                        </p:tgtEl>
                                        <p:attrNameLst>
                                          <p:attrName>ppt_h</p:attrName>
                                        </p:attrNameLst>
                                      </p:cBhvr>
                                      <p:tavLst>
                                        <p:tav tm="0">
                                          <p:val>
                                            <p:fltVal val="0"/>
                                          </p:val>
                                        </p:tav>
                                        <p:tav tm="100000">
                                          <p:val>
                                            <p:strVal val="#ppt_h"/>
                                          </p:val>
                                        </p:tav>
                                      </p:tavLst>
                                    </p:anim>
                                    <p:animEffect transition="in" filter="fade">
                                      <p:cBhvr>
                                        <p:cTn id="43"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6145" y="350983"/>
            <a:ext cx="10658763" cy="461818"/>
          </a:xfrm>
        </p:spPr>
        <p:txBody>
          <a:bodyPr>
            <a:normAutofit/>
          </a:bodyPr>
          <a:lstStyle/>
          <a:p>
            <a:r>
              <a:rPr lang="es-ES" b="0" dirty="0"/>
              <a:t>HTML </a:t>
            </a:r>
            <a:r>
              <a:rPr lang="es-ES" b="0" dirty="0" err="1" smtClean="0"/>
              <a:t>Tables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78</a:t>
            </a:fld>
            <a:endParaRPr lang="en-US"/>
          </a:p>
        </p:txBody>
      </p:sp>
      <p:sp>
        <p:nvSpPr>
          <p:cNvPr id="3" name="2 Rectángulo"/>
          <p:cNvSpPr/>
          <p:nvPr/>
        </p:nvSpPr>
        <p:spPr>
          <a:xfrm>
            <a:off x="923637" y="1295553"/>
            <a:ext cx="6096000" cy="369332"/>
          </a:xfrm>
          <a:prstGeom prst="rect">
            <a:avLst/>
          </a:prstGeom>
        </p:spPr>
        <p:txBody>
          <a:bodyPr>
            <a:spAutoFit/>
          </a:bodyPr>
          <a:lstStyle/>
          <a:p>
            <a:r>
              <a:rPr lang="es-ES" b="1" dirty="0"/>
              <a:t>HTML </a:t>
            </a:r>
            <a:r>
              <a:rPr lang="es-ES" b="1" dirty="0" err="1"/>
              <a:t>Table</a:t>
            </a:r>
            <a:r>
              <a:rPr lang="es-ES" b="1" dirty="0"/>
              <a:t> </a:t>
            </a:r>
            <a:r>
              <a:rPr lang="es-ES" b="1" dirty="0" err="1" smtClean="0"/>
              <a:t>Colgroup</a:t>
            </a:r>
            <a:endParaRPr lang="es-ES" b="1"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45" y="1730375"/>
            <a:ext cx="6381750"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7231494" y="467732"/>
            <a:ext cx="4877377" cy="2246769"/>
          </a:xfrm>
          <a:prstGeom prst="rect">
            <a:avLst/>
          </a:prstGeom>
          <a:solidFill>
            <a:schemeClr val="bg1">
              <a:lumMod val="95000"/>
            </a:schemeClr>
          </a:solidFill>
        </p:spPr>
        <p:txBody>
          <a:bodyPr wrap="square">
            <a:spAutoFit/>
          </a:bodyPr>
          <a:lstStyle/>
          <a:p>
            <a:r>
              <a:rPr lang="en-US" sz="1400" dirty="0"/>
              <a:t>&lt;table&gt;</a:t>
            </a:r>
            <a:br>
              <a:rPr lang="en-US" sz="1400" dirty="0"/>
            </a:br>
            <a:r>
              <a:rPr lang="en-US" sz="1400" dirty="0"/>
              <a:t>  &lt;</a:t>
            </a:r>
            <a:r>
              <a:rPr lang="en-US" sz="1400" dirty="0" err="1">
                <a:solidFill>
                  <a:srgbClr val="FF0000"/>
                </a:solidFill>
              </a:rPr>
              <a:t>colgroup</a:t>
            </a:r>
            <a:r>
              <a:rPr lang="en-US" sz="1400" dirty="0">
                <a:solidFill>
                  <a:srgbClr val="FF0000"/>
                </a:solidFill>
              </a:rPr>
              <a:t>&gt;</a:t>
            </a:r>
            <a:br>
              <a:rPr lang="en-US" sz="1400" dirty="0">
                <a:solidFill>
                  <a:srgbClr val="FF0000"/>
                </a:solidFill>
              </a:rPr>
            </a:br>
            <a:r>
              <a:rPr lang="en-US" sz="1400" dirty="0">
                <a:solidFill>
                  <a:srgbClr val="FF0000"/>
                </a:solidFill>
              </a:rPr>
              <a:t>    &lt;col span="2" style="background-color: #D6EEEE"&gt;</a:t>
            </a:r>
            <a:br>
              <a:rPr lang="en-US" sz="1400" dirty="0">
                <a:solidFill>
                  <a:srgbClr val="FF0000"/>
                </a:solidFill>
              </a:rPr>
            </a:br>
            <a:r>
              <a:rPr lang="en-US" sz="1400" dirty="0">
                <a:solidFill>
                  <a:srgbClr val="FF0000"/>
                </a:solidFill>
              </a:rPr>
              <a:t>  &lt;/</a:t>
            </a:r>
            <a:r>
              <a:rPr lang="en-US" sz="1400" dirty="0" err="1">
                <a:solidFill>
                  <a:srgbClr val="FF0000"/>
                </a:solidFill>
              </a:rPr>
              <a:t>colgroup</a:t>
            </a:r>
            <a:r>
              <a:rPr lang="en-US" sz="1400" dirty="0">
                <a:solidFill>
                  <a:srgbClr val="FF0000"/>
                </a:solidFill>
              </a:rPr>
              <a:t>&gt;</a:t>
            </a:r>
            <a:br>
              <a:rPr lang="en-US" sz="1400" dirty="0">
                <a:solidFill>
                  <a:srgbClr val="FF0000"/>
                </a:solidFill>
              </a:rPr>
            </a:br>
            <a:r>
              <a:rPr lang="en-US" sz="1400" dirty="0"/>
              <a:t>  &lt;</a:t>
            </a:r>
            <a:r>
              <a:rPr lang="en-US" sz="1400" dirty="0" err="1"/>
              <a:t>tr</a:t>
            </a:r>
            <a:r>
              <a:rPr lang="en-US" sz="1400" dirty="0"/>
              <a:t>&gt;</a:t>
            </a:r>
            <a:br>
              <a:rPr lang="en-US" sz="1400" dirty="0"/>
            </a:br>
            <a:r>
              <a:rPr lang="en-US" sz="1400" dirty="0"/>
              <a:t>    &lt;</a:t>
            </a:r>
            <a:r>
              <a:rPr lang="en-US" sz="1400" dirty="0" err="1"/>
              <a:t>th</a:t>
            </a:r>
            <a:r>
              <a:rPr lang="en-US" sz="1400" dirty="0"/>
              <a:t>&gt;MON&lt;/</a:t>
            </a:r>
            <a:r>
              <a:rPr lang="en-US" sz="1400" dirty="0" err="1"/>
              <a:t>th</a:t>
            </a:r>
            <a:r>
              <a:rPr lang="en-US" sz="1400" dirty="0"/>
              <a:t>&gt;</a:t>
            </a:r>
            <a:br>
              <a:rPr lang="en-US" sz="1400" dirty="0"/>
            </a:br>
            <a:r>
              <a:rPr lang="en-US" sz="1400" dirty="0"/>
              <a:t>    &lt;</a:t>
            </a:r>
            <a:r>
              <a:rPr lang="en-US" sz="1400" dirty="0" err="1"/>
              <a:t>th</a:t>
            </a:r>
            <a:r>
              <a:rPr lang="en-US" sz="1400" dirty="0"/>
              <a:t>&gt;TUE&lt;/</a:t>
            </a:r>
            <a:r>
              <a:rPr lang="en-US" sz="1400" dirty="0" err="1"/>
              <a:t>th</a:t>
            </a:r>
            <a:r>
              <a:rPr lang="en-US" sz="1400" dirty="0"/>
              <a:t>&gt;</a:t>
            </a:r>
            <a:br>
              <a:rPr lang="en-US" sz="1400" dirty="0"/>
            </a:br>
            <a:r>
              <a:rPr lang="en-US" sz="1400" dirty="0"/>
              <a:t>    &lt;</a:t>
            </a:r>
            <a:r>
              <a:rPr lang="en-US" sz="1400" dirty="0" err="1"/>
              <a:t>th</a:t>
            </a:r>
            <a:r>
              <a:rPr lang="en-US" sz="1400" dirty="0"/>
              <a:t>&gt;WED&lt;/</a:t>
            </a:r>
            <a:r>
              <a:rPr lang="en-US" sz="1400" dirty="0" err="1"/>
              <a:t>th</a:t>
            </a:r>
            <a:r>
              <a:rPr lang="en-US" sz="1400" dirty="0"/>
              <a:t>&gt;</a:t>
            </a:r>
            <a:br>
              <a:rPr lang="en-US" sz="1400" dirty="0"/>
            </a:br>
            <a:r>
              <a:rPr lang="en-US" sz="1400" dirty="0"/>
              <a:t>    &lt;</a:t>
            </a:r>
            <a:r>
              <a:rPr lang="en-US" sz="1400" dirty="0" err="1"/>
              <a:t>th</a:t>
            </a:r>
            <a:r>
              <a:rPr lang="en-US" sz="1400" dirty="0"/>
              <a:t>&gt;THU&lt;/</a:t>
            </a:r>
            <a:r>
              <a:rPr lang="en-US" sz="1400" dirty="0" err="1"/>
              <a:t>th</a:t>
            </a:r>
            <a:r>
              <a:rPr lang="en-US" sz="1400" dirty="0" smtClean="0"/>
              <a:t>&gt;</a:t>
            </a:r>
          </a:p>
          <a:p>
            <a:r>
              <a:rPr lang="en-US" sz="1400" dirty="0" smtClean="0"/>
              <a:t>…</a:t>
            </a:r>
            <a:endParaRPr lang="es-ES" sz="1400" dirty="0"/>
          </a:p>
        </p:txBody>
      </p:sp>
      <p:sp>
        <p:nvSpPr>
          <p:cNvPr id="5" name="4 Rectángulo"/>
          <p:cNvSpPr/>
          <p:nvPr/>
        </p:nvSpPr>
        <p:spPr>
          <a:xfrm>
            <a:off x="849745" y="3096644"/>
            <a:ext cx="6096000" cy="923330"/>
          </a:xfrm>
          <a:prstGeom prst="rect">
            <a:avLst/>
          </a:prstGeom>
        </p:spPr>
        <p:txBody>
          <a:bodyPr>
            <a:spAutoFit/>
          </a:bodyPr>
          <a:lstStyle/>
          <a:p>
            <a:r>
              <a:rPr lang="es-ES" b="1" dirty="0" err="1"/>
              <a:t>Multiple</a:t>
            </a:r>
            <a:r>
              <a:rPr lang="es-ES" b="1" dirty="0"/>
              <a:t> Col </a:t>
            </a:r>
            <a:r>
              <a:rPr lang="es-ES" b="1" dirty="0" err="1"/>
              <a:t>Elements</a:t>
            </a:r>
            <a:endParaRPr lang="es-ES" b="1" dirty="0"/>
          </a:p>
          <a:p>
            <a:r>
              <a:rPr lang="es-ES" dirty="0"/>
              <a:t/>
            </a:r>
            <a:br>
              <a:rPr lang="es-ES" dirty="0"/>
            </a:br>
            <a:endParaRPr lang="es-ES" dirty="0"/>
          </a:p>
        </p:txBody>
      </p:sp>
      <p:sp>
        <p:nvSpPr>
          <p:cNvPr id="7" name="6 Rectángulo"/>
          <p:cNvSpPr/>
          <p:nvPr/>
        </p:nvSpPr>
        <p:spPr>
          <a:xfrm>
            <a:off x="849745" y="3658423"/>
            <a:ext cx="4770005" cy="2462213"/>
          </a:xfrm>
          <a:prstGeom prst="rect">
            <a:avLst/>
          </a:prstGeom>
          <a:solidFill>
            <a:schemeClr val="bg1">
              <a:lumMod val="95000"/>
            </a:schemeClr>
          </a:solidFill>
        </p:spPr>
        <p:txBody>
          <a:bodyPr wrap="square">
            <a:spAutoFit/>
          </a:bodyPr>
          <a:lstStyle/>
          <a:p>
            <a:r>
              <a:rPr lang="en-US" sz="1400" dirty="0"/>
              <a:t>&lt;table&gt;</a:t>
            </a:r>
            <a:br>
              <a:rPr lang="en-US" sz="1400" dirty="0"/>
            </a:br>
            <a:r>
              <a:rPr lang="en-US" sz="1400" dirty="0"/>
              <a:t>  </a:t>
            </a:r>
            <a:r>
              <a:rPr lang="en-US" sz="1400" dirty="0">
                <a:solidFill>
                  <a:srgbClr val="FF0000"/>
                </a:solidFill>
              </a:rPr>
              <a:t>&lt;</a:t>
            </a:r>
            <a:r>
              <a:rPr lang="en-US" sz="1400" dirty="0" err="1">
                <a:solidFill>
                  <a:srgbClr val="FF0000"/>
                </a:solidFill>
              </a:rPr>
              <a:t>colgroup</a:t>
            </a:r>
            <a:r>
              <a:rPr lang="en-US" sz="1400" dirty="0">
                <a:solidFill>
                  <a:srgbClr val="FF0000"/>
                </a:solidFill>
              </a:rPr>
              <a:t>&gt;</a:t>
            </a:r>
            <a:br>
              <a:rPr lang="en-US" sz="1400" dirty="0">
                <a:solidFill>
                  <a:srgbClr val="FF0000"/>
                </a:solidFill>
              </a:rPr>
            </a:br>
            <a:r>
              <a:rPr lang="en-US" sz="1400" dirty="0">
                <a:solidFill>
                  <a:srgbClr val="FF0000"/>
                </a:solidFill>
              </a:rPr>
              <a:t>    &lt;col span="2" style="background-color: #D6EEEE"&gt;</a:t>
            </a:r>
            <a:br>
              <a:rPr lang="en-US" sz="1400" dirty="0">
                <a:solidFill>
                  <a:srgbClr val="FF0000"/>
                </a:solidFill>
              </a:rPr>
            </a:br>
            <a:r>
              <a:rPr lang="en-US" sz="1400" dirty="0">
                <a:solidFill>
                  <a:srgbClr val="FF0000"/>
                </a:solidFill>
              </a:rPr>
              <a:t>    &lt;col span="3" style="background-color: pink"&gt;</a:t>
            </a:r>
            <a:br>
              <a:rPr lang="en-US" sz="1400" dirty="0">
                <a:solidFill>
                  <a:srgbClr val="FF0000"/>
                </a:solidFill>
              </a:rPr>
            </a:br>
            <a:r>
              <a:rPr lang="en-US" sz="1400" dirty="0">
                <a:solidFill>
                  <a:srgbClr val="FF0000"/>
                </a:solidFill>
              </a:rPr>
              <a:t>  &lt;/</a:t>
            </a:r>
            <a:r>
              <a:rPr lang="en-US" sz="1400" dirty="0" err="1">
                <a:solidFill>
                  <a:srgbClr val="FF0000"/>
                </a:solidFill>
              </a:rPr>
              <a:t>colgroup</a:t>
            </a:r>
            <a:r>
              <a:rPr lang="en-US" sz="1400" dirty="0">
                <a:solidFill>
                  <a:srgbClr val="FF0000"/>
                </a:solidFill>
              </a:rPr>
              <a:t>&gt;</a:t>
            </a:r>
            <a:br>
              <a:rPr lang="en-US" sz="1400" dirty="0">
                <a:solidFill>
                  <a:srgbClr val="FF0000"/>
                </a:solidFill>
              </a:rPr>
            </a:br>
            <a:r>
              <a:rPr lang="en-US" sz="1400" dirty="0"/>
              <a:t>  &lt;</a:t>
            </a:r>
            <a:r>
              <a:rPr lang="en-US" sz="1400" dirty="0" err="1"/>
              <a:t>tr</a:t>
            </a:r>
            <a:r>
              <a:rPr lang="en-US" sz="1400" dirty="0"/>
              <a:t>&gt;</a:t>
            </a:r>
            <a:br>
              <a:rPr lang="en-US" sz="1400" dirty="0"/>
            </a:br>
            <a:r>
              <a:rPr lang="en-US" sz="1400" dirty="0"/>
              <a:t>    &lt;</a:t>
            </a:r>
            <a:r>
              <a:rPr lang="en-US" sz="1400" dirty="0" err="1"/>
              <a:t>th</a:t>
            </a:r>
            <a:r>
              <a:rPr lang="en-US" sz="1400" dirty="0"/>
              <a:t>&gt;MON&lt;/</a:t>
            </a:r>
            <a:r>
              <a:rPr lang="en-US" sz="1400" dirty="0" err="1"/>
              <a:t>th</a:t>
            </a:r>
            <a:r>
              <a:rPr lang="en-US" sz="1400" dirty="0"/>
              <a:t>&gt;</a:t>
            </a:r>
            <a:br>
              <a:rPr lang="en-US" sz="1400" dirty="0"/>
            </a:br>
            <a:r>
              <a:rPr lang="en-US" sz="1400" dirty="0"/>
              <a:t>    &lt;</a:t>
            </a:r>
            <a:r>
              <a:rPr lang="en-US" sz="1400" dirty="0" err="1"/>
              <a:t>th</a:t>
            </a:r>
            <a:r>
              <a:rPr lang="en-US" sz="1400" dirty="0"/>
              <a:t>&gt;TUE&lt;/</a:t>
            </a:r>
            <a:r>
              <a:rPr lang="en-US" sz="1400" dirty="0" err="1"/>
              <a:t>th</a:t>
            </a:r>
            <a:r>
              <a:rPr lang="en-US" sz="1400" dirty="0"/>
              <a:t>&gt;</a:t>
            </a:r>
            <a:br>
              <a:rPr lang="en-US" sz="1400" dirty="0"/>
            </a:br>
            <a:r>
              <a:rPr lang="en-US" sz="1400" dirty="0"/>
              <a:t>    &lt;</a:t>
            </a:r>
            <a:r>
              <a:rPr lang="en-US" sz="1400" dirty="0" err="1"/>
              <a:t>th</a:t>
            </a:r>
            <a:r>
              <a:rPr lang="en-US" sz="1400" dirty="0"/>
              <a:t>&gt;WED&lt;/</a:t>
            </a:r>
            <a:r>
              <a:rPr lang="en-US" sz="1400" dirty="0" err="1"/>
              <a:t>th</a:t>
            </a:r>
            <a:r>
              <a:rPr lang="en-US" sz="1400" dirty="0"/>
              <a:t>&gt;</a:t>
            </a:r>
            <a:br>
              <a:rPr lang="en-US" sz="1400" dirty="0"/>
            </a:br>
            <a:r>
              <a:rPr lang="en-US" sz="1400" dirty="0"/>
              <a:t>    &lt;</a:t>
            </a:r>
            <a:r>
              <a:rPr lang="en-US" sz="1400" dirty="0" err="1"/>
              <a:t>th</a:t>
            </a:r>
            <a:r>
              <a:rPr lang="en-US" sz="1400" dirty="0"/>
              <a:t>&gt;THU&lt;/</a:t>
            </a:r>
            <a:r>
              <a:rPr lang="en-US" sz="1400" dirty="0" err="1"/>
              <a:t>th</a:t>
            </a:r>
            <a:r>
              <a:rPr lang="en-US" sz="1400" dirty="0"/>
              <a:t>&gt;</a:t>
            </a:r>
            <a:br>
              <a:rPr lang="en-US" sz="1400" dirty="0"/>
            </a:br>
            <a:r>
              <a:rPr lang="en-US" sz="1400" dirty="0"/>
              <a:t>...</a:t>
            </a:r>
            <a:endParaRPr lang="es-ES" sz="1400" dirty="0"/>
          </a:p>
        </p:txBody>
      </p:sp>
      <p:sp>
        <p:nvSpPr>
          <p:cNvPr id="8" name="7 Rectángulo"/>
          <p:cNvSpPr/>
          <p:nvPr/>
        </p:nvSpPr>
        <p:spPr>
          <a:xfrm>
            <a:off x="6234546" y="3152001"/>
            <a:ext cx="3565236" cy="369332"/>
          </a:xfrm>
          <a:prstGeom prst="rect">
            <a:avLst/>
          </a:prstGeom>
        </p:spPr>
        <p:txBody>
          <a:bodyPr wrap="square">
            <a:spAutoFit/>
          </a:bodyPr>
          <a:lstStyle/>
          <a:p>
            <a:r>
              <a:rPr lang="es-ES" b="1" dirty="0" err="1"/>
              <a:t>Empty</a:t>
            </a:r>
            <a:r>
              <a:rPr lang="es-ES" b="1" dirty="0"/>
              <a:t> </a:t>
            </a:r>
            <a:r>
              <a:rPr lang="es-ES" b="1" dirty="0" err="1" smtClean="0"/>
              <a:t>Colgroups</a:t>
            </a:r>
            <a:endParaRPr lang="es-ES" b="1" dirty="0"/>
          </a:p>
        </p:txBody>
      </p:sp>
      <p:sp>
        <p:nvSpPr>
          <p:cNvPr id="10" name="9 Rectángulo"/>
          <p:cNvSpPr/>
          <p:nvPr/>
        </p:nvSpPr>
        <p:spPr>
          <a:xfrm>
            <a:off x="6234546" y="3658423"/>
            <a:ext cx="4519179" cy="2462213"/>
          </a:xfrm>
          <a:prstGeom prst="rect">
            <a:avLst/>
          </a:prstGeom>
          <a:solidFill>
            <a:schemeClr val="bg1">
              <a:lumMod val="95000"/>
            </a:schemeClr>
          </a:solidFill>
        </p:spPr>
        <p:txBody>
          <a:bodyPr wrap="square">
            <a:spAutoFit/>
          </a:bodyPr>
          <a:lstStyle/>
          <a:p>
            <a:r>
              <a:rPr lang="en-US" sz="1400" dirty="0"/>
              <a:t>&lt;table&gt;</a:t>
            </a:r>
            <a:br>
              <a:rPr lang="en-US" sz="1400" dirty="0"/>
            </a:br>
            <a:r>
              <a:rPr lang="en-US" sz="1400" dirty="0"/>
              <a:t>  </a:t>
            </a:r>
            <a:r>
              <a:rPr lang="en-US" sz="1400" dirty="0">
                <a:solidFill>
                  <a:srgbClr val="FF0000"/>
                </a:solidFill>
              </a:rPr>
              <a:t>&lt;</a:t>
            </a:r>
            <a:r>
              <a:rPr lang="en-US" sz="1400" dirty="0" err="1">
                <a:solidFill>
                  <a:srgbClr val="FF0000"/>
                </a:solidFill>
              </a:rPr>
              <a:t>colgroup</a:t>
            </a:r>
            <a:r>
              <a:rPr lang="en-US" sz="1400" dirty="0">
                <a:solidFill>
                  <a:srgbClr val="FF0000"/>
                </a:solidFill>
              </a:rPr>
              <a:t>&gt;</a:t>
            </a:r>
            <a:br>
              <a:rPr lang="en-US" sz="1400" dirty="0">
                <a:solidFill>
                  <a:srgbClr val="FF0000"/>
                </a:solidFill>
              </a:rPr>
            </a:br>
            <a:r>
              <a:rPr lang="en-US" sz="1400" dirty="0">
                <a:solidFill>
                  <a:srgbClr val="FF0000"/>
                </a:solidFill>
              </a:rPr>
              <a:t>    &lt;col span="3"&gt;</a:t>
            </a:r>
            <a:br>
              <a:rPr lang="en-US" sz="1400" dirty="0">
                <a:solidFill>
                  <a:srgbClr val="FF0000"/>
                </a:solidFill>
              </a:rPr>
            </a:br>
            <a:r>
              <a:rPr lang="en-US" sz="1400" dirty="0">
                <a:solidFill>
                  <a:srgbClr val="FF0000"/>
                </a:solidFill>
              </a:rPr>
              <a:t>    &lt;col span="2" style="background-color: pink"&gt;</a:t>
            </a:r>
            <a:br>
              <a:rPr lang="en-US" sz="1400" dirty="0">
                <a:solidFill>
                  <a:srgbClr val="FF0000"/>
                </a:solidFill>
              </a:rPr>
            </a:br>
            <a:r>
              <a:rPr lang="en-US" sz="1400" dirty="0">
                <a:solidFill>
                  <a:srgbClr val="FF0000"/>
                </a:solidFill>
              </a:rPr>
              <a:t>  &lt;/</a:t>
            </a:r>
            <a:r>
              <a:rPr lang="en-US" sz="1400" dirty="0" err="1">
                <a:solidFill>
                  <a:srgbClr val="FF0000"/>
                </a:solidFill>
              </a:rPr>
              <a:t>colgroup</a:t>
            </a:r>
            <a:r>
              <a:rPr lang="en-US" sz="1400" dirty="0">
                <a:solidFill>
                  <a:srgbClr val="FF0000"/>
                </a:solidFill>
              </a:rPr>
              <a:t>&gt;</a:t>
            </a:r>
            <a:br>
              <a:rPr lang="en-US" sz="1400" dirty="0">
                <a:solidFill>
                  <a:srgbClr val="FF0000"/>
                </a:solidFill>
              </a:rPr>
            </a:br>
            <a:r>
              <a:rPr lang="en-US" sz="1400" dirty="0"/>
              <a:t>  &lt;</a:t>
            </a:r>
            <a:r>
              <a:rPr lang="en-US" sz="1400" dirty="0" err="1"/>
              <a:t>tr</a:t>
            </a:r>
            <a:r>
              <a:rPr lang="en-US" sz="1400" dirty="0"/>
              <a:t>&gt;</a:t>
            </a:r>
            <a:br>
              <a:rPr lang="en-US" sz="1400" dirty="0"/>
            </a:br>
            <a:r>
              <a:rPr lang="en-US" sz="1400" dirty="0"/>
              <a:t>    &lt;</a:t>
            </a:r>
            <a:r>
              <a:rPr lang="en-US" sz="1400" dirty="0" err="1"/>
              <a:t>th</a:t>
            </a:r>
            <a:r>
              <a:rPr lang="en-US" sz="1400" dirty="0"/>
              <a:t>&gt;MON&lt;/</a:t>
            </a:r>
            <a:r>
              <a:rPr lang="en-US" sz="1400" dirty="0" err="1"/>
              <a:t>th</a:t>
            </a:r>
            <a:r>
              <a:rPr lang="en-US" sz="1400" dirty="0"/>
              <a:t>&gt;</a:t>
            </a:r>
            <a:br>
              <a:rPr lang="en-US" sz="1400" dirty="0"/>
            </a:br>
            <a:r>
              <a:rPr lang="en-US" sz="1400" dirty="0"/>
              <a:t>    &lt;</a:t>
            </a:r>
            <a:r>
              <a:rPr lang="en-US" sz="1400" dirty="0" err="1"/>
              <a:t>th</a:t>
            </a:r>
            <a:r>
              <a:rPr lang="en-US" sz="1400" dirty="0"/>
              <a:t>&gt;TUE&lt;/</a:t>
            </a:r>
            <a:r>
              <a:rPr lang="en-US" sz="1400" dirty="0" err="1"/>
              <a:t>th</a:t>
            </a:r>
            <a:r>
              <a:rPr lang="en-US" sz="1400" dirty="0"/>
              <a:t>&gt;</a:t>
            </a:r>
            <a:br>
              <a:rPr lang="en-US" sz="1400" dirty="0"/>
            </a:br>
            <a:r>
              <a:rPr lang="en-US" sz="1400" dirty="0"/>
              <a:t>    &lt;</a:t>
            </a:r>
            <a:r>
              <a:rPr lang="en-US" sz="1400" dirty="0" err="1"/>
              <a:t>th</a:t>
            </a:r>
            <a:r>
              <a:rPr lang="en-US" sz="1400" dirty="0"/>
              <a:t>&gt;WED&lt;/</a:t>
            </a:r>
            <a:r>
              <a:rPr lang="en-US" sz="1400" dirty="0" err="1"/>
              <a:t>th</a:t>
            </a:r>
            <a:r>
              <a:rPr lang="en-US" sz="1400" dirty="0"/>
              <a:t>&gt;</a:t>
            </a:r>
            <a:br>
              <a:rPr lang="en-US" sz="1400" dirty="0"/>
            </a:br>
            <a:r>
              <a:rPr lang="en-US" sz="1400" dirty="0"/>
              <a:t>    &lt;</a:t>
            </a:r>
            <a:r>
              <a:rPr lang="en-US" sz="1400" dirty="0" err="1"/>
              <a:t>th</a:t>
            </a:r>
            <a:r>
              <a:rPr lang="en-US" sz="1400" dirty="0"/>
              <a:t>&gt;THU&lt;/</a:t>
            </a:r>
            <a:r>
              <a:rPr lang="en-US" sz="1400" dirty="0" err="1"/>
              <a:t>th</a:t>
            </a:r>
            <a:r>
              <a:rPr lang="en-US" sz="1400" dirty="0"/>
              <a:t>&gt;</a:t>
            </a:r>
            <a:br>
              <a:rPr lang="en-US" sz="1400" dirty="0"/>
            </a:br>
            <a:r>
              <a:rPr lang="en-US" sz="1400" dirty="0"/>
              <a:t>...</a:t>
            </a:r>
            <a:endParaRPr lang="es-ES" sz="1400" dirty="0"/>
          </a:p>
        </p:txBody>
      </p:sp>
    </p:spTree>
    <p:extLst>
      <p:ext uri="{BB962C8B-B14F-4D97-AF65-F5344CB8AC3E}">
        <p14:creationId xmlns:p14="http://schemas.microsoft.com/office/powerpoint/2010/main" val="160236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21506"/>
                                        </p:tgtEl>
                                        <p:attrNameLst>
                                          <p:attrName>style.visibility</p:attrName>
                                        </p:attrNameLst>
                                      </p:cBhvr>
                                      <p:to>
                                        <p:strVal val="visible"/>
                                      </p:to>
                                    </p:set>
                                    <p:anim calcmode="lin" valueType="num">
                                      <p:cBhvr>
                                        <p:cTn id="12" dur="500" fill="hold"/>
                                        <p:tgtEl>
                                          <p:spTgt spid="21506"/>
                                        </p:tgtEl>
                                        <p:attrNameLst>
                                          <p:attrName>ppt_w</p:attrName>
                                        </p:attrNameLst>
                                      </p:cBhvr>
                                      <p:tavLst>
                                        <p:tav tm="0">
                                          <p:val>
                                            <p:fltVal val="0"/>
                                          </p:val>
                                        </p:tav>
                                        <p:tav tm="100000">
                                          <p:val>
                                            <p:strVal val="#ppt_w"/>
                                          </p:val>
                                        </p:tav>
                                      </p:tavLst>
                                    </p:anim>
                                    <p:anim calcmode="lin" valueType="num">
                                      <p:cBhvr>
                                        <p:cTn id="13" dur="500" fill="hold"/>
                                        <p:tgtEl>
                                          <p:spTgt spid="21506"/>
                                        </p:tgtEl>
                                        <p:attrNameLst>
                                          <p:attrName>ppt_h</p:attrName>
                                        </p:attrNameLst>
                                      </p:cBhvr>
                                      <p:tavLst>
                                        <p:tav tm="0">
                                          <p:val>
                                            <p:fltVal val="0"/>
                                          </p:val>
                                        </p:tav>
                                        <p:tav tm="100000">
                                          <p:val>
                                            <p:strVal val="#ppt_h"/>
                                          </p:val>
                                        </p:tav>
                                      </p:tavLst>
                                    </p:anim>
                                    <p:animEffect transition="in" filter="fade">
                                      <p:cBhvr>
                                        <p:cTn id="14" dur="500"/>
                                        <p:tgtEl>
                                          <p:spTgt spid="2150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7" grpId="0" animBg="1"/>
      <p:bldP spid="8" grpId="0"/>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4659" y="444237"/>
            <a:ext cx="10495178" cy="479400"/>
          </a:xfrm>
        </p:spPr>
        <p:txBody>
          <a:bodyPr>
            <a:normAutofit/>
          </a:bodyPr>
          <a:lstStyle/>
          <a:p>
            <a:r>
              <a:rPr lang="es-ES" dirty="0" smtClean="0"/>
              <a:t>_Buenas </a:t>
            </a:r>
            <a:r>
              <a:rPr lang="es-ES" dirty="0"/>
              <a:t>prácticas en el uso de </a:t>
            </a:r>
            <a:r>
              <a:rPr lang="es-ES" dirty="0" smtClean="0"/>
              <a:t>tablas</a:t>
            </a:r>
            <a:endParaRPr lang="es-ES" dirty="0"/>
          </a:p>
        </p:txBody>
      </p:sp>
      <p:sp>
        <p:nvSpPr>
          <p:cNvPr id="15" name="Marcador de texto 14"/>
          <p:cNvSpPr>
            <a:spLocks noGrp="1"/>
          </p:cNvSpPr>
          <p:nvPr>
            <p:ph type="body" idx="18"/>
          </p:nvPr>
        </p:nvSpPr>
        <p:spPr>
          <a:xfrm>
            <a:off x="701965" y="1339273"/>
            <a:ext cx="10532092" cy="3451794"/>
          </a:xfrm>
        </p:spPr>
        <p:txBody>
          <a:bodyPr>
            <a:normAutofit/>
          </a:bodyPr>
          <a:lstStyle/>
          <a:p>
            <a:pPr>
              <a:buFont typeface="Arial" panose="020B0604020202020204" pitchFamily="34" charset="0"/>
              <a:buChar char="•"/>
            </a:pPr>
            <a:r>
              <a:rPr lang="es-ES" dirty="0">
                <a:solidFill>
                  <a:schemeClr val="tx1"/>
                </a:solidFill>
                <a:latin typeface="Calibri" panose="020F0502020204030204" pitchFamily="34" charset="0"/>
              </a:rPr>
              <a:t>Aunque antes se solían utilizar también para maquetar los contenidos de las páginas web, las tablas deben usarse únicamente en el caso en el que se deseen tabular datos (texto, imágenes, enlaces, etc</a:t>
            </a:r>
            <a:r>
              <a:rPr lang="es-ES" dirty="0" smtClean="0">
                <a:solidFill>
                  <a:schemeClr val="tx1"/>
                </a:solidFill>
                <a:latin typeface="Calibri" panose="020F0502020204030204" pitchFamily="34" charset="0"/>
              </a:rPr>
              <a:t>.).</a:t>
            </a:r>
          </a:p>
          <a:p>
            <a:pPr>
              <a:buFont typeface="Arial" panose="020B0604020202020204" pitchFamily="34" charset="0"/>
              <a:buChar char="•"/>
            </a:pPr>
            <a:r>
              <a:rPr lang="es-ES" dirty="0" smtClean="0">
                <a:solidFill>
                  <a:schemeClr val="tx1"/>
                </a:solidFill>
                <a:latin typeface="Calibri" panose="020F0502020204030204" pitchFamily="34" charset="0"/>
              </a:rPr>
              <a:t>El </a:t>
            </a:r>
            <a:r>
              <a:rPr lang="es-ES" dirty="0">
                <a:solidFill>
                  <a:schemeClr val="tx1"/>
                </a:solidFill>
                <a:latin typeface="Calibri" panose="020F0502020204030204" pitchFamily="34" charset="0"/>
              </a:rPr>
              <a:t>uso de hojas de estilo CSS para posicionar los diferentes elementos que forman parte de un sitio web proporciona una serie de ventajas respecto a la utilización de </a:t>
            </a:r>
            <a:r>
              <a:rPr lang="es-ES" dirty="0" smtClean="0">
                <a:solidFill>
                  <a:schemeClr val="tx1"/>
                </a:solidFill>
                <a:latin typeface="Calibri" panose="020F0502020204030204" pitchFamily="34" charset="0"/>
              </a:rPr>
              <a:t>tablas:</a:t>
            </a:r>
          </a:p>
          <a:p>
            <a:pPr lvl="1">
              <a:buFontTx/>
              <a:buChar char="-"/>
            </a:pPr>
            <a:r>
              <a:rPr lang="es-ES" sz="1400" dirty="0" smtClean="0">
                <a:solidFill>
                  <a:schemeClr val="tx1"/>
                </a:solidFill>
                <a:latin typeface="Calibri" panose="020F0502020204030204" pitchFamily="34" charset="0"/>
              </a:rPr>
              <a:t>Se </a:t>
            </a:r>
            <a:r>
              <a:rPr lang="es-ES" sz="1400" dirty="0">
                <a:solidFill>
                  <a:schemeClr val="tx1"/>
                </a:solidFill>
                <a:latin typeface="Calibri" panose="020F0502020204030204" pitchFamily="34" charset="0"/>
              </a:rPr>
              <a:t>logra separar el contenido de la presentación, ya que, al utilizar tablas, se están manteniendo, en un mismo archivo, ambas </a:t>
            </a:r>
            <a:r>
              <a:rPr lang="es-ES" sz="1400" dirty="0" smtClean="0">
                <a:solidFill>
                  <a:schemeClr val="tx1"/>
                </a:solidFill>
                <a:latin typeface="Calibri" panose="020F0502020204030204" pitchFamily="34" charset="0"/>
              </a:rPr>
              <a:t>informaciones.</a:t>
            </a:r>
          </a:p>
          <a:p>
            <a:pPr lvl="1">
              <a:buFontTx/>
              <a:buChar char="-"/>
            </a:pPr>
            <a:r>
              <a:rPr lang="es-ES" sz="1400" dirty="0" smtClean="0">
                <a:solidFill>
                  <a:schemeClr val="tx1"/>
                </a:solidFill>
                <a:latin typeface="Calibri" panose="020F0502020204030204" pitchFamily="34" charset="0"/>
              </a:rPr>
              <a:t>La </a:t>
            </a:r>
            <a:r>
              <a:rPr lang="es-ES" sz="1400" dirty="0">
                <a:solidFill>
                  <a:schemeClr val="tx1"/>
                </a:solidFill>
                <a:latin typeface="Calibri" panose="020F0502020204030204" pitchFamily="34" charset="0"/>
              </a:rPr>
              <a:t>utilización de hojas de estilo CSS minimiza considerablemente la cantidad etiquetas HTML necesarias para maquetar una web, lo cual permitirá reducir el tiempo de carga de misma en el </a:t>
            </a:r>
            <a:r>
              <a:rPr lang="es-ES" sz="1400" dirty="0" smtClean="0">
                <a:solidFill>
                  <a:schemeClr val="tx1"/>
                </a:solidFill>
                <a:latin typeface="Calibri" panose="020F0502020204030204" pitchFamily="34" charset="0"/>
              </a:rPr>
              <a:t>navegador.</a:t>
            </a:r>
          </a:p>
          <a:p>
            <a:pPr lvl="1">
              <a:buFontTx/>
              <a:buChar char="-"/>
            </a:pPr>
            <a:r>
              <a:rPr lang="es-ES" sz="1400" dirty="0" smtClean="0">
                <a:solidFill>
                  <a:schemeClr val="tx1"/>
                </a:solidFill>
                <a:latin typeface="Calibri" panose="020F0502020204030204" pitchFamily="34" charset="0"/>
              </a:rPr>
              <a:t>Al </a:t>
            </a:r>
            <a:r>
              <a:rPr lang="es-ES" sz="1400" dirty="0">
                <a:solidFill>
                  <a:schemeClr val="tx1"/>
                </a:solidFill>
                <a:latin typeface="Calibri" panose="020F0502020204030204" pitchFamily="34" charset="0"/>
              </a:rPr>
              <a:t>tener separado el contenido de la presentación, la página será mejor rastreada por los </a:t>
            </a:r>
            <a:r>
              <a:rPr lang="es-ES" sz="1400" dirty="0" smtClean="0">
                <a:solidFill>
                  <a:schemeClr val="tx1"/>
                </a:solidFill>
                <a:latin typeface="Calibri" panose="020F0502020204030204" pitchFamily="34" charset="0"/>
              </a:rPr>
              <a:t>buscadores.</a:t>
            </a:r>
          </a:p>
          <a:p>
            <a:pPr lvl="1">
              <a:buFontTx/>
              <a:buChar char="-"/>
            </a:pPr>
            <a:r>
              <a:rPr lang="es-ES" sz="1400" dirty="0" smtClean="0">
                <a:solidFill>
                  <a:schemeClr val="tx1"/>
                </a:solidFill>
                <a:latin typeface="Calibri" panose="020F0502020204030204" pitchFamily="34" charset="0"/>
              </a:rPr>
              <a:t>El </a:t>
            </a:r>
            <a:r>
              <a:rPr lang="es-ES" sz="1400" dirty="0">
                <a:solidFill>
                  <a:schemeClr val="tx1"/>
                </a:solidFill>
                <a:latin typeface="Calibri" panose="020F0502020204030204" pitchFamily="34" charset="0"/>
              </a:rPr>
              <a:t>tiempo necesario para maquetar un sitio web completo utilizando tablas es mucho mayor que con </a:t>
            </a:r>
            <a:r>
              <a:rPr lang="es-ES" sz="1400" dirty="0" smtClean="0">
                <a:solidFill>
                  <a:schemeClr val="tx1"/>
                </a:solidFill>
                <a:latin typeface="Calibri" panose="020F0502020204030204" pitchFamily="34" charset="0"/>
              </a:rPr>
              <a:t>CSS.</a:t>
            </a:r>
          </a:p>
          <a:p>
            <a:pPr lvl="1">
              <a:buFontTx/>
              <a:buChar char="-"/>
            </a:pPr>
            <a:r>
              <a:rPr lang="es-ES" sz="1400" dirty="0" smtClean="0">
                <a:solidFill>
                  <a:schemeClr val="tx1"/>
                </a:solidFill>
                <a:latin typeface="Calibri" panose="020F0502020204030204" pitchFamily="34" charset="0"/>
              </a:rPr>
              <a:t>Tener </a:t>
            </a:r>
            <a:r>
              <a:rPr lang="es-ES" sz="1400" dirty="0">
                <a:solidFill>
                  <a:schemeClr val="tx1"/>
                </a:solidFill>
                <a:latin typeface="Calibri" panose="020F0502020204030204" pitchFamily="34" charset="0"/>
              </a:rPr>
              <a:t>separado el contenido de la presentación hace posible que se pueda modificar rápidamente el diseño de la web sin necesidad de alterar la estructura de la página</a:t>
            </a:r>
            <a:r>
              <a:rPr lang="es-ES" sz="1400" dirty="0" smtClean="0">
                <a:solidFill>
                  <a:schemeClr val="tx1"/>
                </a:solidFill>
                <a:latin typeface="Calibri" panose="020F0502020204030204" pitchFamily="34" charset="0"/>
              </a:rPr>
              <a:t>.</a:t>
            </a:r>
          </a:p>
          <a:p>
            <a:pPr lvl="1">
              <a:buFontTx/>
              <a:buChar char="-"/>
            </a:pPr>
            <a:r>
              <a:rPr lang="es-ES" sz="1400" dirty="0" smtClean="0">
                <a:solidFill>
                  <a:schemeClr val="tx1"/>
                </a:solidFill>
                <a:latin typeface="Calibri" panose="020F0502020204030204" pitchFamily="34" charset="0"/>
              </a:rPr>
              <a:t>La </a:t>
            </a:r>
            <a:r>
              <a:rPr lang="es-ES" sz="1400" dirty="0">
                <a:solidFill>
                  <a:schemeClr val="tx1"/>
                </a:solidFill>
                <a:latin typeface="Calibri" panose="020F0502020204030204" pitchFamily="34" charset="0"/>
              </a:rPr>
              <a:t>nueva especificación HTML5 recomienda el uso de CSS para dar estilo a los diferentes elementos que forman parte de los documentos web.</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79</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Tree>
    <p:extLst>
      <p:ext uri="{BB962C8B-B14F-4D97-AF65-F5344CB8AC3E}">
        <p14:creationId xmlns:p14="http://schemas.microsoft.com/office/powerpoint/2010/main" val="34468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 calcmode="lin" valueType="num">
                                      <p:cBhvr>
                                        <p:cTn id="21"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5">
                                            <p:txEl>
                                              <p:pRg st="2" end="2"/>
                                            </p:txEl>
                                          </p:spTgt>
                                        </p:tgtEl>
                                      </p:cBhvr>
                                    </p:animEffect>
                                  </p:childTnLst>
                                </p:cTn>
                              </p:par>
                              <p:par>
                                <p:cTn id="24" presetID="53" presetClass="entr" presetSubtype="16" fill="hold" nodeType="withEffect">
                                  <p:stCondLst>
                                    <p:cond delay="0"/>
                                  </p:stCondLst>
                                  <p:childTnLst>
                                    <p:set>
                                      <p:cBhvr>
                                        <p:cTn id="25" dur="1" fill="hold">
                                          <p:stCondLst>
                                            <p:cond delay="0"/>
                                          </p:stCondLst>
                                        </p:cTn>
                                        <p:tgtEl>
                                          <p:spTgt spid="15">
                                            <p:txEl>
                                              <p:pRg st="3" end="3"/>
                                            </p:txEl>
                                          </p:spTgt>
                                        </p:tgtEl>
                                        <p:attrNameLst>
                                          <p:attrName>style.visibility</p:attrName>
                                        </p:attrNameLst>
                                      </p:cBhvr>
                                      <p:to>
                                        <p:strVal val="visible"/>
                                      </p:to>
                                    </p:set>
                                    <p:anim calcmode="lin" valueType="num">
                                      <p:cBhvr>
                                        <p:cTn id="26" dur="5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5">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5">
                                            <p:txEl>
                                              <p:pRg st="3" end="3"/>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 calcmode="lin" valueType="num">
                                      <p:cBhvr>
                                        <p:cTn id="31" dur="500" fill="hold"/>
                                        <p:tgtEl>
                                          <p:spTgt spid="15">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5">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5">
                                            <p:txEl>
                                              <p:pRg st="4" end="4"/>
                                            </p:txEl>
                                          </p:spTgt>
                                        </p:tgtEl>
                                      </p:cBhvr>
                                    </p:animEffect>
                                  </p:childTnLst>
                                </p:cTn>
                              </p:par>
                              <p:par>
                                <p:cTn id="34" presetID="53" presetClass="entr" presetSubtype="16" fill="hold" nodeType="withEffect">
                                  <p:stCondLst>
                                    <p:cond delay="0"/>
                                  </p:stCondLst>
                                  <p:childTnLst>
                                    <p:set>
                                      <p:cBhvr>
                                        <p:cTn id="35" dur="1" fill="hold">
                                          <p:stCondLst>
                                            <p:cond delay="0"/>
                                          </p:stCondLst>
                                        </p:cTn>
                                        <p:tgtEl>
                                          <p:spTgt spid="15">
                                            <p:txEl>
                                              <p:pRg st="5" end="5"/>
                                            </p:txEl>
                                          </p:spTgt>
                                        </p:tgtEl>
                                        <p:attrNameLst>
                                          <p:attrName>style.visibility</p:attrName>
                                        </p:attrNameLst>
                                      </p:cBhvr>
                                      <p:to>
                                        <p:strVal val="visible"/>
                                      </p:to>
                                    </p:set>
                                    <p:anim calcmode="lin" valueType="num">
                                      <p:cBhvr>
                                        <p:cTn id="36" dur="500" fill="hold"/>
                                        <p:tgtEl>
                                          <p:spTgt spid="15">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15">
                                            <p:txEl>
                                              <p:pRg st="5" end="5"/>
                                            </p:txEl>
                                          </p:spTgt>
                                        </p:tgtEl>
                                        <p:attrNameLst>
                                          <p:attrName>ppt_h</p:attrName>
                                        </p:attrNameLst>
                                      </p:cBhvr>
                                      <p:tavLst>
                                        <p:tav tm="0">
                                          <p:val>
                                            <p:fltVal val="0"/>
                                          </p:val>
                                        </p:tav>
                                        <p:tav tm="100000">
                                          <p:val>
                                            <p:strVal val="#ppt_h"/>
                                          </p:val>
                                        </p:tav>
                                      </p:tavLst>
                                    </p:anim>
                                    <p:animEffect transition="in" filter="fade">
                                      <p:cBhvr>
                                        <p:cTn id="38" dur="500"/>
                                        <p:tgtEl>
                                          <p:spTgt spid="15">
                                            <p:txEl>
                                              <p:pRg st="5" end="5"/>
                                            </p:txEl>
                                          </p:spTgt>
                                        </p:tgtEl>
                                      </p:cBhvr>
                                    </p:animEffect>
                                  </p:childTnLst>
                                </p:cTn>
                              </p:par>
                              <p:par>
                                <p:cTn id="39" presetID="53" presetClass="entr" presetSubtype="16" fill="hold" nodeType="withEffect">
                                  <p:stCondLst>
                                    <p:cond delay="0"/>
                                  </p:stCondLst>
                                  <p:childTnLst>
                                    <p:set>
                                      <p:cBhvr>
                                        <p:cTn id="40" dur="1" fill="hold">
                                          <p:stCondLst>
                                            <p:cond delay="0"/>
                                          </p:stCondLst>
                                        </p:cTn>
                                        <p:tgtEl>
                                          <p:spTgt spid="15">
                                            <p:txEl>
                                              <p:pRg st="6" end="6"/>
                                            </p:txEl>
                                          </p:spTgt>
                                        </p:tgtEl>
                                        <p:attrNameLst>
                                          <p:attrName>style.visibility</p:attrName>
                                        </p:attrNameLst>
                                      </p:cBhvr>
                                      <p:to>
                                        <p:strVal val="visible"/>
                                      </p:to>
                                    </p:set>
                                    <p:anim calcmode="lin" valueType="num">
                                      <p:cBhvr>
                                        <p:cTn id="41" dur="500" fill="hold"/>
                                        <p:tgtEl>
                                          <p:spTgt spid="15">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15">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15">
                                            <p:txEl>
                                              <p:pRg st="6" end="6"/>
                                            </p:txEl>
                                          </p:spTgt>
                                        </p:tgtEl>
                                      </p:cBhvr>
                                    </p:animEffect>
                                  </p:childTnLst>
                                </p:cTn>
                              </p:par>
                              <p:par>
                                <p:cTn id="44" presetID="53" presetClass="entr" presetSubtype="16" fill="hold" nodeType="withEffect">
                                  <p:stCondLst>
                                    <p:cond delay="0"/>
                                  </p:stCondLst>
                                  <p:childTnLst>
                                    <p:set>
                                      <p:cBhvr>
                                        <p:cTn id="45" dur="1" fill="hold">
                                          <p:stCondLst>
                                            <p:cond delay="0"/>
                                          </p:stCondLst>
                                        </p:cTn>
                                        <p:tgtEl>
                                          <p:spTgt spid="15">
                                            <p:txEl>
                                              <p:pRg st="7" end="7"/>
                                            </p:txEl>
                                          </p:spTgt>
                                        </p:tgtEl>
                                        <p:attrNameLst>
                                          <p:attrName>style.visibility</p:attrName>
                                        </p:attrNameLst>
                                      </p:cBhvr>
                                      <p:to>
                                        <p:strVal val="visible"/>
                                      </p:to>
                                    </p:set>
                                    <p:anim calcmode="lin" valueType="num">
                                      <p:cBhvr>
                                        <p:cTn id="46" dur="500" fill="hold"/>
                                        <p:tgtEl>
                                          <p:spTgt spid="15">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15">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38877" y="1331708"/>
            <a:ext cx="7226771" cy="864737"/>
          </a:xfrm>
        </p:spPr>
        <p:txBody>
          <a:bodyPr>
            <a:normAutofit/>
          </a:bodyPr>
          <a:lstStyle/>
          <a:p>
            <a:r>
              <a:rPr lang="es-ES" b="1" dirty="0"/>
              <a:t>Paso 6: </a:t>
            </a:r>
            <a:r>
              <a:rPr lang="es-ES" dirty="0"/>
              <a:t>Selecciona las tareas adicionales, por ej. crear un icono en el escritorio o añadir opciones al menú contextual de Windows Explorer. Haz clic en </a:t>
            </a:r>
            <a:r>
              <a:rPr lang="es-ES" dirty="0" err="1"/>
              <a:t>Next</a:t>
            </a:r>
            <a:r>
              <a:rPr lang="es-ES" dirty="0"/>
              <a:t>.</a:t>
            </a:r>
          </a:p>
          <a:p>
            <a:endParaRPr lang="en-US" dirty="0"/>
          </a:p>
        </p:txBody>
      </p:sp>
      <p:sp>
        <p:nvSpPr>
          <p:cNvPr id="2" name="Título 1"/>
          <p:cNvSpPr>
            <a:spLocks noGrp="1"/>
          </p:cNvSpPr>
          <p:nvPr>
            <p:ph type="title"/>
          </p:nvPr>
        </p:nvSpPr>
        <p:spPr>
          <a:xfrm>
            <a:off x="1389327" y="421104"/>
            <a:ext cx="6661163" cy="502201"/>
          </a:xfrm>
        </p:spPr>
        <p:txBody>
          <a:bodyPr>
            <a:normAutofit fontScale="90000"/>
          </a:bodyPr>
          <a:lstStyle/>
          <a:p>
            <a:r>
              <a:rPr lang="es-ES" dirty="0"/>
              <a:t>1. </a:t>
            </a:r>
            <a:r>
              <a:rPr lang="es-ES" dirty="0" err="1" smtClean="0"/>
              <a:t>Introducción</a:t>
            </a:r>
            <a:r>
              <a:rPr lang="es-ES" b="0" dirty="0" err="1"/>
              <a:t>_instalación</a:t>
            </a:r>
            <a:r>
              <a:rPr lang="es-ES" b="0" dirty="0"/>
              <a:t> </a:t>
            </a:r>
            <a:r>
              <a:rPr lang="es-ES" b="0" dirty="0" smtClean="0"/>
              <a:t>IDE VSC</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8</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4" name="3 Rectángulo"/>
          <p:cNvSpPr/>
          <p:nvPr/>
        </p:nvSpPr>
        <p:spPr>
          <a:xfrm>
            <a:off x="1038078" y="4418000"/>
            <a:ext cx="6805023" cy="1231106"/>
          </a:xfrm>
          <a:prstGeom prst="rect">
            <a:avLst/>
          </a:prstGeom>
        </p:spPr>
        <p:txBody>
          <a:bodyPr wrap="square">
            <a:spAutoFit/>
          </a:bodyPr>
          <a:lstStyle/>
          <a:p>
            <a:r>
              <a:rPr lang="es-ES" sz="1400" b="1" dirty="0"/>
              <a:t>Paso 7:</a:t>
            </a:r>
            <a:r>
              <a:rPr lang="es-ES" sz="1400" dirty="0"/>
              <a:t> Haz clic en </a:t>
            </a:r>
            <a:r>
              <a:rPr lang="es-ES" sz="1400" dirty="0" err="1"/>
              <a:t>Install</a:t>
            </a:r>
            <a:r>
              <a:rPr lang="es-ES" sz="1400" dirty="0"/>
              <a:t> para iniciar la instalación.</a:t>
            </a:r>
          </a:p>
          <a:p>
            <a:r>
              <a:rPr lang="es-ES" sz="1400" dirty="0"/>
              <a:t/>
            </a:r>
            <a:br>
              <a:rPr lang="es-ES" sz="1400" dirty="0"/>
            </a:br>
            <a:r>
              <a:rPr lang="es-ES" sz="1400" dirty="0"/>
              <a:t/>
            </a:r>
            <a:br>
              <a:rPr lang="es-ES" sz="1400" dirty="0"/>
            </a:br>
            <a:r>
              <a:rPr lang="es-ES" sz="1400" dirty="0"/>
              <a:t/>
            </a:r>
            <a:br>
              <a:rPr lang="es-ES" sz="1400" dirty="0"/>
            </a:br>
            <a:endParaRPr lang="es-ES" dirty="0"/>
          </a:p>
        </p:txBody>
      </p:sp>
      <p:pic>
        <p:nvPicPr>
          <p:cNvPr id="4098" name="Picture 2" descr="mceclip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5329" y="990793"/>
            <a:ext cx="3088099" cy="23948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ceclip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328" y="3649395"/>
            <a:ext cx="3088099" cy="2396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17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p:cTn id="12" dur="500" fill="hold"/>
                                        <p:tgtEl>
                                          <p:spTgt spid="4098"/>
                                        </p:tgtEl>
                                        <p:attrNameLst>
                                          <p:attrName>ppt_w</p:attrName>
                                        </p:attrNameLst>
                                      </p:cBhvr>
                                      <p:tavLst>
                                        <p:tav tm="0">
                                          <p:val>
                                            <p:fltVal val="0"/>
                                          </p:val>
                                        </p:tav>
                                        <p:tav tm="100000">
                                          <p:val>
                                            <p:strVal val="#ppt_w"/>
                                          </p:val>
                                        </p:tav>
                                      </p:tavLst>
                                    </p:anim>
                                    <p:anim calcmode="lin" valueType="num">
                                      <p:cBhvr>
                                        <p:cTn id="13" dur="500" fill="hold"/>
                                        <p:tgtEl>
                                          <p:spTgt spid="4098"/>
                                        </p:tgtEl>
                                        <p:attrNameLst>
                                          <p:attrName>ppt_h</p:attrName>
                                        </p:attrNameLst>
                                      </p:cBhvr>
                                      <p:tavLst>
                                        <p:tav tm="0">
                                          <p:val>
                                            <p:fltVal val="0"/>
                                          </p:val>
                                        </p:tav>
                                        <p:tav tm="100000">
                                          <p:val>
                                            <p:strVal val="#ppt_h"/>
                                          </p:val>
                                        </p:tav>
                                      </p:tavLst>
                                    </p:anim>
                                    <p:animEffect transition="in" filter="fade">
                                      <p:cBhvr>
                                        <p:cTn id="14" dur="500"/>
                                        <p:tgtEl>
                                          <p:spTgt spid="409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par>
                                <p:cTn id="22" presetID="53" presetClass="entr" presetSubtype="16" fill="hold" nodeType="withEffect">
                                  <p:stCondLst>
                                    <p:cond delay="0"/>
                                  </p:stCondLst>
                                  <p:childTnLst>
                                    <p:set>
                                      <p:cBhvr>
                                        <p:cTn id="23" dur="1" fill="hold">
                                          <p:stCondLst>
                                            <p:cond delay="0"/>
                                          </p:stCondLst>
                                        </p:cTn>
                                        <p:tgtEl>
                                          <p:spTgt spid="4100"/>
                                        </p:tgtEl>
                                        <p:attrNameLst>
                                          <p:attrName>style.visibility</p:attrName>
                                        </p:attrNameLst>
                                      </p:cBhvr>
                                      <p:to>
                                        <p:strVal val="visible"/>
                                      </p:to>
                                    </p:set>
                                    <p:anim calcmode="lin" valueType="num">
                                      <p:cBhvr>
                                        <p:cTn id="24" dur="500" fill="hold"/>
                                        <p:tgtEl>
                                          <p:spTgt spid="4100"/>
                                        </p:tgtEl>
                                        <p:attrNameLst>
                                          <p:attrName>ppt_w</p:attrName>
                                        </p:attrNameLst>
                                      </p:cBhvr>
                                      <p:tavLst>
                                        <p:tav tm="0">
                                          <p:val>
                                            <p:fltVal val="0"/>
                                          </p:val>
                                        </p:tav>
                                        <p:tav tm="100000">
                                          <p:val>
                                            <p:strVal val="#ppt_w"/>
                                          </p:val>
                                        </p:tav>
                                      </p:tavLst>
                                    </p:anim>
                                    <p:anim calcmode="lin" valueType="num">
                                      <p:cBhvr>
                                        <p:cTn id="25" dur="500" fill="hold"/>
                                        <p:tgtEl>
                                          <p:spTgt spid="4100"/>
                                        </p:tgtEl>
                                        <p:attrNameLst>
                                          <p:attrName>ppt_h</p:attrName>
                                        </p:attrNameLst>
                                      </p:cBhvr>
                                      <p:tavLst>
                                        <p:tav tm="0">
                                          <p:val>
                                            <p:fltVal val="0"/>
                                          </p:val>
                                        </p:tav>
                                        <p:tav tm="100000">
                                          <p:val>
                                            <p:strVal val="#ppt_h"/>
                                          </p:val>
                                        </p:tav>
                                      </p:tavLst>
                                    </p:anim>
                                    <p:animEffect transition="in" filter="fade">
                                      <p:cBhvr>
                                        <p:cTn id="26"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51620" y="417670"/>
            <a:ext cx="10495178" cy="502201"/>
          </a:xfrm>
        </p:spPr>
        <p:txBody>
          <a:bodyPr/>
          <a:lstStyle/>
          <a:p>
            <a:r>
              <a:rPr lang="es-ES" dirty="0" smtClean="0"/>
              <a:t>Ejercicios</a:t>
            </a:r>
            <a:endParaRPr lang="es-ES" dirty="0"/>
          </a:p>
        </p:txBody>
      </p:sp>
      <p:sp>
        <p:nvSpPr>
          <p:cNvPr id="3" name="2 Marcador de texto"/>
          <p:cNvSpPr>
            <a:spLocks noGrp="1"/>
          </p:cNvSpPr>
          <p:nvPr>
            <p:ph type="body" idx="18"/>
          </p:nvPr>
        </p:nvSpPr>
        <p:spPr>
          <a:xfrm>
            <a:off x="3987538" y="1074656"/>
            <a:ext cx="5200901" cy="1303148"/>
          </a:xfrm>
        </p:spPr>
        <p:txBody>
          <a:bodyPr/>
          <a:lstStyle/>
          <a:p>
            <a:r>
              <a:rPr lang="es-ES" dirty="0"/>
              <a:t>Ejercicio 12. Ejercicio fácil creación de tablas</a:t>
            </a:r>
          </a:p>
          <a:p>
            <a:r>
              <a:rPr lang="es-ES" dirty="0"/>
              <a:t>Ejercicio13. Creación de tablas.</a:t>
            </a:r>
          </a:p>
          <a:p>
            <a:endParaRPr lang="es-ES" dirty="0"/>
          </a:p>
        </p:txBody>
      </p:sp>
      <p:sp>
        <p:nvSpPr>
          <p:cNvPr id="4" name="3 Marcador de número de diapositiva"/>
          <p:cNvSpPr>
            <a:spLocks noGrp="1"/>
          </p:cNvSpPr>
          <p:nvPr>
            <p:ph type="sldNum" sz="quarter" idx="12"/>
          </p:nvPr>
        </p:nvSpPr>
        <p:spPr/>
        <p:txBody>
          <a:bodyPr/>
          <a:lstStyle/>
          <a:p>
            <a:fld id="{3CE5352E-9B9F-4EDC-8769-7FA3D3F814C7}" type="slidenum">
              <a:rPr lang="en-US" smtClean="0"/>
              <a:pPr/>
              <a:t>80</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93" y="1838227"/>
            <a:ext cx="6715370" cy="4297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0054" y="309340"/>
            <a:ext cx="720000" cy="720000"/>
          </a:xfrm>
          <a:prstGeom prst="rect">
            <a:avLst/>
          </a:prstGeom>
        </p:spPr>
      </p:pic>
    </p:spTree>
    <p:extLst>
      <p:ext uri="{BB962C8B-B14F-4D97-AF65-F5344CB8AC3E}">
        <p14:creationId xmlns:p14="http://schemas.microsoft.com/office/powerpoint/2010/main" val="42197533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38878" y="1985818"/>
            <a:ext cx="10741922" cy="3999345"/>
          </a:xfrm>
          <a:prstGeom prst="rect">
            <a:avLst/>
          </a:prstGeom>
        </p:spPr>
        <p:txBody>
          <a:bodyPr>
            <a:normAutofit/>
          </a:bodyPr>
          <a:lstStyle/>
          <a:p>
            <a:r>
              <a:rPr lang="es-ES" dirty="0"/>
              <a:t>Los marcos o </a:t>
            </a:r>
            <a:r>
              <a:rPr lang="es-ES" dirty="0" err="1"/>
              <a:t>frames</a:t>
            </a:r>
            <a:r>
              <a:rPr lang="es-ES" dirty="0"/>
              <a:t> son herramientas que permiten establecer vistas de uno o varios documentos HTML en uno solo.</a:t>
            </a:r>
          </a:p>
          <a:p>
            <a:r>
              <a:rPr lang="es-ES" dirty="0">
                <a:hlinkClick r:id="rId2"/>
              </a:rPr>
              <a:t/>
            </a:r>
            <a:br>
              <a:rPr lang="es-ES" dirty="0">
                <a:hlinkClick r:id="rId2"/>
              </a:rPr>
            </a:br>
            <a:r>
              <a:rPr lang="es-ES" dirty="0">
                <a:hlinkClick r:id="rId2"/>
              </a:rPr>
              <a:t/>
            </a:r>
            <a:br>
              <a:rPr lang="es-ES" dirty="0">
                <a:hlinkClick r:id="rId2"/>
              </a:rPr>
            </a:br>
            <a:r>
              <a:rPr lang="es-ES" dirty="0">
                <a:hlinkClick r:id="rId2"/>
              </a:rPr>
              <a:t/>
            </a:r>
            <a:br>
              <a:rPr lang="es-ES" dirty="0">
                <a:hlinkClick r:id="rId2"/>
              </a:rPr>
            </a:br>
            <a:endParaRPr lang="es-ES" dirty="0"/>
          </a:p>
        </p:txBody>
      </p:sp>
      <p:sp>
        <p:nvSpPr>
          <p:cNvPr id="2" name="Título 1"/>
          <p:cNvSpPr>
            <a:spLocks noGrp="1"/>
          </p:cNvSpPr>
          <p:nvPr>
            <p:ph type="title"/>
          </p:nvPr>
        </p:nvSpPr>
        <p:spPr>
          <a:xfrm>
            <a:off x="1403895" y="398056"/>
            <a:ext cx="11176031" cy="451690"/>
          </a:xfrm>
        </p:spPr>
        <p:txBody>
          <a:bodyPr>
            <a:normAutofit/>
          </a:bodyPr>
          <a:lstStyle/>
          <a:p>
            <a:r>
              <a:rPr lang="es-ES" dirty="0" smtClean="0"/>
              <a:t>13. </a:t>
            </a:r>
            <a:r>
              <a:rPr lang="es-ES" dirty="0"/>
              <a:t>Marcos (</a:t>
            </a:r>
            <a:r>
              <a:rPr lang="es-ES" dirty="0" err="1"/>
              <a:t>frames</a:t>
            </a:r>
            <a:r>
              <a:rPr lang="es-ES" dirty="0" smtClean="0"/>
              <a:t>)</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81</a:t>
            </a:fld>
            <a:endParaRPr lang="en-US"/>
          </a:p>
        </p:txBody>
      </p:sp>
      <p:sp>
        <p:nvSpPr>
          <p:cNvPr id="3" name="2 Rectángulo"/>
          <p:cNvSpPr/>
          <p:nvPr/>
        </p:nvSpPr>
        <p:spPr>
          <a:xfrm>
            <a:off x="3490126" y="3244334"/>
            <a:ext cx="5211748" cy="369332"/>
          </a:xfrm>
          <a:prstGeom prst="rect">
            <a:avLst/>
          </a:prstGeom>
        </p:spPr>
        <p:txBody>
          <a:bodyPr wrap="none">
            <a:spAutoFit/>
          </a:bodyPr>
          <a:lstStyle/>
          <a:p>
            <a:r>
              <a:rPr lang="es-ES" dirty="0"/>
              <a:t>https://www.w3schools.com/html/html_iframe.asp</a:t>
            </a:r>
          </a:p>
        </p:txBody>
      </p:sp>
    </p:spTree>
    <p:extLst>
      <p:ext uri="{BB962C8B-B14F-4D97-AF65-F5344CB8AC3E}">
        <p14:creationId xmlns:p14="http://schemas.microsoft.com/office/powerpoint/2010/main" val="326059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6" y="388819"/>
            <a:ext cx="10495178" cy="479400"/>
          </a:xfrm>
        </p:spPr>
        <p:txBody>
          <a:bodyPr>
            <a:normAutofit/>
          </a:bodyPr>
          <a:lstStyle/>
          <a:p>
            <a:r>
              <a:rPr lang="es-ES" dirty="0" smtClean="0"/>
              <a:t>14. Formularios</a:t>
            </a:r>
            <a:endParaRPr lang="es-ES" dirty="0"/>
          </a:p>
        </p:txBody>
      </p:sp>
      <p:sp>
        <p:nvSpPr>
          <p:cNvPr id="15" name="Marcador de texto 14"/>
          <p:cNvSpPr>
            <a:spLocks noGrp="1"/>
          </p:cNvSpPr>
          <p:nvPr>
            <p:ph type="body" idx="18"/>
          </p:nvPr>
        </p:nvSpPr>
        <p:spPr>
          <a:xfrm>
            <a:off x="822004" y="1096522"/>
            <a:ext cx="8552617" cy="1083260"/>
          </a:xfrm>
        </p:spPr>
        <p:txBody>
          <a:bodyPr>
            <a:normAutofit/>
          </a:bodyPr>
          <a:lstStyle/>
          <a:p>
            <a:pPr marL="0" indent="0">
              <a:buNone/>
            </a:pPr>
            <a:r>
              <a:rPr lang="es-ES" dirty="0"/>
              <a:t>Los formularios son secciones interactivas de una página web que los autores insertan en la mismas para permitir que el usuario pueda enviar información al servidor donde esté alojado el sitio</a:t>
            </a:r>
            <a:r>
              <a:rPr lang="es-ES" dirty="0" smtClean="0"/>
              <a:t>.</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82</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4621" y="353724"/>
            <a:ext cx="245745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723356" y="1822026"/>
            <a:ext cx="6096000" cy="369332"/>
          </a:xfrm>
          <a:prstGeom prst="rect">
            <a:avLst/>
          </a:prstGeom>
        </p:spPr>
        <p:txBody>
          <a:bodyPr>
            <a:spAutoFit/>
          </a:bodyPr>
          <a:lstStyle/>
          <a:p>
            <a:r>
              <a:rPr lang="es-ES" b="1" dirty="0" err="1"/>
              <a:t>The</a:t>
            </a:r>
            <a:r>
              <a:rPr lang="es-ES" b="1" dirty="0"/>
              <a:t> &lt;</a:t>
            </a:r>
            <a:r>
              <a:rPr lang="es-ES" b="1" dirty="0" err="1"/>
              <a:t>form</a:t>
            </a:r>
            <a:r>
              <a:rPr lang="es-ES" b="1" dirty="0"/>
              <a:t>&gt; </a:t>
            </a:r>
            <a:r>
              <a:rPr lang="es-ES" b="1" dirty="0" err="1" smtClean="0"/>
              <a:t>Element</a:t>
            </a:r>
            <a:endParaRPr lang="es-ES" b="1" dirty="0"/>
          </a:p>
        </p:txBody>
      </p:sp>
      <p:sp>
        <p:nvSpPr>
          <p:cNvPr id="4" name="3 Rectángulo"/>
          <p:cNvSpPr/>
          <p:nvPr/>
        </p:nvSpPr>
        <p:spPr>
          <a:xfrm>
            <a:off x="3195493" y="1796779"/>
            <a:ext cx="2158932" cy="1169551"/>
          </a:xfrm>
          <a:prstGeom prst="rect">
            <a:avLst/>
          </a:prstGeom>
          <a:solidFill>
            <a:schemeClr val="bg1">
              <a:lumMod val="95000"/>
            </a:schemeClr>
          </a:solidFill>
        </p:spPr>
        <p:txBody>
          <a:bodyPr wrap="square">
            <a:spAutoFit/>
          </a:bodyPr>
          <a:lstStyle/>
          <a:p>
            <a:r>
              <a:rPr lang="es-ES" sz="1400" dirty="0"/>
              <a:t>&lt;</a:t>
            </a:r>
            <a:r>
              <a:rPr lang="es-ES" sz="1400" dirty="0" err="1"/>
              <a:t>form</a:t>
            </a:r>
            <a:r>
              <a:rPr lang="es-ES" sz="1400" dirty="0"/>
              <a:t>&gt;</a:t>
            </a:r>
            <a:br>
              <a:rPr lang="es-ES" sz="1400" dirty="0"/>
            </a:br>
            <a:r>
              <a:rPr lang="es-ES" sz="1400" dirty="0"/>
              <a:t>.</a:t>
            </a:r>
            <a:br>
              <a:rPr lang="es-ES" sz="1400" dirty="0"/>
            </a:br>
            <a:r>
              <a:rPr lang="es-ES" sz="1400" i="1" dirty="0" err="1"/>
              <a:t>form</a:t>
            </a:r>
            <a:r>
              <a:rPr lang="es-ES" sz="1400" i="1" dirty="0"/>
              <a:t> </a:t>
            </a:r>
            <a:r>
              <a:rPr lang="es-ES" sz="1400" i="1" dirty="0" err="1"/>
              <a:t>elements</a:t>
            </a:r>
            <a:r>
              <a:rPr lang="es-ES" sz="1400" dirty="0"/>
              <a:t/>
            </a:r>
            <a:br>
              <a:rPr lang="es-ES" sz="1400" dirty="0"/>
            </a:br>
            <a:r>
              <a:rPr lang="es-ES" sz="1400" dirty="0"/>
              <a:t>.</a:t>
            </a:r>
            <a:br>
              <a:rPr lang="es-ES" sz="1400" dirty="0"/>
            </a:br>
            <a:r>
              <a:rPr lang="es-ES" sz="1400" dirty="0"/>
              <a:t>&lt;/</a:t>
            </a:r>
            <a:r>
              <a:rPr lang="es-ES" sz="1400" dirty="0" err="1"/>
              <a:t>form</a:t>
            </a:r>
            <a:r>
              <a:rPr lang="es-ES" sz="1400" dirty="0"/>
              <a:t>&gt;</a:t>
            </a:r>
          </a:p>
        </p:txBody>
      </p:sp>
      <p:sp>
        <p:nvSpPr>
          <p:cNvPr id="5" name="4 Rectángulo"/>
          <p:cNvSpPr/>
          <p:nvPr/>
        </p:nvSpPr>
        <p:spPr>
          <a:xfrm>
            <a:off x="803564" y="3336667"/>
            <a:ext cx="6096000" cy="369332"/>
          </a:xfrm>
          <a:prstGeom prst="rect">
            <a:avLst/>
          </a:prstGeom>
        </p:spPr>
        <p:txBody>
          <a:bodyPr>
            <a:spAutoFit/>
          </a:bodyPr>
          <a:lstStyle/>
          <a:p>
            <a:r>
              <a:rPr lang="es-ES" b="1" dirty="0" err="1"/>
              <a:t>The</a:t>
            </a:r>
            <a:r>
              <a:rPr lang="es-ES" b="1" dirty="0"/>
              <a:t> &lt;input&gt; </a:t>
            </a:r>
            <a:r>
              <a:rPr lang="es-ES" b="1" dirty="0" err="1" smtClean="0"/>
              <a:t>Element</a:t>
            </a:r>
            <a:endParaRPr lang="es-ES" b="1" dirty="0"/>
          </a:p>
        </p:txBody>
      </p:sp>
      <p:graphicFrame>
        <p:nvGraphicFramePr>
          <p:cNvPr id="7" name="6 Tabla"/>
          <p:cNvGraphicFramePr>
            <a:graphicFrameLocks noGrp="1"/>
          </p:cNvGraphicFramePr>
          <p:nvPr>
            <p:extLst>
              <p:ext uri="{D42A27DB-BD31-4B8C-83A1-F6EECF244321}">
                <p14:modId xmlns:p14="http://schemas.microsoft.com/office/powerpoint/2010/main" val="3283462470"/>
              </p:ext>
            </p:extLst>
          </p:nvPr>
        </p:nvGraphicFramePr>
        <p:xfrm>
          <a:off x="3313256" y="3230294"/>
          <a:ext cx="7714963" cy="2194560"/>
        </p:xfrm>
        <a:graphic>
          <a:graphicData uri="http://schemas.openxmlformats.org/drawingml/2006/table">
            <a:tbl>
              <a:tblPr/>
              <a:tblGrid>
                <a:gridCol w="2274745"/>
                <a:gridCol w="5440218"/>
              </a:tblGrid>
              <a:tr h="222043">
                <a:tc>
                  <a:txBody>
                    <a:bodyPr/>
                    <a:lstStyle/>
                    <a:p>
                      <a:pPr algn="l" fontAlgn="t"/>
                      <a:r>
                        <a:rPr lang="es-ES" sz="1400" dirty="0" err="1">
                          <a:effectLst/>
                        </a:rPr>
                        <a:t>Type</a:t>
                      </a:r>
                      <a:endParaRPr lang="es-ES" sz="14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s-ES" sz="1400" dirty="0" err="1">
                          <a:effectLst/>
                        </a:rPr>
                        <a:t>Description</a:t>
                      </a:r>
                      <a:endParaRPr lang="es-ES" sz="1400"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0">
                <a:tc>
                  <a:txBody>
                    <a:bodyPr/>
                    <a:lstStyle/>
                    <a:p>
                      <a:pPr algn="l" fontAlgn="t"/>
                      <a:r>
                        <a:rPr lang="es-ES" sz="1400" dirty="0">
                          <a:effectLst/>
                        </a:rPr>
                        <a:t>&lt;input </a:t>
                      </a:r>
                      <a:r>
                        <a:rPr lang="es-ES" sz="1400" dirty="0" err="1">
                          <a:effectLst/>
                        </a:rPr>
                        <a:t>type</a:t>
                      </a:r>
                      <a:r>
                        <a:rPr lang="es-ES" sz="1400" dirty="0">
                          <a:effectLst/>
                        </a:rPr>
                        <a:t>="</a:t>
                      </a:r>
                      <a:r>
                        <a:rPr lang="es-ES" sz="1400" dirty="0" err="1">
                          <a:effectLst/>
                        </a:rPr>
                        <a:t>text</a:t>
                      </a:r>
                      <a:r>
                        <a:rPr lang="es-ES" sz="1400" dirty="0">
                          <a:effectLst/>
                        </a:rPr>
                        <a:t>"&gt;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a:effectLst/>
                        </a:rPr>
                        <a:t>Displays a single-line text input field</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r>
              <a:tr h="0">
                <a:tc>
                  <a:txBody>
                    <a:bodyPr/>
                    <a:lstStyle/>
                    <a:p>
                      <a:pPr algn="l" fontAlgn="t"/>
                      <a:r>
                        <a:rPr lang="es-ES" sz="1400" dirty="0">
                          <a:effectLst/>
                        </a:rPr>
                        <a:t>&lt;input </a:t>
                      </a:r>
                      <a:r>
                        <a:rPr lang="es-ES" sz="1400" dirty="0" err="1">
                          <a:effectLst/>
                        </a:rPr>
                        <a:t>type</a:t>
                      </a:r>
                      <a:r>
                        <a:rPr lang="es-ES" sz="1400" dirty="0">
                          <a:effectLst/>
                        </a:rPr>
                        <a:t>="radio"&gt;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Displays a radio button (for selecting one of many choices)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0">
                <a:tc>
                  <a:txBody>
                    <a:bodyPr/>
                    <a:lstStyle/>
                    <a:p>
                      <a:pPr algn="l" fontAlgn="t"/>
                      <a:r>
                        <a:rPr lang="es-ES" sz="1400" dirty="0">
                          <a:effectLst/>
                        </a:rPr>
                        <a:t>&lt;input </a:t>
                      </a:r>
                      <a:r>
                        <a:rPr lang="es-ES" sz="1400" dirty="0" err="1">
                          <a:effectLst/>
                        </a:rPr>
                        <a:t>type</a:t>
                      </a:r>
                      <a:r>
                        <a:rPr lang="es-ES" sz="1400" dirty="0">
                          <a:effectLst/>
                        </a:rPr>
                        <a:t>="</a:t>
                      </a:r>
                      <a:r>
                        <a:rPr lang="es-ES" sz="1400" dirty="0" err="1">
                          <a:effectLst/>
                        </a:rPr>
                        <a:t>checkbox</a:t>
                      </a:r>
                      <a:r>
                        <a:rPr lang="es-ES" sz="1400" dirty="0">
                          <a:effectLst/>
                        </a:rPr>
                        <a:t>"&gt;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a:effectLst/>
                        </a:rPr>
                        <a:t>Displays a checkbox (for selecting zero or more of many choices)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r>
              <a:tr h="0">
                <a:tc>
                  <a:txBody>
                    <a:bodyPr/>
                    <a:lstStyle/>
                    <a:p>
                      <a:pPr algn="l" fontAlgn="t"/>
                      <a:r>
                        <a:rPr lang="es-ES" sz="1400" dirty="0">
                          <a:effectLst/>
                        </a:rPr>
                        <a:t>&lt;input </a:t>
                      </a:r>
                      <a:r>
                        <a:rPr lang="es-ES" sz="1400" dirty="0" err="1">
                          <a:effectLst/>
                        </a:rPr>
                        <a:t>type</a:t>
                      </a:r>
                      <a:r>
                        <a:rPr lang="es-ES" sz="1400" dirty="0">
                          <a:effectLst/>
                        </a:rPr>
                        <a:t>="</a:t>
                      </a:r>
                      <a:r>
                        <a:rPr lang="es-ES" sz="1400" dirty="0" err="1">
                          <a:effectLst/>
                        </a:rPr>
                        <a:t>submit</a:t>
                      </a:r>
                      <a:r>
                        <a:rPr lang="es-ES" sz="1400" dirty="0">
                          <a:effectLst/>
                        </a:rPr>
                        <a:t>"&gt;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dirty="0">
                          <a:effectLst/>
                        </a:rPr>
                        <a:t>Displays a submit button (for submitting the form)</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0">
                <a:tc>
                  <a:txBody>
                    <a:bodyPr/>
                    <a:lstStyle/>
                    <a:p>
                      <a:pPr algn="l" fontAlgn="t"/>
                      <a:r>
                        <a:rPr lang="es-ES" sz="1400">
                          <a:effectLst/>
                        </a:rPr>
                        <a:t>&lt;input type="button"&gt;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s-ES" sz="1400" dirty="0" err="1">
                          <a:effectLst/>
                        </a:rPr>
                        <a:t>Displays</a:t>
                      </a:r>
                      <a:r>
                        <a:rPr lang="es-ES" sz="1400" dirty="0">
                          <a:effectLst/>
                        </a:rPr>
                        <a:t> a </a:t>
                      </a:r>
                      <a:r>
                        <a:rPr lang="es-ES" sz="1400" dirty="0" err="1">
                          <a:effectLst/>
                        </a:rPr>
                        <a:t>clickable</a:t>
                      </a:r>
                      <a:r>
                        <a:rPr lang="es-ES" sz="1400" dirty="0">
                          <a:effectLst/>
                        </a:rPr>
                        <a:t> </a:t>
                      </a:r>
                      <a:r>
                        <a:rPr lang="es-ES" sz="1400" dirty="0" err="1">
                          <a:effectLst/>
                        </a:rPr>
                        <a:t>button</a:t>
                      </a:r>
                      <a:endParaRPr lang="es-ES" sz="1400"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r>
            </a:tbl>
          </a:graphicData>
        </a:graphic>
      </p:graphicFrame>
    </p:spTree>
    <p:extLst>
      <p:ext uri="{BB962C8B-B14F-4D97-AF65-F5344CB8AC3E}">
        <p14:creationId xmlns:p14="http://schemas.microsoft.com/office/powerpoint/2010/main" val="216885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p:cTn id="2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2530"/>
                                        </p:tgtEl>
                                        <p:attrNameLst>
                                          <p:attrName>style.visibility</p:attrName>
                                        </p:attrNameLst>
                                      </p:cBhvr>
                                      <p:to>
                                        <p:strVal val="visible"/>
                                      </p:to>
                                    </p:set>
                                    <p:anim calcmode="lin" valueType="num">
                                      <p:cBhvr>
                                        <p:cTn id="34" dur="500" fill="hold"/>
                                        <p:tgtEl>
                                          <p:spTgt spid="22530"/>
                                        </p:tgtEl>
                                        <p:attrNameLst>
                                          <p:attrName>ppt_w</p:attrName>
                                        </p:attrNameLst>
                                      </p:cBhvr>
                                      <p:tavLst>
                                        <p:tav tm="0">
                                          <p:val>
                                            <p:fltVal val="0"/>
                                          </p:val>
                                        </p:tav>
                                        <p:tav tm="100000">
                                          <p:val>
                                            <p:strVal val="#ppt_w"/>
                                          </p:val>
                                        </p:tav>
                                      </p:tavLst>
                                    </p:anim>
                                    <p:anim calcmode="lin" valueType="num">
                                      <p:cBhvr>
                                        <p:cTn id="35" dur="500" fill="hold"/>
                                        <p:tgtEl>
                                          <p:spTgt spid="22530"/>
                                        </p:tgtEl>
                                        <p:attrNameLst>
                                          <p:attrName>ppt_h</p:attrName>
                                        </p:attrNameLst>
                                      </p:cBhvr>
                                      <p:tavLst>
                                        <p:tav tm="0">
                                          <p:val>
                                            <p:fltVal val="0"/>
                                          </p:val>
                                        </p:tav>
                                        <p:tav tm="100000">
                                          <p:val>
                                            <p:strVal val="#ppt_h"/>
                                          </p:val>
                                        </p:tav>
                                      </p:tavLst>
                                    </p:anim>
                                    <p:animEffect transition="in" filter="fade">
                                      <p:cBhvr>
                                        <p:cTn id="36"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3" grpId="0"/>
      <p:bldP spid="4" grpId="0" animBg="1"/>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40842" y="407292"/>
            <a:ext cx="10495178" cy="765726"/>
          </a:xfrm>
        </p:spPr>
        <p:txBody>
          <a:bodyPr>
            <a:normAutofit fontScale="90000"/>
          </a:bodyPr>
          <a:lstStyle/>
          <a:p>
            <a:r>
              <a:rPr lang="es-ES" dirty="0" smtClean="0"/>
              <a:t>_Descripción </a:t>
            </a:r>
            <a:r>
              <a:rPr lang="es-ES" dirty="0"/>
              <a:t>general y uso de formularios. Procesamiento de </a:t>
            </a:r>
            <a:r>
              <a:rPr lang="es-ES" dirty="0" smtClean="0"/>
              <a:t>formularios</a:t>
            </a:r>
            <a:endParaRPr lang="es-ES" dirty="0"/>
          </a:p>
        </p:txBody>
      </p:sp>
      <p:sp>
        <p:nvSpPr>
          <p:cNvPr id="15" name="Marcador de texto 14"/>
          <p:cNvSpPr>
            <a:spLocks noGrp="1"/>
          </p:cNvSpPr>
          <p:nvPr>
            <p:ph type="body" idx="18"/>
          </p:nvPr>
        </p:nvSpPr>
        <p:spPr>
          <a:xfrm>
            <a:off x="757381" y="1431636"/>
            <a:ext cx="10898909" cy="4396509"/>
          </a:xfrm>
        </p:spPr>
        <p:txBody>
          <a:bodyPr>
            <a:normAutofit lnSpcReduction="10000"/>
          </a:bodyPr>
          <a:lstStyle/>
          <a:p>
            <a:pPr>
              <a:buFont typeface="Arial" panose="020B0604020202020204" pitchFamily="34" charset="0"/>
              <a:buChar char="•"/>
            </a:pPr>
            <a:r>
              <a:rPr lang="es-ES" dirty="0"/>
              <a:t>El uso de formularios ha sido siempre un método muy utilizado para recoger información introducida por el usuario de la WWW.</a:t>
            </a:r>
            <a:br>
              <a:rPr lang="es-ES" dirty="0"/>
            </a:br>
            <a:r>
              <a:rPr lang="es-ES" dirty="0"/>
              <a:t>Una vez que el visitante ha rellenado/marcado los campos correspondientes (y pulsa el botón de envío), dicha información es enviada y procesada en el servidor a través de aplicaciones externas a HTML, como pueden ser: ASP, PHP, JSP, etc.</a:t>
            </a:r>
            <a:br>
              <a:rPr lang="es-ES" dirty="0"/>
            </a:br>
            <a:r>
              <a:rPr lang="es-ES" dirty="0"/>
              <a:t>Todo formulario se crea a partir de la directiva &lt;</a:t>
            </a:r>
            <a:r>
              <a:rPr lang="es-ES" dirty="0" err="1"/>
              <a:t>form</a:t>
            </a:r>
            <a:r>
              <a:rPr lang="es-ES" dirty="0"/>
              <a:t>&gt;, dentro de la cual se van insertando los diferentes elementos que formen parte de él (cajas de texto, listas desplegables, botones, etc.).</a:t>
            </a:r>
            <a:br>
              <a:rPr lang="es-ES" dirty="0"/>
            </a:br>
            <a:r>
              <a:rPr lang="es-ES" dirty="0"/>
              <a:t/>
            </a:r>
            <a:br>
              <a:rPr lang="es-ES" dirty="0"/>
            </a:br>
            <a:r>
              <a:rPr lang="es-ES" dirty="0"/>
              <a:t>Esta etiqueta presenta dos atributos que deben incluirse obligatoriamente:</a:t>
            </a:r>
          </a:p>
          <a:p>
            <a:pPr>
              <a:buFont typeface="Arial" panose="020B0604020202020204" pitchFamily="34" charset="0"/>
              <a:buChar char="•"/>
            </a:pPr>
            <a:r>
              <a:rPr lang="es-ES" b="1" dirty="0" err="1"/>
              <a:t>action</a:t>
            </a:r>
            <a:r>
              <a:rPr lang="es-ES" dirty="0"/>
              <a:t>: este atributo se utiliza para definir el tipo de acción que se va a llevar a cabo una vez que se pulse el botón de envío. Por lo general, contiene la ruta en la que se aloja el documento encargado de procesar los datos introducidos en el formulario.</a:t>
            </a:r>
          </a:p>
          <a:p>
            <a:pPr>
              <a:buFont typeface="Arial" panose="020B0604020202020204" pitchFamily="34" charset="0"/>
              <a:buChar char="•"/>
            </a:pPr>
            <a:r>
              <a:rPr lang="es-ES" b="1" dirty="0" err="1"/>
              <a:t>method</a:t>
            </a:r>
            <a:r>
              <a:rPr lang="es-ES" dirty="0"/>
              <a:t>: en este atributo, se define la manera en la que se van a enviar los datos introducidos, pudiendo ser: GET y POST (este último es el más usual).</a:t>
            </a:r>
          </a:p>
          <a:p>
            <a:pPr>
              <a:buFont typeface="Arial" panose="020B0604020202020204" pitchFamily="34" charset="0"/>
              <a:buChar char="•"/>
            </a:pPr>
            <a:r>
              <a:rPr lang="es-ES" dirty="0"/>
              <a:t>También existen otros atributos </a:t>
            </a:r>
            <a:r>
              <a:rPr lang="es-ES" dirty="0" err="1"/>
              <a:t>opcionales:enctype</a:t>
            </a:r>
            <a:r>
              <a:rPr lang="es-ES" dirty="0"/>
              <a:t>: para describir el método que se va a utilizar para codificar el contenido del formulario. Sus posibles valores son: </a:t>
            </a:r>
            <a:r>
              <a:rPr lang="es-ES" dirty="0" err="1"/>
              <a:t>application</a:t>
            </a:r>
            <a:r>
              <a:rPr lang="es-ES" dirty="0"/>
              <a:t>/x-www-</a:t>
            </a:r>
            <a:r>
              <a:rPr lang="es-ES" dirty="0" err="1"/>
              <a:t>form</a:t>
            </a:r>
            <a:r>
              <a:rPr lang="es-ES" dirty="0"/>
              <a:t>-</a:t>
            </a:r>
            <a:r>
              <a:rPr lang="es-ES" dirty="0" err="1"/>
              <a:t>urlencoded</a:t>
            </a:r>
            <a:r>
              <a:rPr lang="es-ES" dirty="0"/>
              <a:t>, </a:t>
            </a:r>
            <a:r>
              <a:rPr lang="es-ES" dirty="0" err="1"/>
              <a:t>multipart</a:t>
            </a:r>
            <a:r>
              <a:rPr lang="es-ES" dirty="0"/>
              <a:t>/</a:t>
            </a:r>
            <a:r>
              <a:rPr lang="es-ES" dirty="0" err="1"/>
              <a:t>form</a:t>
            </a:r>
            <a:r>
              <a:rPr lang="es-ES" dirty="0"/>
              <a:t>-data y </a:t>
            </a:r>
            <a:r>
              <a:rPr lang="es-ES" dirty="0" err="1"/>
              <a:t>text</a:t>
            </a:r>
            <a:r>
              <a:rPr lang="es-ES" dirty="0"/>
              <a:t>/</a:t>
            </a:r>
            <a:r>
              <a:rPr lang="es-ES" dirty="0" err="1"/>
              <a:t>plain</a:t>
            </a:r>
            <a:r>
              <a:rPr lang="es-ES" dirty="0"/>
              <a:t>.</a:t>
            </a:r>
          </a:p>
          <a:p>
            <a:pPr>
              <a:buFont typeface="Arial" panose="020B0604020202020204" pitchFamily="34" charset="0"/>
              <a:buChar char="•"/>
            </a:pPr>
            <a:r>
              <a:rPr lang="es-ES" b="1" dirty="0" err="1"/>
              <a:t>name</a:t>
            </a:r>
            <a:r>
              <a:rPr lang="es-ES" dirty="0"/>
              <a:t>: para identificar el formulario mediante un nombre.</a:t>
            </a:r>
          </a:p>
          <a:p>
            <a:pPr>
              <a:buFont typeface="Arial" panose="020B0604020202020204" pitchFamily="34" charset="0"/>
              <a:buChar char="•"/>
            </a:pPr>
            <a:r>
              <a:rPr lang="es-ES" b="1" dirty="0"/>
              <a:t>target</a:t>
            </a:r>
            <a:r>
              <a:rPr lang="es-ES" dirty="0"/>
              <a:t>: especifica el lugar donde se van a visualizar los resultados del envío del formulario. Sus posibles valores son: _</a:t>
            </a:r>
            <a:r>
              <a:rPr lang="es-ES" dirty="0" err="1"/>
              <a:t>blank</a:t>
            </a:r>
            <a:r>
              <a:rPr lang="es-ES" dirty="0"/>
              <a:t>, _</a:t>
            </a:r>
            <a:r>
              <a:rPr lang="es-ES" dirty="0" err="1"/>
              <a:t>self</a:t>
            </a:r>
            <a:r>
              <a:rPr lang="es-ES" dirty="0"/>
              <a:t>, _</a:t>
            </a:r>
            <a:r>
              <a:rPr lang="es-ES" dirty="0" err="1"/>
              <a:t>parent</a:t>
            </a:r>
            <a:r>
              <a:rPr lang="es-ES" dirty="0"/>
              <a:t> y _top.</a:t>
            </a:r>
          </a:p>
          <a:p>
            <a:pPr>
              <a:buFont typeface="Arial" panose="020B0604020202020204" pitchFamily="34" charset="0"/>
              <a:buChar char="•"/>
            </a:pPr>
            <a:r>
              <a:rPr lang="es-ES" b="1" dirty="0" err="1"/>
              <a:t>accept-charset</a:t>
            </a:r>
            <a:r>
              <a:rPr lang="es-ES" dirty="0"/>
              <a:t>: aquí se especifica la codificación de caracteres que es aceptada por el servidor que va a procesar el formulario.</a:t>
            </a:r>
          </a:p>
          <a:p>
            <a:pPr marL="0" indent="0">
              <a:buNone/>
            </a:pPr>
            <a:r>
              <a:rPr lang="es-ES" dirty="0">
                <a:hlinkClick r:id="rId2"/>
              </a:rPr>
              <a:t/>
            </a:r>
            <a:br>
              <a:rPr lang="es-ES" dirty="0">
                <a:hlinkClick r:id="rId2"/>
              </a:rPr>
            </a:b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83</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Tree>
    <p:extLst>
      <p:ext uri="{BB962C8B-B14F-4D97-AF65-F5344CB8AC3E}">
        <p14:creationId xmlns:p14="http://schemas.microsoft.com/office/powerpoint/2010/main" val="148950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 calcmode="lin" valueType="num">
                                      <p:cBhvr>
                                        <p:cTn id="21" dur="5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 calcmode="lin" valueType="num">
                                      <p:cBhvr>
                                        <p:cTn id="28" dur="5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 calcmode="lin" valueType="num">
                                      <p:cBhvr>
                                        <p:cTn id="35" dur="500" fill="hold"/>
                                        <p:tgtEl>
                                          <p:spTgt spid="1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5">
                                            <p:txEl>
                                              <p:pRg st="5" end="5"/>
                                            </p:txEl>
                                          </p:spTgt>
                                        </p:tgtEl>
                                        <p:attrNameLst>
                                          <p:attrName>style.visibility</p:attrName>
                                        </p:attrNameLst>
                                      </p:cBhvr>
                                      <p:to>
                                        <p:strVal val="visible"/>
                                      </p:to>
                                    </p:set>
                                    <p:anim calcmode="lin" valueType="num">
                                      <p:cBhvr>
                                        <p:cTn id="42" dur="500" fill="hold"/>
                                        <p:tgtEl>
                                          <p:spTgt spid="1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5">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5">
                                            <p:txEl>
                                              <p:pRg st="6" end="6"/>
                                            </p:txEl>
                                          </p:spTgt>
                                        </p:tgtEl>
                                        <p:attrNameLst>
                                          <p:attrName>style.visibility</p:attrName>
                                        </p:attrNameLst>
                                      </p:cBhvr>
                                      <p:to>
                                        <p:strVal val="visible"/>
                                      </p:to>
                                    </p:set>
                                    <p:anim calcmode="lin" valueType="num">
                                      <p:cBhvr>
                                        <p:cTn id="49" dur="500" fill="hold"/>
                                        <p:tgtEl>
                                          <p:spTgt spid="15">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15">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15">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5">
                                            <p:txEl>
                                              <p:pRg st="7" end="7"/>
                                            </p:txEl>
                                          </p:spTgt>
                                        </p:tgtEl>
                                        <p:attrNameLst>
                                          <p:attrName>style.visibility</p:attrName>
                                        </p:attrNameLst>
                                      </p:cBhvr>
                                      <p:to>
                                        <p:strVal val="visible"/>
                                      </p:to>
                                    </p:set>
                                    <p:anim calcmode="lin" valueType="num">
                                      <p:cBhvr>
                                        <p:cTn id="56" dur="500" fill="hold"/>
                                        <p:tgtEl>
                                          <p:spTgt spid="15">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15">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6" y="388819"/>
            <a:ext cx="10495178" cy="479400"/>
          </a:xfrm>
        </p:spPr>
        <p:txBody>
          <a:bodyPr>
            <a:normAutofit/>
          </a:bodyPr>
          <a:lstStyle/>
          <a:p>
            <a:r>
              <a:rPr lang="es-ES" dirty="0"/>
              <a:t>14. </a:t>
            </a:r>
            <a:r>
              <a:rPr lang="es-ES" dirty="0" smtClean="0"/>
              <a:t>Formularios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84</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9" name="8 Rectángulo"/>
          <p:cNvSpPr/>
          <p:nvPr/>
        </p:nvSpPr>
        <p:spPr>
          <a:xfrm>
            <a:off x="723356" y="1237456"/>
            <a:ext cx="6096000" cy="369332"/>
          </a:xfrm>
          <a:prstGeom prst="rect">
            <a:avLst/>
          </a:prstGeom>
        </p:spPr>
        <p:txBody>
          <a:bodyPr>
            <a:spAutoFit/>
          </a:bodyPr>
          <a:lstStyle/>
          <a:p>
            <a:r>
              <a:rPr lang="es-ES" b="1" dirty="0"/>
              <a:t>Text </a:t>
            </a:r>
            <a:r>
              <a:rPr lang="es-ES" b="1" dirty="0" err="1" smtClean="0"/>
              <a:t>Fields</a:t>
            </a:r>
            <a:endParaRPr lang="es-ES" b="1" dirty="0"/>
          </a:p>
        </p:txBody>
      </p:sp>
      <p:sp>
        <p:nvSpPr>
          <p:cNvPr id="10" name="9 Rectángulo"/>
          <p:cNvSpPr/>
          <p:nvPr/>
        </p:nvSpPr>
        <p:spPr>
          <a:xfrm>
            <a:off x="2275065" y="1203190"/>
            <a:ext cx="6096000" cy="1384995"/>
          </a:xfrm>
          <a:prstGeom prst="rect">
            <a:avLst/>
          </a:prstGeom>
          <a:solidFill>
            <a:schemeClr val="bg1">
              <a:lumMod val="95000"/>
            </a:schemeClr>
          </a:solidFill>
        </p:spPr>
        <p:txBody>
          <a:bodyPr>
            <a:spAutoFit/>
          </a:bodyPr>
          <a:lstStyle/>
          <a:p>
            <a:r>
              <a:rPr lang="es-ES" sz="1400" dirty="0"/>
              <a:t>&lt;</a:t>
            </a:r>
            <a:r>
              <a:rPr lang="es-ES" sz="1400" dirty="0" err="1"/>
              <a:t>form</a:t>
            </a:r>
            <a:r>
              <a:rPr lang="es-ES" sz="1400" dirty="0"/>
              <a:t>&gt;</a:t>
            </a:r>
            <a:br>
              <a:rPr lang="es-ES" sz="1400" dirty="0"/>
            </a:br>
            <a:r>
              <a:rPr lang="es-ES" sz="1400" dirty="0"/>
              <a:t>  &lt;</a:t>
            </a:r>
            <a:r>
              <a:rPr lang="es-ES" sz="1400" dirty="0" err="1"/>
              <a:t>label</a:t>
            </a:r>
            <a:r>
              <a:rPr lang="es-ES" sz="1400" dirty="0"/>
              <a:t> </a:t>
            </a:r>
            <a:r>
              <a:rPr lang="es-ES" sz="1400" dirty="0" err="1"/>
              <a:t>for</a:t>
            </a:r>
            <a:r>
              <a:rPr lang="es-ES" sz="1400" dirty="0"/>
              <a:t>="</a:t>
            </a:r>
            <a:r>
              <a:rPr lang="es-ES" sz="1400" dirty="0" err="1"/>
              <a:t>fname</a:t>
            </a:r>
            <a:r>
              <a:rPr lang="es-ES" sz="1400" dirty="0"/>
              <a:t>"&gt;</a:t>
            </a:r>
            <a:r>
              <a:rPr lang="es-ES" sz="1400" dirty="0" err="1"/>
              <a:t>First</a:t>
            </a:r>
            <a:r>
              <a:rPr lang="es-ES" sz="1400" dirty="0"/>
              <a:t> </a:t>
            </a:r>
            <a:r>
              <a:rPr lang="es-ES" sz="1400" dirty="0" err="1"/>
              <a:t>name</a:t>
            </a:r>
            <a:r>
              <a:rPr lang="es-ES" sz="1400" dirty="0"/>
              <a:t>:&lt;/</a:t>
            </a:r>
            <a:r>
              <a:rPr lang="es-ES" sz="1400" dirty="0" err="1"/>
              <a:t>label</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a:t>
            </a:r>
            <a:r>
              <a:rPr lang="es-ES" sz="1400" dirty="0" err="1"/>
              <a:t>text</a:t>
            </a:r>
            <a:r>
              <a:rPr lang="es-ES" sz="1400" dirty="0"/>
              <a:t>" id="</a:t>
            </a:r>
            <a:r>
              <a:rPr lang="es-ES" sz="1400" dirty="0" err="1"/>
              <a:t>fname</a:t>
            </a:r>
            <a:r>
              <a:rPr lang="es-ES" sz="1400" dirty="0"/>
              <a:t>" </a:t>
            </a:r>
            <a:r>
              <a:rPr lang="es-ES" sz="1400" dirty="0" err="1"/>
              <a:t>name</a:t>
            </a:r>
            <a:r>
              <a:rPr lang="es-ES" sz="1400" dirty="0"/>
              <a:t>="</a:t>
            </a:r>
            <a:r>
              <a:rPr lang="es-ES" sz="1400" dirty="0" err="1"/>
              <a:t>fname</a:t>
            </a:r>
            <a:r>
              <a:rPr lang="es-ES" sz="1400" dirty="0"/>
              <a:t>"&gt;&lt;</a:t>
            </a:r>
            <a:r>
              <a:rPr lang="es-ES" sz="1400" dirty="0" err="1"/>
              <a:t>br</a:t>
            </a:r>
            <a:r>
              <a:rPr lang="es-ES" sz="1400" dirty="0"/>
              <a:t>&gt;</a:t>
            </a:r>
            <a:br>
              <a:rPr lang="es-ES" sz="1400" dirty="0"/>
            </a:br>
            <a:r>
              <a:rPr lang="es-ES" sz="1400" dirty="0"/>
              <a:t>  &lt;</a:t>
            </a:r>
            <a:r>
              <a:rPr lang="es-ES" sz="1400" dirty="0" err="1"/>
              <a:t>label</a:t>
            </a:r>
            <a:r>
              <a:rPr lang="es-ES" sz="1400" dirty="0"/>
              <a:t> </a:t>
            </a:r>
            <a:r>
              <a:rPr lang="es-ES" sz="1400" dirty="0" err="1"/>
              <a:t>for</a:t>
            </a:r>
            <a:r>
              <a:rPr lang="es-ES" sz="1400" dirty="0"/>
              <a:t>="</a:t>
            </a:r>
            <a:r>
              <a:rPr lang="es-ES" sz="1400" dirty="0" err="1"/>
              <a:t>lname</a:t>
            </a:r>
            <a:r>
              <a:rPr lang="es-ES" sz="1400" dirty="0"/>
              <a:t>"&gt;</a:t>
            </a:r>
            <a:r>
              <a:rPr lang="es-ES" sz="1400" dirty="0" err="1"/>
              <a:t>Last</a:t>
            </a:r>
            <a:r>
              <a:rPr lang="es-ES" sz="1400" dirty="0"/>
              <a:t> </a:t>
            </a:r>
            <a:r>
              <a:rPr lang="es-ES" sz="1400" dirty="0" err="1"/>
              <a:t>name</a:t>
            </a:r>
            <a:r>
              <a:rPr lang="es-ES" sz="1400" dirty="0"/>
              <a:t>:&lt;/</a:t>
            </a:r>
            <a:r>
              <a:rPr lang="es-ES" sz="1400" dirty="0" err="1"/>
              <a:t>label</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a:t>
            </a:r>
            <a:r>
              <a:rPr lang="es-ES" sz="1400" dirty="0" err="1"/>
              <a:t>text</a:t>
            </a:r>
            <a:r>
              <a:rPr lang="es-ES" sz="1400" dirty="0"/>
              <a:t>" id="</a:t>
            </a:r>
            <a:r>
              <a:rPr lang="es-ES" sz="1400" dirty="0" err="1"/>
              <a:t>lname</a:t>
            </a:r>
            <a:r>
              <a:rPr lang="es-ES" sz="1400" dirty="0"/>
              <a:t>" </a:t>
            </a:r>
            <a:r>
              <a:rPr lang="es-ES" sz="1400" dirty="0" err="1"/>
              <a:t>name</a:t>
            </a:r>
            <a:r>
              <a:rPr lang="es-ES" sz="1400" dirty="0"/>
              <a:t>="</a:t>
            </a:r>
            <a:r>
              <a:rPr lang="es-ES" sz="1400" dirty="0" err="1"/>
              <a:t>lname</a:t>
            </a:r>
            <a:r>
              <a:rPr lang="es-ES" sz="1400" dirty="0"/>
              <a:t>"&gt;</a:t>
            </a:r>
            <a:br>
              <a:rPr lang="es-ES" sz="1400" dirty="0"/>
            </a:br>
            <a:r>
              <a:rPr lang="es-ES" sz="1400" dirty="0"/>
              <a:t>&lt;/</a:t>
            </a:r>
            <a:r>
              <a:rPr lang="es-ES" sz="1400" dirty="0" err="1"/>
              <a:t>form</a:t>
            </a:r>
            <a:r>
              <a:rPr lang="es-ES" sz="1400" dirty="0"/>
              <a:t>&gt;</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0820" y="1340410"/>
            <a:ext cx="2314575"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p:cNvSpPr/>
          <p:nvPr/>
        </p:nvSpPr>
        <p:spPr>
          <a:xfrm>
            <a:off x="723356" y="2967335"/>
            <a:ext cx="6096000" cy="369332"/>
          </a:xfrm>
          <a:prstGeom prst="rect">
            <a:avLst/>
          </a:prstGeom>
        </p:spPr>
        <p:txBody>
          <a:bodyPr>
            <a:spAutoFit/>
          </a:bodyPr>
          <a:lstStyle/>
          <a:p>
            <a:r>
              <a:rPr lang="es-ES" b="1" dirty="0" err="1"/>
              <a:t>The</a:t>
            </a:r>
            <a:r>
              <a:rPr lang="es-ES" b="1" dirty="0"/>
              <a:t> &lt;</a:t>
            </a:r>
            <a:r>
              <a:rPr lang="es-ES" b="1" dirty="0" err="1"/>
              <a:t>label</a:t>
            </a:r>
            <a:r>
              <a:rPr lang="es-ES" b="1" dirty="0"/>
              <a:t>&gt; </a:t>
            </a:r>
            <a:r>
              <a:rPr lang="es-ES" b="1" dirty="0" err="1" smtClean="0"/>
              <a:t>Element</a:t>
            </a:r>
            <a:endParaRPr lang="es-ES" b="1" dirty="0"/>
          </a:p>
        </p:txBody>
      </p:sp>
      <p:sp>
        <p:nvSpPr>
          <p:cNvPr id="13" name="12 Rectángulo"/>
          <p:cNvSpPr/>
          <p:nvPr/>
        </p:nvSpPr>
        <p:spPr>
          <a:xfrm>
            <a:off x="723356" y="3477952"/>
            <a:ext cx="6096000" cy="369332"/>
          </a:xfrm>
          <a:prstGeom prst="rect">
            <a:avLst/>
          </a:prstGeom>
        </p:spPr>
        <p:txBody>
          <a:bodyPr>
            <a:spAutoFit/>
          </a:bodyPr>
          <a:lstStyle/>
          <a:p>
            <a:r>
              <a:rPr lang="es-ES" b="1" dirty="0"/>
              <a:t>Radio </a:t>
            </a:r>
            <a:r>
              <a:rPr lang="es-ES" b="1" dirty="0" err="1" smtClean="0"/>
              <a:t>Buttons</a:t>
            </a:r>
            <a:endParaRPr lang="es-ES" b="1" dirty="0"/>
          </a:p>
        </p:txBody>
      </p:sp>
      <p:sp>
        <p:nvSpPr>
          <p:cNvPr id="14" name="13 Rectángulo"/>
          <p:cNvSpPr/>
          <p:nvPr/>
        </p:nvSpPr>
        <p:spPr>
          <a:xfrm>
            <a:off x="3477491" y="3241337"/>
            <a:ext cx="6456218" cy="2246769"/>
          </a:xfrm>
          <a:prstGeom prst="rect">
            <a:avLst/>
          </a:prstGeom>
          <a:solidFill>
            <a:schemeClr val="bg1">
              <a:lumMod val="95000"/>
            </a:schemeClr>
          </a:solidFill>
        </p:spPr>
        <p:txBody>
          <a:bodyPr wrap="square">
            <a:spAutoFit/>
          </a:bodyPr>
          <a:lstStyle/>
          <a:p>
            <a:r>
              <a:rPr lang="es-ES" sz="1400" dirty="0"/>
              <a:t>&lt;p&gt;</a:t>
            </a:r>
            <a:r>
              <a:rPr lang="es-ES" sz="1400" dirty="0" err="1"/>
              <a:t>Choose</a:t>
            </a:r>
            <a:r>
              <a:rPr lang="es-ES" sz="1400" dirty="0"/>
              <a:t> </a:t>
            </a:r>
            <a:r>
              <a:rPr lang="es-ES" sz="1400" dirty="0" err="1"/>
              <a:t>your</a:t>
            </a:r>
            <a:r>
              <a:rPr lang="es-ES" sz="1400" dirty="0"/>
              <a:t> </a:t>
            </a:r>
            <a:r>
              <a:rPr lang="es-ES" sz="1400" dirty="0" err="1"/>
              <a:t>favorite</a:t>
            </a:r>
            <a:r>
              <a:rPr lang="es-ES" sz="1400" dirty="0"/>
              <a:t> Web </a:t>
            </a:r>
            <a:r>
              <a:rPr lang="es-ES" sz="1400" dirty="0" err="1"/>
              <a:t>language</a:t>
            </a:r>
            <a:r>
              <a:rPr lang="es-ES" sz="1400" dirty="0"/>
              <a:t>:&lt;/p&gt;</a:t>
            </a:r>
            <a:br>
              <a:rPr lang="es-ES" sz="1400" dirty="0"/>
            </a:br>
            <a:r>
              <a:rPr lang="es-ES" sz="1400" dirty="0"/>
              <a:t/>
            </a:r>
            <a:br>
              <a:rPr lang="es-ES" sz="1400" dirty="0"/>
            </a:br>
            <a:r>
              <a:rPr lang="es-ES" sz="1400" dirty="0"/>
              <a:t>&lt;</a:t>
            </a:r>
            <a:r>
              <a:rPr lang="es-ES" sz="1400" dirty="0" err="1"/>
              <a:t>form</a:t>
            </a:r>
            <a:r>
              <a:rPr lang="es-ES" sz="1400" dirty="0"/>
              <a:t>&gt;</a:t>
            </a:r>
            <a:br>
              <a:rPr lang="es-ES" sz="1400" dirty="0"/>
            </a:br>
            <a:r>
              <a:rPr lang="es-ES" sz="1400" dirty="0"/>
              <a:t>  &lt;input </a:t>
            </a:r>
            <a:r>
              <a:rPr lang="es-ES" sz="1400" dirty="0" err="1"/>
              <a:t>type</a:t>
            </a:r>
            <a:r>
              <a:rPr lang="es-ES" sz="1400" dirty="0"/>
              <a:t>="radio" id="</a:t>
            </a:r>
            <a:r>
              <a:rPr lang="es-ES" sz="1400" dirty="0" err="1"/>
              <a:t>html</a:t>
            </a:r>
            <a:r>
              <a:rPr lang="es-ES" sz="1400" dirty="0"/>
              <a:t>" </a:t>
            </a:r>
            <a:r>
              <a:rPr lang="es-ES" sz="1400" dirty="0" err="1"/>
              <a:t>name</a:t>
            </a:r>
            <a:r>
              <a:rPr lang="es-ES" sz="1400" dirty="0"/>
              <a:t>="</a:t>
            </a:r>
            <a:r>
              <a:rPr lang="es-ES" sz="1400" dirty="0" err="1"/>
              <a:t>fav_language</a:t>
            </a:r>
            <a:r>
              <a:rPr lang="es-ES" sz="1400" dirty="0"/>
              <a:t>" </a:t>
            </a:r>
            <a:r>
              <a:rPr lang="es-ES" sz="1400" dirty="0" err="1"/>
              <a:t>value</a:t>
            </a:r>
            <a:r>
              <a:rPr lang="es-ES" sz="1400" dirty="0"/>
              <a:t>="HTML"&gt;</a:t>
            </a:r>
            <a:br>
              <a:rPr lang="es-ES" sz="1400" dirty="0"/>
            </a:br>
            <a:r>
              <a:rPr lang="es-ES" sz="1400" dirty="0"/>
              <a:t>  &lt;</a:t>
            </a:r>
            <a:r>
              <a:rPr lang="es-ES" sz="1400" dirty="0" err="1"/>
              <a:t>label</a:t>
            </a:r>
            <a:r>
              <a:rPr lang="es-ES" sz="1400" dirty="0"/>
              <a:t> </a:t>
            </a:r>
            <a:r>
              <a:rPr lang="es-ES" sz="1400" dirty="0" err="1"/>
              <a:t>for</a:t>
            </a:r>
            <a:r>
              <a:rPr lang="es-ES" sz="1400" dirty="0"/>
              <a:t>="</a:t>
            </a:r>
            <a:r>
              <a:rPr lang="es-ES" sz="1400" dirty="0" err="1"/>
              <a:t>html</a:t>
            </a:r>
            <a:r>
              <a:rPr lang="es-ES" sz="1400" dirty="0"/>
              <a:t>"&gt;HTML&lt;/</a:t>
            </a:r>
            <a:r>
              <a:rPr lang="es-ES" sz="1400" dirty="0" err="1"/>
              <a:t>label</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="radio" id="</a:t>
            </a:r>
            <a:r>
              <a:rPr lang="es-ES" sz="1400" dirty="0" err="1"/>
              <a:t>css</a:t>
            </a:r>
            <a:r>
              <a:rPr lang="es-ES" sz="1400" dirty="0"/>
              <a:t>" </a:t>
            </a:r>
            <a:r>
              <a:rPr lang="es-ES" sz="1400" dirty="0" err="1"/>
              <a:t>name</a:t>
            </a:r>
            <a:r>
              <a:rPr lang="es-ES" sz="1400" dirty="0"/>
              <a:t>="</a:t>
            </a:r>
            <a:r>
              <a:rPr lang="es-ES" sz="1400" dirty="0" err="1"/>
              <a:t>fav_language</a:t>
            </a:r>
            <a:r>
              <a:rPr lang="es-ES" sz="1400" dirty="0"/>
              <a:t>" </a:t>
            </a:r>
            <a:r>
              <a:rPr lang="es-ES" sz="1400" dirty="0" err="1"/>
              <a:t>value</a:t>
            </a:r>
            <a:r>
              <a:rPr lang="es-ES" sz="1400" dirty="0"/>
              <a:t>="CSS"&gt;</a:t>
            </a:r>
            <a:br>
              <a:rPr lang="es-ES" sz="1400" dirty="0"/>
            </a:br>
            <a:r>
              <a:rPr lang="es-ES" sz="1400" dirty="0"/>
              <a:t>  &lt;</a:t>
            </a:r>
            <a:r>
              <a:rPr lang="es-ES" sz="1400" dirty="0" err="1"/>
              <a:t>label</a:t>
            </a:r>
            <a:r>
              <a:rPr lang="es-ES" sz="1400" dirty="0"/>
              <a:t> </a:t>
            </a:r>
            <a:r>
              <a:rPr lang="es-ES" sz="1400" dirty="0" err="1"/>
              <a:t>for</a:t>
            </a:r>
            <a:r>
              <a:rPr lang="es-ES" sz="1400" dirty="0"/>
              <a:t>="</a:t>
            </a:r>
            <a:r>
              <a:rPr lang="es-ES" sz="1400" dirty="0" err="1"/>
              <a:t>css</a:t>
            </a:r>
            <a:r>
              <a:rPr lang="es-ES" sz="1400" dirty="0"/>
              <a:t>"&gt;CSS&lt;/</a:t>
            </a:r>
            <a:r>
              <a:rPr lang="es-ES" sz="1400" dirty="0" err="1"/>
              <a:t>label</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="radio" id="</a:t>
            </a:r>
            <a:r>
              <a:rPr lang="es-ES" sz="1400" dirty="0" err="1"/>
              <a:t>javascript</a:t>
            </a:r>
            <a:r>
              <a:rPr lang="es-ES" sz="1400" dirty="0"/>
              <a:t>" </a:t>
            </a:r>
            <a:r>
              <a:rPr lang="es-ES" sz="1400" dirty="0" err="1"/>
              <a:t>name</a:t>
            </a:r>
            <a:r>
              <a:rPr lang="es-ES" sz="1400" dirty="0"/>
              <a:t>="</a:t>
            </a:r>
            <a:r>
              <a:rPr lang="es-ES" sz="1400" dirty="0" err="1"/>
              <a:t>fav_language</a:t>
            </a:r>
            <a:r>
              <a:rPr lang="es-ES" sz="1400" dirty="0"/>
              <a:t>" </a:t>
            </a:r>
            <a:r>
              <a:rPr lang="es-ES" sz="1400" dirty="0" err="1"/>
              <a:t>value</a:t>
            </a:r>
            <a:r>
              <a:rPr lang="es-ES" sz="1400" dirty="0"/>
              <a:t>="JavaScript"&gt;</a:t>
            </a:r>
            <a:br>
              <a:rPr lang="es-ES" sz="1400" dirty="0"/>
            </a:br>
            <a:r>
              <a:rPr lang="es-ES" sz="1400" dirty="0"/>
              <a:t>  &lt;</a:t>
            </a:r>
            <a:r>
              <a:rPr lang="es-ES" sz="1400" dirty="0" err="1"/>
              <a:t>label</a:t>
            </a:r>
            <a:r>
              <a:rPr lang="es-ES" sz="1400" dirty="0"/>
              <a:t> </a:t>
            </a:r>
            <a:r>
              <a:rPr lang="es-ES" sz="1400" dirty="0" err="1"/>
              <a:t>for</a:t>
            </a:r>
            <a:r>
              <a:rPr lang="es-ES" sz="1400" dirty="0"/>
              <a:t>="</a:t>
            </a:r>
            <a:r>
              <a:rPr lang="es-ES" sz="1400" dirty="0" err="1"/>
              <a:t>javascript</a:t>
            </a:r>
            <a:r>
              <a:rPr lang="es-ES" sz="1400" dirty="0"/>
              <a:t>"&gt;JavaScript&lt;/</a:t>
            </a:r>
            <a:r>
              <a:rPr lang="es-ES" sz="1400" dirty="0" err="1"/>
              <a:t>label</a:t>
            </a:r>
            <a:r>
              <a:rPr lang="es-ES" sz="1400" dirty="0"/>
              <a:t>&gt;</a:t>
            </a:r>
            <a:br>
              <a:rPr lang="es-ES" sz="1400" dirty="0"/>
            </a:br>
            <a:r>
              <a:rPr lang="es-ES" sz="1400" dirty="0"/>
              <a:t>&lt;/</a:t>
            </a:r>
            <a:r>
              <a:rPr lang="es-ES" sz="1400" dirty="0" err="1"/>
              <a:t>form</a:t>
            </a:r>
            <a:r>
              <a:rPr lang="es-ES" sz="1400" dirty="0"/>
              <a:t>&gt;</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56" y="4010158"/>
            <a:ext cx="28575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555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3554"/>
                                        </p:tgtEl>
                                        <p:attrNameLst>
                                          <p:attrName>style.visibility</p:attrName>
                                        </p:attrNameLst>
                                      </p:cBhvr>
                                      <p:to>
                                        <p:strVal val="visible"/>
                                      </p:to>
                                    </p:set>
                                    <p:anim calcmode="lin" valueType="num">
                                      <p:cBhvr>
                                        <p:cTn id="19" dur="500" fill="hold"/>
                                        <p:tgtEl>
                                          <p:spTgt spid="23554"/>
                                        </p:tgtEl>
                                        <p:attrNameLst>
                                          <p:attrName>ppt_w</p:attrName>
                                        </p:attrNameLst>
                                      </p:cBhvr>
                                      <p:tavLst>
                                        <p:tav tm="0">
                                          <p:val>
                                            <p:fltVal val="0"/>
                                          </p:val>
                                        </p:tav>
                                        <p:tav tm="100000">
                                          <p:val>
                                            <p:strVal val="#ppt_w"/>
                                          </p:val>
                                        </p:tav>
                                      </p:tavLst>
                                    </p:anim>
                                    <p:anim calcmode="lin" valueType="num">
                                      <p:cBhvr>
                                        <p:cTn id="20" dur="500" fill="hold"/>
                                        <p:tgtEl>
                                          <p:spTgt spid="23554"/>
                                        </p:tgtEl>
                                        <p:attrNameLst>
                                          <p:attrName>ppt_h</p:attrName>
                                        </p:attrNameLst>
                                      </p:cBhvr>
                                      <p:tavLst>
                                        <p:tav tm="0">
                                          <p:val>
                                            <p:fltVal val="0"/>
                                          </p:val>
                                        </p:tav>
                                        <p:tav tm="100000">
                                          <p:val>
                                            <p:strVal val="#ppt_h"/>
                                          </p:val>
                                        </p:tav>
                                      </p:tavLst>
                                    </p:anim>
                                    <p:animEffect transition="in" filter="fade">
                                      <p:cBhvr>
                                        <p:cTn id="21" dur="500"/>
                                        <p:tgtEl>
                                          <p:spTgt spid="2355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23555"/>
                                        </p:tgtEl>
                                        <p:attrNameLst>
                                          <p:attrName>style.visibility</p:attrName>
                                        </p:attrNameLst>
                                      </p:cBhvr>
                                      <p:to>
                                        <p:strVal val="visible"/>
                                      </p:to>
                                    </p:set>
                                    <p:anim calcmode="lin" valueType="num">
                                      <p:cBhvr>
                                        <p:cTn id="43" dur="500" fill="hold"/>
                                        <p:tgtEl>
                                          <p:spTgt spid="23555"/>
                                        </p:tgtEl>
                                        <p:attrNameLst>
                                          <p:attrName>ppt_w</p:attrName>
                                        </p:attrNameLst>
                                      </p:cBhvr>
                                      <p:tavLst>
                                        <p:tav tm="0">
                                          <p:val>
                                            <p:fltVal val="0"/>
                                          </p:val>
                                        </p:tav>
                                        <p:tav tm="100000">
                                          <p:val>
                                            <p:strVal val="#ppt_w"/>
                                          </p:val>
                                        </p:tav>
                                      </p:tavLst>
                                    </p:anim>
                                    <p:anim calcmode="lin" valueType="num">
                                      <p:cBhvr>
                                        <p:cTn id="44" dur="500" fill="hold"/>
                                        <p:tgtEl>
                                          <p:spTgt spid="23555"/>
                                        </p:tgtEl>
                                        <p:attrNameLst>
                                          <p:attrName>ppt_h</p:attrName>
                                        </p:attrNameLst>
                                      </p:cBhvr>
                                      <p:tavLst>
                                        <p:tav tm="0">
                                          <p:val>
                                            <p:fltVal val="0"/>
                                          </p:val>
                                        </p:tav>
                                        <p:tav tm="100000">
                                          <p:val>
                                            <p:strVal val="#ppt_h"/>
                                          </p:val>
                                        </p:tav>
                                      </p:tavLst>
                                    </p:anim>
                                    <p:animEffect transition="in" filter="fade">
                                      <p:cBhvr>
                                        <p:cTn id="45"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3" grpId="0"/>
      <p:bldP spid="1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6" y="388819"/>
            <a:ext cx="10495178" cy="479400"/>
          </a:xfrm>
        </p:spPr>
        <p:txBody>
          <a:bodyPr>
            <a:normAutofit/>
          </a:bodyPr>
          <a:lstStyle/>
          <a:p>
            <a:r>
              <a:rPr lang="es-ES" dirty="0"/>
              <a:t>14. </a:t>
            </a:r>
            <a:r>
              <a:rPr lang="es-ES" dirty="0" smtClean="0"/>
              <a:t>Formularios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85</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3" name="2 Rectángulo"/>
          <p:cNvSpPr/>
          <p:nvPr/>
        </p:nvSpPr>
        <p:spPr>
          <a:xfrm>
            <a:off x="732223" y="1184625"/>
            <a:ext cx="1544012" cy="369332"/>
          </a:xfrm>
          <a:prstGeom prst="rect">
            <a:avLst/>
          </a:prstGeom>
        </p:spPr>
        <p:txBody>
          <a:bodyPr wrap="none">
            <a:spAutoFit/>
          </a:bodyPr>
          <a:lstStyle/>
          <a:p>
            <a:r>
              <a:rPr lang="es-ES" b="1" dirty="0" err="1"/>
              <a:t>Checkboxes</a:t>
            </a:r>
            <a:endParaRPr lang="es-ES" b="1" dirty="0"/>
          </a:p>
        </p:txBody>
      </p:sp>
      <p:sp>
        <p:nvSpPr>
          <p:cNvPr id="4" name="3 Rectángulo"/>
          <p:cNvSpPr/>
          <p:nvPr/>
        </p:nvSpPr>
        <p:spPr>
          <a:xfrm>
            <a:off x="2715491" y="1215165"/>
            <a:ext cx="6096000" cy="1815882"/>
          </a:xfrm>
          <a:prstGeom prst="rect">
            <a:avLst/>
          </a:prstGeom>
          <a:solidFill>
            <a:schemeClr val="bg1">
              <a:lumMod val="95000"/>
            </a:schemeClr>
          </a:solidFill>
        </p:spPr>
        <p:txBody>
          <a:bodyPr>
            <a:spAutoFit/>
          </a:bodyPr>
          <a:lstStyle/>
          <a:p>
            <a:r>
              <a:rPr lang="es-ES" sz="1400" dirty="0"/>
              <a:t>&lt;</a:t>
            </a:r>
            <a:r>
              <a:rPr lang="es-ES" sz="1400" dirty="0" err="1"/>
              <a:t>form</a:t>
            </a:r>
            <a:r>
              <a:rPr lang="es-ES" sz="1400" dirty="0"/>
              <a:t>&gt;</a:t>
            </a:r>
            <a:br>
              <a:rPr lang="es-ES" sz="1400" dirty="0"/>
            </a:br>
            <a:r>
              <a:rPr lang="es-ES" sz="1400" dirty="0"/>
              <a:t>  &lt;input </a:t>
            </a:r>
            <a:r>
              <a:rPr lang="es-ES" sz="1400" dirty="0" err="1"/>
              <a:t>type</a:t>
            </a:r>
            <a:r>
              <a:rPr lang="es-ES" sz="1400" dirty="0"/>
              <a:t>="</a:t>
            </a:r>
            <a:r>
              <a:rPr lang="es-ES" sz="1400" dirty="0" err="1"/>
              <a:t>checkbox</a:t>
            </a:r>
            <a:r>
              <a:rPr lang="es-ES" sz="1400" dirty="0"/>
              <a:t>" id="vehicle1" </a:t>
            </a:r>
            <a:r>
              <a:rPr lang="es-ES" sz="1400" dirty="0" err="1"/>
              <a:t>name</a:t>
            </a:r>
            <a:r>
              <a:rPr lang="es-ES" sz="1400" dirty="0"/>
              <a:t>="vehicle1" </a:t>
            </a:r>
            <a:r>
              <a:rPr lang="es-ES" sz="1400" dirty="0" err="1"/>
              <a:t>value</a:t>
            </a:r>
            <a:r>
              <a:rPr lang="es-ES" sz="1400" dirty="0"/>
              <a:t>="</a:t>
            </a:r>
            <a:r>
              <a:rPr lang="es-ES" sz="1400" dirty="0" err="1"/>
              <a:t>Bike</a:t>
            </a:r>
            <a:r>
              <a:rPr lang="es-ES" sz="1400" dirty="0"/>
              <a:t>"&gt;</a:t>
            </a:r>
            <a:br>
              <a:rPr lang="es-ES" sz="1400" dirty="0"/>
            </a:br>
            <a:r>
              <a:rPr lang="es-ES" sz="1400" dirty="0"/>
              <a:t>  &lt;</a:t>
            </a:r>
            <a:r>
              <a:rPr lang="es-ES" sz="1400" dirty="0" err="1"/>
              <a:t>label</a:t>
            </a:r>
            <a:r>
              <a:rPr lang="es-ES" sz="1400" dirty="0"/>
              <a:t> </a:t>
            </a:r>
            <a:r>
              <a:rPr lang="es-ES" sz="1400" dirty="0" err="1"/>
              <a:t>for</a:t>
            </a:r>
            <a:r>
              <a:rPr lang="es-ES" sz="1400" dirty="0"/>
              <a:t>="vehicle1"&gt; I </a:t>
            </a:r>
            <a:r>
              <a:rPr lang="es-ES" sz="1400" dirty="0" err="1"/>
              <a:t>have</a:t>
            </a:r>
            <a:r>
              <a:rPr lang="es-ES" sz="1400" dirty="0"/>
              <a:t> a </a:t>
            </a:r>
            <a:r>
              <a:rPr lang="es-ES" sz="1400" dirty="0" err="1"/>
              <a:t>bike</a:t>
            </a:r>
            <a:r>
              <a:rPr lang="es-ES" sz="1400" dirty="0"/>
              <a:t>&lt;/</a:t>
            </a:r>
            <a:r>
              <a:rPr lang="es-ES" sz="1400" dirty="0" err="1"/>
              <a:t>label</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a:t>
            </a:r>
            <a:r>
              <a:rPr lang="es-ES" sz="1400" dirty="0" err="1"/>
              <a:t>checkbox</a:t>
            </a:r>
            <a:r>
              <a:rPr lang="es-ES" sz="1400" dirty="0"/>
              <a:t>" id="vehicle2" </a:t>
            </a:r>
            <a:r>
              <a:rPr lang="es-ES" sz="1400" dirty="0" err="1"/>
              <a:t>name</a:t>
            </a:r>
            <a:r>
              <a:rPr lang="es-ES" sz="1400" dirty="0"/>
              <a:t>="vehicle2" </a:t>
            </a:r>
            <a:r>
              <a:rPr lang="es-ES" sz="1400" dirty="0" err="1"/>
              <a:t>value</a:t>
            </a:r>
            <a:r>
              <a:rPr lang="es-ES" sz="1400" dirty="0"/>
              <a:t>="Car"&gt;</a:t>
            </a:r>
            <a:br>
              <a:rPr lang="es-ES" sz="1400" dirty="0"/>
            </a:br>
            <a:r>
              <a:rPr lang="es-ES" sz="1400" dirty="0"/>
              <a:t>  &lt;</a:t>
            </a:r>
            <a:r>
              <a:rPr lang="es-ES" sz="1400" dirty="0" err="1"/>
              <a:t>label</a:t>
            </a:r>
            <a:r>
              <a:rPr lang="es-ES" sz="1400" dirty="0"/>
              <a:t> </a:t>
            </a:r>
            <a:r>
              <a:rPr lang="es-ES" sz="1400" dirty="0" err="1"/>
              <a:t>for</a:t>
            </a:r>
            <a:r>
              <a:rPr lang="es-ES" sz="1400" dirty="0"/>
              <a:t>="vehicle2"&gt; I </a:t>
            </a:r>
            <a:r>
              <a:rPr lang="es-ES" sz="1400" dirty="0" err="1"/>
              <a:t>have</a:t>
            </a:r>
            <a:r>
              <a:rPr lang="es-ES" sz="1400" dirty="0"/>
              <a:t> a car&lt;/</a:t>
            </a:r>
            <a:r>
              <a:rPr lang="es-ES" sz="1400" dirty="0" err="1"/>
              <a:t>label</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a:t>
            </a:r>
            <a:r>
              <a:rPr lang="es-ES" sz="1400" dirty="0" err="1"/>
              <a:t>checkbox</a:t>
            </a:r>
            <a:r>
              <a:rPr lang="es-ES" sz="1400" dirty="0"/>
              <a:t>" id="vehicle3" </a:t>
            </a:r>
            <a:r>
              <a:rPr lang="es-ES" sz="1400" dirty="0" err="1"/>
              <a:t>name</a:t>
            </a:r>
            <a:r>
              <a:rPr lang="es-ES" sz="1400" dirty="0"/>
              <a:t>="vehicle3" </a:t>
            </a:r>
            <a:r>
              <a:rPr lang="es-ES" sz="1400" dirty="0" err="1"/>
              <a:t>value</a:t>
            </a:r>
            <a:r>
              <a:rPr lang="es-ES" sz="1400" dirty="0"/>
              <a:t>="</a:t>
            </a:r>
            <a:r>
              <a:rPr lang="es-ES" sz="1400" dirty="0" err="1"/>
              <a:t>Boat</a:t>
            </a:r>
            <a:r>
              <a:rPr lang="es-ES" sz="1400" dirty="0"/>
              <a:t>"&gt;</a:t>
            </a:r>
            <a:br>
              <a:rPr lang="es-ES" sz="1400" dirty="0"/>
            </a:br>
            <a:r>
              <a:rPr lang="es-ES" sz="1400" dirty="0"/>
              <a:t>  &lt;</a:t>
            </a:r>
            <a:r>
              <a:rPr lang="es-ES" sz="1400" dirty="0" err="1"/>
              <a:t>label</a:t>
            </a:r>
            <a:r>
              <a:rPr lang="es-ES" sz="1400" dirty="0"/>
              <a:t> </a:t>
            </a:r>
            <a:r>
              <a:rPr lang="es-ES" sz="1400" dirty="0" err="1"/>
              <a:t>for</a:t>
            </a:r>
            <a:r>
              <a:rPr lang="es-ES" sz="1400" dirty="0"/>
              <a:t>="vehicle3"&gt; I </a:t>
            </a:r>
            <a:r>
              <a:rPr lang="es-ES" sz="1400" dirty="0" err="1"/>
              <a:t>have</a:t>
            </a:r>
            <a:r>
              <a:rPr lang="es-ES" sz="1400" dirty="0"/>
              <a:t> a </a:t>
            </a:r>
            <a:r>
              <a:rPr lang="es-ES" sz="1400" dirty="0" err="1"/>
              <a:t>boat</a:t>
            </a:r>
            <a:r>
              <a:rPr lang="es-ES" sz="1400" dirty="0"/>
              <a:t>&lt;/</a:t>
            </a:r>
            <a:r>
              <a:rPr lang="es-ES" sz="1400" dirty="0" err="1"/>
              <a:t>label</a:t>
            </a:r>
            <a:r>
              <a:rPr lang="es-ES" sz="1400" dirty="0"/>
              <a:t>&gt;</a:t>
            </a:r>
            <a:br>
              <a:rPr lang="es-ES" sz="1400" dirty="0"/>
            </a:br>
            <a:r>
              <a:rPr lang="es-ES" sz="1400" dirty="0"/>
              <a:t>&lt;/</a:t>
            </a:r>
            <a:r>
              <a:rPr lang="es-ES" sz="1400" dirty="0" err="1"/>
              <a:t>form</a:t>
            </a:r>
            <a:r>
              <a:rPr lang="es-ES" sz="1400" dirty="0"/>
              <a:t>&gt;</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2720" y="1689718"/>
            <a:ext cx="145732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744379" y="3477952"/>
            <a:ext cx="6096000" cy="369332"/>
          </a:xfrm>
          <a:prstGeom prst="rect">
            <a:avLst/>
          </a:prstGeom>
        </p:spPr>
        <p:txBody>
          <a:bodyPr>
            <a:spAutoFit/>
          </a:bodyPr>
          <a:lstStyle/>
          <a:p>
            <a:r>
              <a:rPr lang="es-ES" b="1" dirty="0" err="1"/>
              <a:t>The</a:t>
            </a:r>
            <a:r>
              <a:rPr lang="es-ES" b="1" dirty="0"/>
              <a:t> </a:t>
            </a:r>
            <a:r>
              <a:rPr lang="es-ES" b="1" dirty="0" err="1"/>
              <a:t>Submit</a:t>
            </a:r>
            <a:r>
              <a:rPr lang="es-ES" b="1" dirty="0"/>
              <a:t> </a:t>
            </a:r>
            <a:r>
              <a:rPr lang="es-ES" b="1" dirty="0" err="1" smtClean="0"/>
              <a:t>Button</a:t>
            </a:r>
            <a:endParaRPr lang="es-ES" b="1" dirty="0"/>
          </a:p>
        </p:txBody>
      </p:sp>
      <p:sp>
        <p:nvSpPr>
          <p:cNvPr id="7" name="6 Rectángulo"/>
          <p:cNvSpPr/>
          <p:nvPr/>
        </p:nvSpPr>
        <p:spPr>
          <a:xfrm>
            <a:off x="3149600" y="3477952"/>
            <a:ext cx="6096000" cy="1600438"/>
          </a:xfrm>
          <a:prstGeom prst="rect">
            <a:avLst/>
          </a:prstGeom>
          <a:solidFill>
            <a:schemeClr val="bg1">
              <a:lumMod val="95000"/>
            </a:schemeClr>
          </a:solidFill>
        </p:spPr>
        <p:txBody>
          <a:bodyPr>
            <a:spAutoFit/>
          </a:bodyPr>
          <a:lstStyle/>
          <a:p>
            <a:r>
              <a:rPr lang="es-ES" sz="1400" dirty="0"/>
              <a:t>&lt;</a:t>
            </a:r>
            <a:r>
              <a:rPr lang="es-ES" sz="1400" dirty="0" err="1"/>
              <a:t>form</a:t>
            </a:r>
            <a:r>
              <a:rPr lang="es-ES" sz="1400" dirty="0"/>
              <a:t> </a:t>
            </a:r>
            <a:r>
              <a:rPr lang="es-ES" sz="1400" dirty="0" err="1"/>
              <a:t>action</a:t>
            </a:r>
            <a:r>
              <a:rPr lang="es-ES" sz="1400" dirty="0"/>
              <a:t>="/</a:t>
            </a:r>
            <a:r>
              <a:rPr lang="es-ES" sz="1400" dirty="0" err="1"/>
              <a:t>action_page.php</a:t>
            </a:r>
            <a:r>
              <a:rPr lang="es-ES" sz="1400" dirty="0"/>
              <a:t>"&gt;</a:t>
            </a:r>
            <a:br>
              <a:rPr lang="es-ES" sz="1400" dirty="0"/>
            </a:br>
            <a:r>
              <a:rPr lang="es-ES" sz="1400" dirty="0"/>
              <a:t>  &lt;</a:t>
            </a:r>
            <a:r>
              <a:rPr lang="es-ES" sz="1400" dirty="0" err="1"/>
              <a:t>label</a:t>
            </a:r>
            <a:r>
              <a:rPr lang="es-ES" sz="1400" dirty="0"/>
              <a:t> </a:t>
            </a:r>
            <a:r>
              <a:rPr lang="es-ES" sz="1400" dirty="0" err="1"/>
              <a:t>for</a:t>
            </a:r>
            <a:r>
              <a:rPr lang="es-ES" sz="1400" dirty="0"/>
              <a:t>="</a:t>
            </a:r>
            <a:r>
              <a:rPr lang="es-ES" sz="1400" dirty="0" err="1"/>
              <a:t>fname</a:t>
            </a:r>
            <a:r>
              <a:rPr lang="es-ES" sz="1400" dirty="0"/>
              <a:t>"&gt;</a:t>
            </a:r>
            <a:r>
              <a:rPr lang="es-ES" sz="1400" dirty="0" err="1"/>
              <a:t>First</a:t>
            </a:r>
            <a:r>
              <a:rPr lang="es-ES" sz="1400" dirty="0"/>
              <a:t> </a:t>
            </a:r>
            <a:r>
              <a:rPr lang="es-ES" sz="1400" dirty="0" err="1"/>
              <a:t>name</a:t>
            </a:r>
            <a:r>
              <a:rPr lang="es-ES" sz="1400" dirty="0"/>
              <a:t>:&lt;/</a:t>
            </a:r>
            <a:r>
              <a:rPr lang="es-ES" sz="1400" dirty="0" err="1"/>
              <a:t>label</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a:t>
            </a:r>
            <a:r>
              <a:rPr lang="es-ES" sz="1400" dirty="0" err="1"/>
              <a:t>text</a:t>
            </a:r>
            <a:r>
              <a:rPr lang="es-ES" sz="1400" dirty="0"/>
              <a:t>" id="</a:t>
            </a:r>
            <a:r>
              <a:rPr lang="es-ES" sz="1400" dirty="0" err="1"/>
              <a:t>fname</a:t>
            </a:r>
            <a:r>
              <a:rPr lang="es-ES" sz="1400" dirty="0"/>
              <a:t>" </a:t>
            </a:r>
            <a:r>
              <a:rPr lang="es-ES" sz="1400" dirty="0" err="1"/>
              <a:t>name</a:t>
            </a:r>
            <a:r>
              <a:rPr lang="es-ES" sz="1400" dirty="0"/>
              <a:t>="</a:t>
            </a:r>
            <a:r>
              <a:rPr lang="es-ES" sz="1400" dirty="0" err="1"/>
              <a:t>fname</a:t>
            </a:r>
            <a:r>
              <a:rPr lang="es-ES" sz="1400" dirty="0"/>
              <a:t>" </a:t>
            </a:r>
            <a:r>
              <a:rPr lang="es-ES" sz="1400" dirty="0" err="1"/>
              <a:t>value</a:t>
            </a:r>
            <a:r>
              <a:rPr lang="es-ES" sz="1400" dirty="0"/>
              <a:t>="John"&gt;&lt;</a:t>
            </a:r>
            <a:r>
              <a:rPr lang="es-ES" sz="1400" dirty="0" err="1"/>
              <a:t>br</a:t>
            </a:r>
            <a:r>
              <a:rPr lang="es-ES" sz="1400" dirty="0"/>
              <a:t>&gt;</a:t>
            </a:r>
            <a:br>
              <a:rPr lang="es-ES" sz="1400" dirty="0"/>
            </a:br>
            <a:r>
              <a:rPr lang="es-ES" sz="1400" dirty="0"/>
              <a:t>  &lt;</a:t>
            </a:r>
            <a:r>
              <a:rPr lang="es-ES" sz="1400" dirty="0" err="1"/>
              <a:t>label</a:t>
            </a:r>
            <a:r>
              <a:rPr lang="es-ES" sz="1400" dirty="0"/>
              <a:t> </a:t>
            </a:r>
            <a:r>
              <a:rPr lang="es-ES" sz="1400" dirty="0" err="1"/>
              <a:t>for</a:t>
            </a:r>
            <a:r>
              <a:rPr lang="es-ES" sz="1400" dirty="0"/>
              <a:t>="</a:t>
            </a:r>
            <a:r>
              <a:rPr lang="es-ES" sz="1400" dirty="0" err="1"/>
              <a:t>lname</a:t>
            </a:r>
            <a:r>
              <a:rPr lang="es-ES" sz="1400" dirty="0"/>
              <a:t>"&gt;</a:t>
            </a:r>
            <a:r>
              <a:rPr lang="es-ES" sz="1400" dirty="0" err="1"/>
              <a:t>Last</a:t>
            </a:r>
            <a:r>
              <a:rPr lang="es-ES" sz="1400" dirty="0"/>
              <a:t> </a:t>
            </a:r>
            <a:r>
              <a:rPr lang="es-ES" sz="1400" dirty="0" err="1"/>
              <a:t>name</a:t>
            </a:r>
            <a:r>
              <a:rPr lang="es-ES" sz="1400" dirty="0"/>
              <a:t>:&lt;/</a:t>
            </a:r>
            <a:r>
              <a:rPr lang="es-ES" sz="1400" dirty="0" err="1"/>
              <a:t>label</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a:t>
            </a:r>
            <a:r>
              <a:rPr lang="es-ES" sz="1400" dirty="0" err="1"/>
              <a:t>text</a:t>
            </a:r>
            <a:r>
              <a:rPr lang="es-ES" sz="1400" dirty="0"/>
              <a:t>" id="</a:t>
            </a:r>
            <a:r>
              <a:rPr lang="es-ES" sz="1400" dirty="0" err="1"/>
              <a:t>lname</a:t>
            </a:r>
            <a:r>
              <a:rPr lang="es-ES" sz="1400" dirty="0"/>
              <a:t>" </a:t>
            </a:r>
            <a:r>
              <a:rPr lang="es-ES" sz="1400" dirty="0" err="1"/>
              <a:t>name</a:t>
            </a:r>
            <a:r>
              <a:rPr lang="es-ES" sz="1400" dirty="0"/>
              <a:t>="</a:t>
            </a:r>
            <a:r>
              <a:rPr lang="es-ES" sz="1400" dirty="0" err="1"/>
              <a:t>lname</a:t>
            </a:r>
            <a:r>
              <a:rPr lang="es-ES" sz="1400" dirty="0"/>
              <a:t>" </a:t>
            </a:r>
            <a:r>
              <a:rPr lang="es-ES" sz="1400" dirty="0" err="1"/>
              <a:t>value</a:t>
            </a:r>
            <a:r>
              <a:rPr lang="es-ES" sz="1400" dirty="0"/>
              <a:t>="</a:t>
            </a:r>
            <a:r>
              <a:rPr lang="es-ES" sz="1400" dirty="0" err="1"/>
              <a:t>Doe</a:t>
            </a:r>
            <a:r>
              <a:rPr lang="es-ES" sz="1400" dirty="0"/>
              <a:t>"&gt;&lt;</a:t>
            </a:r>
            <a:r>
              <a:rPr lang="es-ES" sz="1400" dirty="0" err="1"/>
              <a:t>br</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a:t>
            </a:r>
            <a:r>
              <a:rPr lang="es-ES" sz="1400" dirty="0" err="1"/>
              <a:t>submit</a:t>
            </a:r>
            <a:r>
              <a:rPr lang="es-ES" sz="1400" dirty="0"/>
              <a:t>" </a:t>
            </a:r>
            <a:r>
              <a:rPr lang="es-ES" sz="1400" dirty="0" err="1"/>
              <a:t>value</a:t>
            </a:r>
            <a:r>
              <a:rPr lang="es-ES" sz="1400" dirty="0"/>
              <a:t>="</a:t>
            </a:r>
            <a:r>
              <a:rPr lang="es-ES" sz="1400" dirty="0" err="1"/>
              <a:t>Submit</a:t>
            </a:r>
            <a:r>
              <a:rPr lang="es-ES" sz="1400" dirty="0"/>
              <a:t>"&gt;</a:t>
            </a:r>
            <a:br>
              <a:rPr lang="es-ES" sz="1400" dirty="0"/>
            </a:br>
            <a:r>
              <a:rPr lang="es-ES" sz="1400" dirty="0"/>
              <a:t>&lt;/</a:t>
            </a:r>
            <a:r>
              <a:rPr lang="es-ES" sz="1400" dirty="0" err="1"/>
              <a:t>form</a:t>
            </a:r>
            <a:r>
              <a:rPr lang="es-ES" sz="1400" dirty="0"/>
              <a:t>&gt;</a:t>
            </a: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996" y="3477952"/>
            <a:ext cx="2247900"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531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4578"/>
                                        </p:tgtEl>
                                        <p:attrNameLst>
                                          <p:attrName>style.visibility</p:attrName>
                                        </p:attrNameLst>
                                      </p:cBhvr>
                                      <p:to>
                                        <p:strVal val="visible"/>
                                      </p:to>
                                    </p:set>
                                    <p:anim calcmode="lin" valueType="num">
                                      <p:cBhvr>
                                        <p:cTn id="19" dur="500" fill="hold"/>
                                        <p:tgtEl>
                                          <p:spTgt spid="24578"/>
                                        </p:tgtEl>
                                        <p:attrNameLst>
                                          <p:attrName>ppt_w</p:attrName>
                                        </p:attrNameLst>
                                      </p:cBhvr>
                                      <p:tavLst>
                                        <p:tav tm="0">
                                          <p:val>
                                            <p:fltVal val="0"/>
                                          </p:val>
                                        </p:tav>
                                        <p:tav tm="100000">
                                          <p:val>
                                            <p:strVal val="#ppt_w"/>
                                          </p:val>
                                        </p:tav>
                                      </p:tavLst>
                                    </p:anim>
                                    <p:anim calcmode="lin" valueType="num">
                                      <p:cBhvr>
                                        <p:cTn id="20" dur="500" fill="hold"/>
                                        <p:tgtEl>
                                          <p:spTgt spid="24578"/>
                                        </p:tgtEl>
                                        <p:attrNameLst>
                                          <p:attrName>ppt_h</p:attrName>
                                        </p:attrNameLst>
                                      </p:cBhvr>
                                      <p:tavLst>
                                        <p:tav tm="0">
                                          <p:val>
                                            <p:fltVal val="0"/>
                                          </p:val>
                                        </p:tav>
                                        <p:tav tm="100000">
                                          <p:val>
                                            <p:strVal val="#ppt_h"/>
                                          </p:val>
                                        </p:tav>
                                      </p:tavLst>
                                    </p:anim>
                                    <p:animEffect transition="in" filter="fade">
                                      <p:cBhvr>
                                        <p:cTn id="21" dur="500"/>
                                        <p:tgtEl>
                                          <p:spTgt spid="2457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4579"/>
                                        </p:tgtEl>
                                        <p:attrNameLst>
                                          <p:attrName>style.visibility</p:attrName>
                                        </p:attrNameLst>
                                      </p:cBhvr>
                                      <p:to>
                                        <p:strVal val="visible"/>
                                      </p:to>
                                    </p:set>
                                    <p:anim calcmode="lin" valueType="num">
                                      <p:cBhvr>
                                        <p:cTn id="38" dur="500" fill="hold"/>
                                        <p:tgtEl>
                                          <p:spTgt spid="24579"/>
                                        </p:tgtEl>
                                        <p:attrNameLst>
                                          <p:attrName>ppt_w</p:attrName>
                                        </p:attrNameLst>
                                      </p:cBhvr>
                                      <p:tavLst>
                                        <p:tav tm="0">
                                          <p:val>
                                            <p:fltVal val="0"/>
                                          </p:val>
                                        </p:tav>
                                        <p:tav tm="100000">
                                          <p:val>
                                            <p:strVal val="#ppt_w"/>
                                          </p:val>
                                        </p:tav>
                                      </p:tavLst>
                                    </p:anim>
                                    <p:anim calcmode="lin" valueType="num">
                                      <p:cBhvr>
                                        <p:cTn id="39" dur="500" fill="hold"/>
                                        <p:tgtEl>
                                          <p:spTgt spid="24579"/>
                                        </p:tgtEl>
                                        <p:attrNameLst>
                                          <p:attrName>ppt_h</p:attrName>
                                        </p:attrNameLst>
                                      </p:cBhvr>
                                      <p:tavLst>
                                        <p:tav tm="0">
                                          <p:val>
                                            <p:fltVal val="0"/>
                                          </p:val>
                                        </p:tav>
                                        <p:tav tm="100000">
                                          <p:val>
                                            <p:strVal val="#ppt_h"/>
                                          </p:val>
                                        </p:tav>
                                      </p:tavLst>
                                    </p:anim>
                                    <p:animEffect transition="in" filter="fade">
                                      <p:cBhvr>
                                        <p:cTn id="40" dur="50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86</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8" name="7 Rectángulo"/>
          <p:cNvSpPr/>
          <p:nvPr/>
        </p:nvSpPr>
        <p:spPr>
          <a:xfrm>
            <a:off x="387927" y="1240135"/>
            <a:ext cx="6096000" cy="4247317"/>
          </a:xfrm>
          <a:prstGeom prst="rect">
            <a:avLst/>
          </a:prstGeom>
        </p:spPr>
        <p:txBody>
          <a:bodyPr>
            <a:spAutoFit/>
          </a:bodyPr>
          <a:lstStyle/>
          <a:p>
            <a:r>
              <a:rPr lang="es-ES" b="1" dirty="0" err="1"/>
              <a:t>The</a:t>
            </a:r>
            <a:r>
              <a:rPr lang="es-ES" b="1" dirty="0"/>
              <a:t> HTML &lt;</a:t>
            </a:r>
            <a:r>
              <a:rPr lang="es-ES" b="1" dirty="0" err="1"/>
              <a:t>form</a:t>
            </a:r>
            <a:r>
              <a:rPr lang="es-ES" b="1" dirty="0"/>
              <a:t>&gt; </a:t>
            </a:r>
            <a:r>
              <a:rPr lang="es-ES" b="1" dirty="0" err="1" smtClean="0"/>
              <a:t>Elements</a:t>
            </a:r>
            <a:endParaRPr lang="es-ES" b="1" dirty="0" smtClean="0"/>
          </a:p>
          <a:p>
            <a:endParaRPr lang="es-ES" dirty="0"/>
          </a:p>
          <a:p>
            <a:r>
              <a:rPr lang="en-US" dirty="0"/>
              <a:t>&lt;</a:t>
            </a:r>
            <a:r>
              <a:rPr lang="en-US" dirty="0">
                <a:solidFill>
                  <a:srgbClr val="FF0000"/>
                </a:solidFill>
              </a:rPr>
              <a:t>input</a:t>
            </a:r>
            <a:r>
              <a:rPr lang="en-US" dirty="0"/>
              <a:t>&gt;</a:t>
            </a:r>
          </a:p>
          <a:p>
            <a:r>
              <a:rPr lang="en-US" dirty="0"/>
              <a:t>&lt;</a:t>
            </a:r>
            <a:r>
              <a:rPr lang="en-US" dirty="0">
                <a:solidFill>
                  <a:srgbClr val="FF0000"/>
                </a:solidFill>
              </a:rPr>
              <a:t>label</a:t>
            </a:r>
            <a:r>
              <a:rPr lang="en-US" dirty="0"/>
              <a:t>&gt;</a:t>
            </a:r>
          </a:p>
          <a:p>
            <a:r>
              <a:rPr lang="en-US" dirty="0"/>
              <a:t>&lt;</a:t>
            </a:r>
            <a:r>
              <a:rPr lang="en-US" dirty="0">
                <a:solidFill>
                  <a:srgbClr val="FF0000"/>
                </a:solidFill>
              </a:rPr>
              <a:t>select</a:t>
            </a:r>
            <a:r>
              <a:rPr lang="en-US" dirty="0"/>
              <a:t>&gt;</a:t>
            </a:r>
          </a:p>
          <a:p>
            <a:r>
              <a:rPr lang="en-US" dirty="0"/>
              <a:t>&lt;</a:t>
            </a:r>
            <a:r>
              <a:rPr lang="en-US" dirty="0" err="1"/>
              <a:t>textarea</a:t>
            </a:r>
            <a:r>
              <a:rPr lang="en-US" dirty="0"/>
              <a:t>&gt;</a:t>
            </a:r>
          </a:p>
          <a:p>
            <a:r>
              <a:rPr lang="en-US" dirty="0"/>
              <a:t>&lt;button&gt;</a:t>
            </a:r>
          </a:p>
          <a:p>
            <a:r>
              <a:rPr lang="en-US" dirty="0"/>
              <a:t>&lt;</a:t>
            </a:r>
            <a:r>
              <a:rPr lang="en-US" dirty="0" err="1"/>
              <a:t>fieldset</a:t>
            </a:r>
            <a:r>
              <a:rPr lang="en-US" dirty="0"/>
              <a:t>&gt;</a:t>
            </a:r>
          </a:p>
          <a:p>
            <a:r>
              <a:rPr lang="en-US" dirty="0"/>
              <a:t>&lt;legend&gt;</a:t>
            </a:r>
          </a:p>
          <a:p>
            <a:r>
              <a:rPr lang="en-US" dirty="0"/>
              <a:t>&lt;</a:t>
            </a:r>
            <a:r>
              <a:rPr lang="en-US" dirty="0" err="1"/>
              <a:t>datalist</a:t>
            </a:r>
            <a:r>
              <a:rPr lang="en-US" dirty="0"/>
              <a:t>&gt;</a:t>
            </a:r>
          </a:p>
          <a:p>
            <a:r>
              <a:rPr lang="en-US" dirty="0"/>
              <a:t>&lt;output&gt;</a:t>
            </a:r>
          </a:p>
          <a:p>
            <a:r>
              <a:rPr lang="en-US" dirty="0"/>
              <a:t>&lt;option&gt;</a:t>
            </a:r>
          </a:p>
          <a:p>
            <a:r>
              <a:rPr lang="en-US" dirty="0"/>
              <a:t>&lt;</a:t>
            </a:r>
            <a:r>
              <a:rPr lang="en-US" dirty="0" err="1"/>
              <a:t>optgroup</a:t>
            </a:r>
            <a:r>
              <a:rPr lang="en-US" dirty="0" smtClean="0"/>
              <a:t>&gt;</a:t>
            </a:r>
            <a:endParaRPr lang="es-ES" dirty="0"/>
          </a:p>
          <a:p>
            <a:r>
              <a:rPr lang="es-ES" dirty="0"/>
              <a:t/>
            </a:r>
            <a:br>
              <a:rPr lang="es-ES" dirty="0"/>
            </a:br>
            <a:endParaRPr lang="en-US" dirty="0"/>
          </a:p>
        </p:txBody>
      </p:sp>
      <p:sp>
        <p:nvSpPr>
          <p:cNvPr id="11" name="10 Rectángulo"/>
          <p:cNvSpPr/>
          <p:nvPr/>
        </p:nvSpPr>
        <p:spPr>
          <a:xfrm>
            <a:off x="4276436" y="1242597"/>
            <a:ext cx="4415649" cy="307777"/>
          </a:xfrm>
          <a:prstGeom prst="rect">
            <a:avLst/>
          </a:prstGeom>
          <a:solidFill>
            <a:schemeClr val="bg1">
              <a:lumMod val="95000"/>
            </a:schemeClr>
          </a:solidFill>
        </p:spPr>
        <p:txBody>
          <a:bodyPr wrap="square">
            <a:spAutoFit/>
          </a:bodyPr>
          <a:lstStyle/>
          <a:p>
            <a:r>
              <a:rPr lang="es-ES" sz="1400" b="1" dirty="0" err="1"/>
              <a:t>The</a:t>
            </a:r>
            <a:r>
              <a:rPr lang="es-ES" sz="1400" b="1" dirty="0"/>
              <a:t> &lt;</a:t>
            </a:r>
            <a:r>
              <a:rPr lang="es-ES" sz="1400" b="1" dirty="0">
                <a:solidFill>
                  <a:srgbClr val="FF0000"/>
                </a:solidFill>
              </a:rPr>
              <a:t>input</a:t>
            </a:r>
            <a:r>
              <a:rPr lang="es-ES" sz="1400" b="1" dirty="0"/>
              <a:t>&gt; </a:t>
            </a:r>
            <a:r>
              <a:rPr lang="es-ES" sz="1400" b="1" dirty="0" err="1" smtClean="0"/>
              <a:t>Element</a:t>
            </a:r>
            <a:endParaRPr lang="es-ES" sz="1400" b="1" dirty="0"/>
          </a:p>
        </p:txBody>
      </p:sp>
      <p:sp>
        <p:nvSpPr>
          <p:cNvPr id="13" name="12 Rectángulo"/>
          <p:cNvSpPr/>
          <p:nvPr/>
        </p:nvSpPr>
        <p:spPr>
          <a:xfrm>
            <a:off x="4276436" y="2062126"/>
            <a:ext cx="5122088" cy="523220"/>
          </a:xfrm>
          <a:prstGeom prst="rect">
            <a:avLst/>
          </a:prstGeom>
          <a:solidFill>
            <a:schemeClr val="bg1">
              <a:lumMod val="95000"/>
            </a:schemeClr>
          </a:solidFill>
        </p:spPr>
        <p:txBody>
          <a:bodyPr wrap="square">
            <a:spAutoFit/>
          </a:bodyPr>
          <a:lstStyle/>
          <a:p>
            <a:r>
              <a:rPr lang="en-US" sz="1400" dirty="0"/>
              <a:t>&lt;</a:t>
            </a:r>
            <a:r>
              <a:rPr lang="en-US" sz="1400" dirty="0">
                <a:solidFill>
                  <a:srgbClr val="FF0000"/>
                </a:solidFill>
              </a:rPr>
              <a:t>label</a:t>
            </a:r>
            <a:r>
              <a:rPr lang="en-US" sz="1400" dirty="0"/>
              <a:t> for="</a:t>
            </a:r>
            <a:r>
              <a:rPr lang="en-US" sz="1400" dirty="0" err="1"/>
              <a:t>fname</a:t>
            </a:r>
            <a:r>
              <a:rPr lang="en-US" sz="1400" dirty="0"/>
              <a:t>"&gt;First name:&lt;/label&gt;</a:t>
            </a:r>
            <a:br>
              <a:rPr lang="en-US" sz="1400" dirty="0"/>
            </a:br>
            <a:r>
              <a:rPr lang="en-US" sz="1400" dirty="0"/>
              <a:t>&lt;input type="text" id="</a:t>
            </a:r>
            <a:r>
              <a:rPr lang="en-US" sz="1400" dirty="0" err="1"/>
              <a:t>fname</a:t>
            </a:r>
            <a:r>
              <a:rPr lang="en-US" sz="1400" dirty="0"/>
              <a:t>" name="</a:t>
            </a:r>
            <a:r>
              <a:rPr lang="en-US" sz="1400" dirty="0" err="1"/>
              <a:t>fname</a:t>
            </a:r>
            <a:r>
              <a:rPr lang="en-US" sz="1400" dirty="0"/>
              <a:t>"&gt;</a:t>
            </a:r>
            <a:endParaRPr lang="es-ES" sz="1400"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3548" y="1885586"/>
            <a:ext cx="180975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13 Rectángulo"/>
          <p:cNvSpPr/>
          <p:nvPr/>
        </p:nvSpPr>
        <p:spPr>
          <a:xfrm>
            <a:off x="4276436" y="3083128"/>
            <a:ext cx="4415649" cy="307777"/>
          </a:xfrm>
          <a:prstGeom prst="rect">
            <a:avLst/>
          </a:prstGeom>
          <a:solidFill>
            <a:schemeClr val="bg1">
              <a:lumMod val="95000"/>
            </a:schemeClr>
          </a:solidFill>
        </p:spPr>
        <p:txBody>
          <a:bodyPr wrap="square">
            <a:spAutoFit/>
          </a:bodyPr>
          <a:lstStyle/>
          <a:p>
            <a:r>
              <a:rPr lang="es-ES" sz="1400" b="1" dirty="0" err="1"/>
              <a:t>The</a:t>
            </a:r>
            <a:r>
              <a:rPr lang="es-ES" sz="1400" b="1" dirty="0"/>
              <a:t> &lt;</a:t>
            </a:r>
            <a:r>
              <a:rPr lang="es-ES" sz="1400" b="1" dirty="0" err="1">
                <a:solidFill>
                  <a:srgbClr val="FF0000"/>
                </a:solidFill>
              </a:rPr>
              <a:t>select</a:t>
            </a:r>
            <a:r>
              <a:rPr lang="es-ES" sz="1400" b="1" dirty="0"/>
              <a:t>&gt; </a:t>
            </a:r>
            <a:r>
              <a:rPr lang="es-ES" sz="1400" b="1" dirty="0" err="1" smtClean="0"/>
              <a:t>Element</a:t>
            </a:r>
            <a:endParaRPr lang="es-ES" sz="1400" b="1" dirty="0"/>
          </a:p>
        </p:txBody>
      </p:sp>
      <p:sp>
        <p:nvSpPr>
          <p:cNvPr id="15" name="14 Rectángulo"/>
          <p:cNvSpPr/>
          <p:nvPr/>
        </p:nvSpPr>
        <p:spPr>
          <a:xfrm>
            <a:off x="4304145" y="3705999"/>
            <a:ext cx="4415649" cy="1600438"/>
          </a:xfrm>
          <a:prstGeom prst="rect">
            <a:avLst/>
          </a:prstGeom>
          <a:solidFill>
            <a:schemeClr val="bg1">
              <a:lumMod val="95000"/>
            </a:schemeClr>
          </a:solidFill>
        </p:spPr>
        <p:txBody>
          <a:bodyPr wrap="square">
            <a:spAutoFit/>
          </a:bodyPr>
          <a:lstStyle/>
          <a:p>
            <a:r>
              <a:rPr lang="es-ES" sz="1400" dirty="0"/>
              <a:t>&lt;</a:t>
            </a:r>
            <a:r>
              <a:rPr lang="es-ES" sz="1400" dirty="0" err="1"/>
              <a:t>label</a:t>
            </a:r>
            <a:r>
              <a:rPr lang="es-ES" sz="1400" dirty="0"/>
              <a:t> </a:t>
            </a:r>
            <a:r>
              <a:rPr lang="es-ES" sz="1400" dirty="0" err="1"/>
              <a:t>for</a:t>
            </a:r>
            <a:r>
              <a:rPr lang="es-ES" sz="1400" dirty="0"/>
              <a:t>="cars"&gt;</a:t>
            </a:r>
            <a:r>
              <a:rPr lang="es-ES" sz="1400" dirty="0" err="1"/>
              <a:t>Choose</a:t>
            </a:r>
            <a:r>
              <a:rPr lang="es-ES" sz="1400" dirty="0"/>
              <a:t> a car:&lt;/</a:t>
            </a:r>
            <a:r>
              <a:rPr lang="es-ES" sz="1400" dirty="0" err="1"/>
              <a:t>label</a:t>
            </a:r>
            <a:r>
              <a:rPr lang="es-ES" sz="1400" dirty="0"/>
              <a:t>&gt;</a:t>
            </a:r>
            <a:br>
              <a:rPr lang="es-ES" sz="1400" dirty="0"/>
            </a:br>
            <a:r>
              <a:rPr lang="es-ES" sz="1400" dirty="0"/>
              <a:t>&lt;</a:t>
            </a:r>
            <a:r>
              <a:rPr lang="es-ES" sz="1400" dirty="0" err="1">
                <a:solidFill>
                  <a:srgbClr val="FF0000"/>
                </a:solidFill>
              </a:rPr>
              <a:t>select</a:t>
            </a:r>
            <a:r>
              <a:rPr lang="es-ES" sz="1400" dirty="0"/>
              <a:t> id="cars" </a:t>
            </a:r>
            <a:r>
              <a:rPr lang="es-ES" sz="1400" dirty="0" err="1"/>
              <a:t>name</a:t>
            </a:r>
            <a:r>
              <a:rPr lang="es-ES" sz="1400" dirty="0"/>
              <a:t>="cars"&gt;</a:t>
            </a:r>
            <a:br>
              <a:rPr lang="es-ES" sz="1400" dirty="0"/>
            </a:br>
            <a:r>
              <a:rPr lang="es-ES" sz="1400" dirty="0"/>
              <a:t>  &lt;</a:t>
            </a:r>
            <a:r>
              <a:rPr lang="es-ES" sz="1400" dirty="0" err="1"/>
              <a:t>option</a:t>
            </a:r>
            <a:r>
              <a:rPr lang="es-ES" sz="1400" dirty="0"/>
              <a:t> </a:t>
            </a:r>
            <a:r>
              <a:rPr lang="es-ES" sz="1400" dirty="0" err="1"/>
              <a:t>value</a:t>
            </a:r>
            <a:r>
              <a:rPr lang="es-ES" sz="1400" dirty="0"/>
              <a:t>="volvo"&gt;Volvo&lt;/</a:t>
            </a:r>
            <a:r>
              <a:rPr lang="es-ES" sz="1400" dirty="0" err="1"/>
              <a:t>option</a:t>
            </a:r>
            <a:r>
              <a:rPr lang="es-ES" sz="1400" dirty="0"/>
              <a:t>&gt;</a:t>
            </a:r>
            <a:br>
              <a:rPr lang="es-ES" sz="1400" dirty="0"/>
            </a:br>
            <a:r>
              <a:rPr lang="es-ES" sz="1400" dirty="0"/>
              <a:t>  &lt;</a:t>
            </a:r>
            <a:r>
              <a:rPr lang="es-ES" sz="1400" dirty="0" err="1"/>
              <a:t>option</a:t>
            </a:r>
            <a:r>
              <a:rPr lang="es-ES" sz="1400" dirty="0"/>
              <a:t> </a:t>
            </a:r>
            <a:r>
              <a:rPr lang="es-ES" sz="1400" dirty="0" err="1"/>
              <a:t>value</a:t>
            </a:r>
            <a:r>
              <a:rPr lang="es-ES" sz="1400" dirty="0"/>
              <a:t>="</a:t>
            </a:r>
            <a:r>
              <a:rPr lang="es-ES" sz="1400" dirty="0" err="1"/>
              <a:t>saab</a:t>
            </a:r>
            <a:r>
              <a:rPr lang="es-ES" sz="1400" dirty="0"/>
              <a:t>"&gt;</a:t>
            </a:r>
            <a:r>
              <a:rPr lang="es-ES" sz="1400" dirty="0" err="1"/>
              <a:t>Saab</a:t>
            </a:r>
            <a:r>
              <a:rPr lang="es-ES" sz="1400" dirty="0"/>
              <a:t>&lt;/</a:t>
            </a:r>
            <a:r>
              <a:rPr lang="es-ES" sz="1400" dirty="0" err="1"/>
              <a:t>option</a:t>
            </a:r>
            <a:r>
              <a:rPr lang="es-ES" sz="1400" dirty="0"/>
              <a:t>&gt;</a:t>
            </a:r>
            <a:br>
              <a:rPr lang="es-ES" sz="1400" dirty="0"/>
            </a:br>
            <a:r>
              <a:rPr lang="es-ES" sz="1400" dirty="0"/>
              <a:t>  &lt;</a:t>
            </a:r>
            <a:r>
              <a:rPr lang="es-ES" sz="1400" dirty="0" err="1"/>
              <a:t>option</a:t>
            </a:r>
            <a:r>
              <a:rPr lang="es-ES" sz="1400" dirty="0"/>
              <a:t> </a:t>
            </a:r>
            <a:r>
              <a:rPr lang="es-ES" sz="1400" dirty="0" err="1"/>
              <a:t>value</a:t>
            </a:r>
            <a:r>
              <a:rPr lang="es-ES" sz="1400" dirty="0"/>
              <a:t>="</a:t>
            </a:r>
            <a:r>
              <a:rPr lang="es-ES" sz="1400" dirty="0" err="1"/>
              <a:t>fiat</a:t>
            </a:r>
            <a:r>
              <a:rPr lang="es-ES" sz="1400" dirty="0"/>
              <a:t>"&gt;Fiat&lt;/</a:t>
            </a:r>
            <a:r>
              <a:rPr lang="es-ES" sz="1400" dirty="0" err="1"/>
              <a:t>option</a:t>
            </a:r>
            <a:r>
              <a:rPr lang="es-ES" sz="1400" dirty="0"/>
              <a:t>&gt;</a:t>
            </a:r>
            <a:br>
              <a:rPr lang="es-ES" sz="1400" dirty="0"/>
            </a:br>
            <a:r>
              <a:rPr lang="es-ES" sz="1400" dirty="0"/>
              <a:t>  &lt;</a:t>
            </a:r>
            <a:r>
              <a:rPr lang="es-ES" sz="1400" dirty="0" err="1"/>
              <a:t>option</a:t>
            </a:r>
            <a:r>
              <a:rPr lang="es-ES" sz="1400" dirty="0"/>
              <a:t> </a:t>
            </a:r>
            <a:r>
              <a:rPr lang="es-ES" sz="1400" dirty="0" err="1"/>
              <a:t>value</a:t>
            </a:r>
            <a:r>
              <a:rPr lang="es-ES" sz="1400" dirty="0"/>
              <a:t>="</a:t>
            </a:r>
            <a:r>
              <a:rPr lang="es-ES" sz="1400" dirty="0" err="1"/>
              <a:t>audi</a:t>
            </a:r>
            <a:r>
              <a:rPr lang="es-ES" sz="1400" dirty="0"/>
              <a:t>"&gt;Audi&lt;/</a:t>
            </a:r>
            <a:r>
              <a:rPr lang="es-ES" sz="1400" dirty="0" err="1"/>
              <a:t>option</a:t>
            </a:r>
            <a:r>
              <a:rPr lang="es-ES" sz="1400" dirty="0"/>
              <a:t>&gt;</a:t>
            </a:r>
            <a:br>
              <a:rPr lang="es-ES" sz="1400" dirty="0"/>
            </a:br>
            <a:r>
              <a:rPr lang="es-ES" sz="1400" dirty="0"/>
              <a:t>&lt;/</a:t>
            </a:r>
            <a:r>
              <a:rPr lang="es-ES" sz="1400" dirty="0" err="1">
                <a:solidFill>
                  <a:srgbClr val="FF0000"/>
                </a:solidFill>
              </a:rPr>
              <a:t>select</a:t>
            </a:r>
            <a:r>
              <a:rPr lang="es-ES" sz="1400" dirty="0"/>
              <a:t>&gt;</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221" y="4067092"/>
            <a:ext cx="29146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15 Rectángulo"/>
          <p:cNvSpPr/>
          <p:nvPr/>
        </p:nvSpPr>
        <p:spPr>
          <a:xfrm>
            <a:off x="5793221" y="5737324"/>
            <a:ext cx="6096000" cy="369332"/>
          </a:xfrm>
          <a:prstGeom prst="rect">
            <a:avLst/>
          </a:prstGeom>
        </p:spPr>
        <p:txBody>
          <a:bodyPr>
            <a:spAutoFit/>
          </a:bodyPr>
          <a:lstStyle/>
          <a:p>
            <a:r>
              <a:rPr lang="en-US" dirty="0"/>
              <a:t>&lt;option value="fiat" selected&gt;Fiat&lt;/</a:t>
            </a:r>
            <a:r>
              <a:rPr lang="en-US" dirty="0" smtClean="0"/>
              <a:t>option</a:t>
            </a:r>
            <a:r>
              <a:rPr lang="en-US" dirty="0"/>
              <a:t>&gt;</a:t>
            </a:r>
          </a:p>
        </p:txBody>
      </p:sp>
      <p:sp>
        <p:nvSpPr>
          <p:cNvPr id="22" name="Título 1"/>
          <p:cNvSpPr>
            <a:spLocks noGrp="1"/>
          </p:cNvSpPr>
          <p:nvPr>
            <p:ph type="title"/>
          </p:nvPr>
        </p:nvSpPr>
        <p:spPr>
          <a:xfrm>
            <a:off x="1228406" y="388819"/>
            <a:ext cx="10495178" cy="479400"/>
          </a:xfrm>
        </p:spPr>
        <p:txBody>
          <a:bodyPr>
            <a:normAutofit/>
          </a:bodyPr>
          <a:lstStyle/>
          <a:p>
            <a:r>
              <a:rPr lang="es-ES" b="0" dirty="0"/>
              <a:t>HTML </a:t>
            </a:r>
            <a:r>
              <a:rPr lang="es-ES" b="0" dirty="0" err="1"/>
              <a:t>Form</a:t>
            </a:r>
            <a:r>
              <a:rPr lang="es-ES" b="0" dirty="0"/>
              <a:t> </a:t>
            </a:r>
            <a:r>
              <a:rPr lang="es-ES" b="0" dirty="0" err="1" smtClean="0"/>
              <a:t>Elements</a:t>
            </a:r>
            <a:endParaRPr lang="es-ES" dirty="0"/>
          </a:p>
        </p:txBody>
      </p:sp>
    </p:spTree>
    <p:extLst>
      <p:ext uri="{BB962C8B-B14F-4D97-AF65-F5344CB8AC3E}">
        <p14:creationId xmlns:p14="http://schemas.microsoft.com/office/powerpoint/2010/main" val="244511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5602"/>
                                        </p:tgtEl>
                                        <p:attrNameLst>
                                          <p:attrName>style.visibility</p:attrName>
                                        </p:attrNameLst>
                                      </p:cBhvr>
                                      <p:to>
                                        <p:strVal val="visible"/>
                                      </p:to>
                                    </p:set>
                                    <p:anim calcmode="lin" valueType="num">
                                      <p:cBhvr>
                                        <p:cTn id="19" dur="500" fill="hold"/>
                                        <p:tgtEl>
                                          <p:spTgt spid="25602"/>
                                        </p:tgtEl>
                                        <p:attrNameLst>
                                          <p:attrName>ppt_w</p:attrName>
                                        </p:attrNameLst>
                                      </p:cBhvr>
                                      <p:tavLst>
                                        <p:tav tm="0">
                                          <p:val>
                                            <p:fltVal val="0"/>
                                          </p:val>
                                        </p:tav>
                                        <p:tav tm="100000">
                                          <p:val>
                                            <p:strVal val="#ppt_w"/>
                                          </p:val>
                                        </p:tav>
                                      </p:tavLst>
                                    </p:anim>
                                    <p:anim calcmode="lin" valueType="num">
                                      <p:cBhvr>
                                        <p:cTn id="20" dur="500" fill="hold"/>
                                        <p:tgtEl>
                                          <p:spTgt spid="25602"/>
                                        </p:tgtEl>
                                        <p:attrNameLst>
                                          <p:attrName>ppt_h</p:attrName>
                                        </p:attrNameLst>
                                      </p:cBhvr>
                                      <p:tavLst>
                                        <p:tav tm="0">
                                          <p:val>
                                            <p:fltVal val="0"/>
                                          </p:val>
                                        </p:tav>
                                        <p:tav tm="100000">
                                          <p:val>
                                            <p:strVal val="#ppt_h"/>
                                          </p:val>
                                        </p:tav>
                                      </p:tavLst>
                                    </p:anim>
                                    <p:animEffect transition="in" filter="fade">
                                      <p:cBhvr>
                                        <p:cTn id="21" dur="500"/>
                                        <p:tgtEl>
                                          <p:spTgt spid="2560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5603"/>
                                        </p:tgtEl>
                                        <p:attrNameLst>
                                          <p:attrName>style.visibility</p:attrName>
                                        </p:attrNameLst>
                                      </p:cBhvr>
                                      <p:to>
                                        <p:strVal val="visible"/>
                                      </p:to>
                                    </p:set>
                                    <p:anim calcmode="lin" valueType="num">
                                      <p:cBhvr>
                                        <p:cTn id="38" dur="500" fill="hold"/>
                                        <p:tgtEl>
                                          <p:spTgt spid="25603"/>
                                        </p:tgtEl>
                                        <p:attrNameLst>
                                          <p:attrName>ppt_w</p:attrName>
                                        </p:attrNameLst>
                                      </p:cBhvr>
                                      <p:tavLst>
                                        <p:tav tm="0">
                                          <p:val>
                                            <p:fltVal val="0"/>
                                          </p:val>
                                        </p:tav>
                                        <p:tav tm="100000">
                                          <p:val>
                                            <p:strVal val="#ppt_w"/>
                                          </p:val>
                                        </p:tav>
                                      </p:tavLst>
                                    </p:anim>
                                    <p:anim calcmode="lin" valueType="num">
                                      <p:cBhvr>
                                        <p:cTn id="39" dur="500" fill="hold"/>
                                        <p:tgtEl>
                                          <p:spTgt spid="25603"/>
                                        </p:tgtEl>
                                        <p:attrNameLst>
                                          <p:attrName>ppt_h</p:attrName>
                                        </p:attrNameLst>
                                      </p:cBhvr>
                                      <p:tavLst>
                                        <p:tav tm="0">
                                          <p:val>
                                            <p:fltVal val="0"/>
                                          </p:val>
                                        </p:tav>
                                        <p:tav tm="100000">
                                          <p:val>
                                            <p:strVal val="#ppt_h"/>
                                          </p:val>
                                        </p:tav>
                                      </p:tavLst>
                                    </p:anim>
                                    <p:animEffect transition="in" filter="fade">
                                      <p:cBhvr>
                                        <p:cTn id="40"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87</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8" name="7 Rectángulo"/>
          <p:cNvSpPr/>
          <p:nvPr/>
        </p:nvSpPr>
        <p:spPr>
          <a:xfrm>
            <a:off x="387927" y="1240135"/>
            <a:ext cx="3306618" cy="4247317"/>
          </a:xfrm>
          <a:prstGeom prst="rect">
            <a:avLst/>
          </a:prstGeom>
        </p:spPr>
        <p:txBody>
          <a:bodyPr wrap="square">
            <a:spAutoFit/>
          </a:bodyPr>
          <a:lstStyle/>
          <a:p>
            <a:r>
              <a:rPr lang="es-ES" b="1" dirty="0" err="1"/>
              <a:t>The</a:t>
            </a:r>
            <a:r>
              <a:rPr lang="es-ES" b="1" dirty="0"/>
              <a:t> HTML &lt;</a:t>
            </a:r>
            <a:r>
              <a:rPr lang="es-ES" b="1" dirty="0" err="1"/>
              <a:t>form</a:t>
            </a:r>
            <a:r>
              <a:rPr lang="es-ES" b="1" dirty="0"/>
              <a:t>&gt; </a:t>
            </a:r>
            <a:r>
              <a:rPr lang="es-ES" b="1" dirty="0" err="1" smtClean="0"/>
              <a:t>Elements</a:t>
            </a:r>
            <a:endParaRPr lang="es-ES" b="1" dirty="0" smtClean="0"/>
          </a:p>
          <a:p>
            <a:endParaRPr lang="es-ES" dirty="0"/>
          </a:p>
          <a:p>
            <a:r>
              <a:rPr lang="en-US" dirty="0"/>
              <a:t>&lt;input&gt;</a:t>
            </a:r>
          </a:p>
          <a:p>
            <a:r>
              <a:rPr lang="en-US" dirty="0"/>
              <a:t>&lt;label&gt;</a:t>
            </a:r>
          </a:p>
          <a:p>
            <a:r>
              <a:rPr lang="en-US" dirty="0"/>
              <a:t>&lt;select&gt;</a:t>
            </a:r>
          </a:p>
          <a:p>
            <a:r>
              <a:rPr lang="en-US" dirty="0"/>
              <a:t>&lt;</a:t>
            </a:r>
            <a:r>
              <a:rPr lang="en-US" dirty="0" err="1">
                <a:solidFill>
                  <a:srgbClr val="FF0000"/>
                </a:solidFill>
              </a:rPr>
              <a:t>textarea</a:t>
            </a:r>
            <a:r>
              <a:rPr lang="en-US" dirty="0"/>
              <a:t>&gt;</a:t>
            </a:r>
          </a:p>
          <a:p>
            <a:r>
              <a:rPr lang="en-US" dirty="0"/>
              <a:t>&lt;</a:t>
            </a:r>
            <a:r>
              <a:rPr lang="en-US" dirty="0">
                <a:solidFill>
                  <a:srgbClr val="FF0000"/>
                </a:solidFill>
              </a:rPr>
              <a:t>button</a:t>
            </a:r>
            <a:r>
              <a:rPr lang="en-US" dirty="0"/>
              <a:t>&gt;</a:t>
            </a:r>
          </a:p>
          <a:p>
            <a:r>
              <a:rPr lang="en-US" dirty="0"/>
              <a:t>&lt;</a:t>
            </a:r>
            <a:r>
              <a:rPr lang="en-US" dirty="0" err="1"/>
              <a:t>fieldset</a:t>
            </a:r>
            <a:r>
              <a:rPr lang="en-US" dirty="0"/>
              <a:t>&gt;</a:t>
            </a:r>
          </a:p>
          <a:p>
            <a:r>
              <a:rPr lang="en-US" dirty="0"/>
              <a:t>&lt;legend&gt;</a:t>
            </a:r>
          </a:p>
          <a:p>
            <a:r>
              <a:rPr lang="en-US" dirty="0"/>
              <a:t>&lt;</a:t>
            </a:r>
            <a:r>
              <a:rPr lang="en-US" dirty="0" err="1"/>
              <a:t>datalist</a:t>
            </a:r>
            <a:r>
              <a:rPr lang="en-US" dirty="0"/>
              <a:t>&gt;</a:t>
            </a:r>
          </a:p>
          <a:p>
            <a:r>
              <a:rPr lang="en-US" dirty="0"/>
              <a:t>&lt;output&gt;</a:t>
            </a:r>
          </a:p>
          <a:p>
            <a:r>
              <a:rPr lang="en-US" dirty="0"/>
              <a:t>&lt;option&gt;</a:t>
            </a:r>
          </a:p>
          <a:p>
            <a:r>
              <a:rPr lang="en-US" dirty="0"/>
              <a:t>&lt;</a:t>
            </a:r>
            <a:r>
              <a:rPr lang="en-US" dirty="0" err="1"/>
              <a:t>optgroup</a:t>
            </a:r>
            <a:r>
              <a:rPr lang="en-US" dirty="0" smtClean="0"/>
              <a:t>&gt;</a:t>
            </a:r>
            <a:endParaRPr lang="es-ES" dirty="0"/>
          </a:p>
          <a:p>
            <a:r>
              <a:rPr lang="es-ES" dirty="0"/>
              <a:t/>
            </a:r>
            <a:br>
              <a:rPr lang="es-ES" dirty="0"/>
            </a:br>
            <a:endParaRPr lang="en-US" dirty="0"/>
          </a:p>
        </p:txBody>
      </p:sp>
      <p:sp>
        <p:nvSpPr>
          <p:cNvPr id="3" name="2 Rectángulo"/>
          <p:cNvSpPr/>
          <p:nvPr/>
        </p:nvSpPr>
        <p:spPr>
          <a:xfrm>
            <a:off x="2569137" y="1716428"/>
            <a:ext cx="6096000" cy="307777"/>
          </a:xfrm>
          <a:prstGeom prst="rect">
            <a:avLst/>
          </a:prstGeom>
        </p:spPr>
        <p:txBody>
          <a:bodyPr>
            <a:spAutoFit/>
          </a:bodyPr>
          <a:lstStyle/>
          <a:p>
            <a:r>
              <a:rPr lang="es-ES" sz="1400" b="1" dirty="0" err="1"/>
              <a:t>The</a:t>
            </a:r>
            <a:r>
              <a:rPr lang="es-ES" sz="1400" b="1" dirty="0"/>
              <a:t> &lt;</a:t>
            </a:r>
            <a:r>
              <a:rPr lang="es-ES" sz="1400" b="1" dirty="0" err="1">
                <a:solidFill>
                  <a:srgbClr val="FF0000"/>
                </a:solidFill>
              </a:rPr>
              <a:t>textarea</a:t>
            </a:r>
            <a:r>
              <a:rPr lang="es-ES" sz="1400" b="1" dirty="0"/>
              <a:t>&gt; </a:t>
            </a:r>
            <a:r>
              <a:rPr lang="es-ES" sz="1400" b="1" dirty="0" err="1" smtClean="0"/>
              <a:t>Element</a:t>
            </a:r>
            <a:endParaRPr lang="es-ES" sz="1400" b="1" dirty="0"/>
          </a:p>
        </p:txBody>
      </p:sp>
      <p:sp>
        <p:nvSpPr>
          <p:cNvPr id="4" name="3 Rectángulo"/>
          <p:cNvSpPr/>
          <p:nvPr/>
        </p:nvSpPr>
        <p:spPr>
          <a:xfrm>
            <a:off x="2569137" y="2026136"/>
            <a:ext cx="6096000" cy="738664"/>
          </a:xfrm>
          <a:prstGeom prst="rect">
            <a:avLst/>
          </a:prstGeom>
          <a:solidFill>
            <a:schemeClr val="bg1">
              <a:lumMod val="95000"/>
            </a:schemeClr>
          </a:solidFill>
        </p:spPr>
        <p:txBody>
          <a:bodyPr>
            <a:spAutoFit/>
          </a:bodyPr>
          <a:lstStyle/>
          <a:p>
            <a:r>
              <a:rPr lang="en-US" sz="1400" dirty="0"/>
              <a:t>&lt;</a:t>
            </a:r>
            <a:r>
              <a:rPr lang="en-US" sz="1400" dirty="0" err="1">
                <a:solidFill>
                  <a:srgbClr val="FF0000"/>
                </a:solidFill>
              </a:rPr>
              <a:t>textarea</a:t>
            </a:r>
            <a:r>
              <a:rPr lang="en-US" sz="1400" dirty="0"/>
              <a:t> name="message" rows="10" cols="30"&gt;</a:t>
            </a:r>
            <a:br>
              <a:rPr lang="en-US" sz="1400" dirty="0"/>
            </a:br>
            <a:r>
              <a:rPr lang="en-US" sz="1400" dirty="0"/>
              <a:t>The cat was playing in the garden.</a:t>
            </a:r>
            <a:br>
              <a:rPr lang="en-US" sz="1400" dirty="0"/>
            </a:br>
            <a:r>
              <a:rPr lang="en-US" sz="1400" dirty="0"/>
              <a:t>&lt;/</a:t>
            </a:r>
            <a:r>
              <a:rPr lang="en-US" sz="1400" dirty="0" err="1">
                <a:solidFill>
                  <a:srgbClr val="FF0000"/>
                </a:solidFill>
              </a:rPr>
              <a:t>textarea</a:t>
            </a:r>
            <a:r>
              <a:rPr lang="en-US" sz="1400" dirty="0"/>
              <a:t>&gt;</a:t>
            </a:r>
            <a:endParaRPr lang="es-ES" sz="14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8143" y="1366768"/>
            <a:ext cx="27241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569137" y="2866763"/>
            <a:ext cx="6096000" cy="738664"/>
          </a:xfrm>
          <a:prstGeom prst="rect">
            <a:avLst/>
          </a:prstGeom>
          <a:solidFill>
            <a:schemeClr val="bg1">
              <a:lumMod val="95000"/>
            </a:schemeClr>
          </a:solidFill>
        </p:spPr>
        <p:txBody>
          <a:bodyPr>
            <a:spAutoFit/>
          </a:bodyPr>
          <a:lstStyle/>
          <a:p>
            <a:r>
              <a:rPr lang="en-US" sz="1400" dirty="0"/>
              <a:t>&lt;</a:t>
            </a:r>
            <a:r>
              <a:rPr lang="en-US" sz="1400" dirty="0" err="1">
                <a:solidFill>
                  <a:srgbClr val="FF0000"/>
                </a:solidFill>
              </a:rPr>
              <a:t>textarea</a:t>
            </a:r>
            <a:r>
              <a:rPr lang="en-US" sz="1400" dirty="0"/>
              <a:t> name="message" style="width:200px; height:600px;"&gt;</a:t>
            </a:r>
            <a:br>
              <a:rPr lang="en-US" sz="1400" dirty="0"/>
            </a:br>
            <a:r>
              <a:rPr lang="en-US" sz="1400" dirty="0"/>
              <a:t>The cat was playing in the garden.</a:t>
            </a:r>
            <a:br>
              <a:rPr lang="en-US" sz="1400" dirty="0"/>
            </a:br>
            <a:r>
              <a:rPr lang="en-US" sz="1400" dirty="0"/>
              <a:t>&lt;/</a:t>
            </a:r>
            <a:r>
              <a:rPr lang="en-US" sz="1400" dirty="0" err="1">
                <a:solidFill>
                  <a:srgbClr val="FF0000"/>
                </a:solidFill>
              </a:rPr>
              <a:t>textarea</a:t>
            </a:r>
            <a:r>
              <a:rPr lang="en-US" sz="1400" dirty="0"/>
              <a:t>&gt;</a:t>
            </a:r>
            <a:endParaRPr lang="es-ES" sz="1400" dirty="0"/>
          </a:p>
        </p:txBody>
      </p:sp>
      <p:sp>
        <p:nvSpPr>
          <p:cNvPr id="7" name="6 Rectángulo"/>
          <p:cNvSpPr/>
          <p:nvPr/>
        </p:nvSpPr>
        <p:spPr>
          <a:xfrm>
            <a:off x="2569137" y="4278899"/>
            <a:ext cx="6096000" cy="307777"/>
          </a:xfrm>
          <a:prstGeom prst="rect">
            <a:avLst/>
          </a:prstGeom>
          <a:solidFill>
            <a:schemeClr val="bg1">
              <a:lumMod val="95000"/>
            </a:schemeClr>
          </a:solidFill>
        </p:spPr>
        <p:txBody>
          <a:bodyPr>
            <a:spAutoFit/>
          </a:bodyPr>
          <a:lstStyle/>
          <a:p>
            <a:r>
              <a:rPr lang="es-ES" sz="1400" b="1" dirty="0" err="1"/>
              <a:t>The</a:t>
            </a:r>
            <a:r>
              <a:rPr lang="es-ES" sz="1400" b="1" dirty="0"/>
              <a:t> &lt;</a:t>
            </a:r>
            <a:r>
              <a:rPr lang="es-ES" sz="1400" b="1" dirty="0" err="1">
                <a:solidFill>
                  <a:srgbClr val="FF0000"/>
                </a:solidFill>
              </a:rPr>
              <a:t>button</a:t>
            </a:r>
            <a:r>
              <a:rPr lang="es-ES" sz="1400" b="1" dirty="0"/>
              <a:t>&gt; </a:t>
            </a:r>
            <a:r>
              <a:rPr lang="es-ES" sz="1400" b="1" dirty="0" err="1" smtClean="0"/>
              <a:t>Element</a:t>
            </a:r>
            <a:endParaRPr lang="es-ES" sz="1400" b="1" dirty="0"/>
          </a:p>
        </p:txBody>
      </p:sp>
      <p:sp>
        <p:nvSpPr>
          <p:cNvPr id="9" name="8 Rectángulo"/>
          <p:cNvSpPr/>
          <p:nvPr/>
        </p:nvSpPr>
        <p:spPr>
          <a:xfrm>
            <a:off x="2643028" y="4650785"/>
            <a:ext cx="5214216" cy="738664"/>
          </a:xfrm>
          <a:prstGeom prst="rect">
            <a:avLst/>
          </a:prstGeom>
          <a:solidFill>
            <a:schemeClr val="bg1">
              <a:lumMod val="95000"/>
            </a:schemeClr>
          </a:solidFill>
        </p:spPr>
        <p:txBody>
          <a:bodyPr wrap="square">
            <a:spAutoFit/>
          </a:bodyPr>
          <a:lstStyle/>
          <a:p>
            <a:r>
              <a:rPr lang="en-US" sz="1400" dirty="0"/>
              <a:t>&lt;</a:t>
            </a:r>
            <a:r>
              <a:rPr lang="en-US" sz="1400" dirty="0">
                <a:solidFill>
                  <a:srgbClr val="FF0000"/>
                </a:solidFill>
              </a:rPr>
              <a:t>button</a:t>
            </a:r>
            <a:r>
              <a:rPr lang="en-US" sz="1400" dirty="0"/>
              <a:t> type="button" </a:t>
            </a:r>
            <a:r>
              <a:rPr lang="en-US" sz="1400" dirty="0" err="1"/>
              <a:t>onclick</a:t>
            </a:r>
            <a:r>
              <a:rPr lang="en-US" sz="1400" dirty="0"/>
              <a:t>="alert('Hello World!')"&gt;Click Me!&lt;/</a:t>
            </a:r>
            <a:r>
              <a:rPr lang="en-US" sz="1400" dirty="0">
                <a:solidFill>
                  <a:srgbClr val="FF0000"/>
                </a:solidFill>
              </a:rPr>
              <a:t>button</a:t>
            </a:r>
            <a:r>
              <a:rPr lang="en-US" sz="1400" dirty="0" smtClean="0"/>
              <a:t>&gt;</a:t>
            </a:r>
            <a:r>
              <a:rPr lang="en-US" sz="1400" dirty="0"/>
              <a:t/>
            </a:r>
            <a:br>
              <a:rPr lang="en-US" sz="1400" dirty="0"/>
            </a:br>
            <a:endParaRPr lang="es-ES" sz="1400" dirty="0"/>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6957" y="4438681"/>
            <a:ext cx="100965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ítulo 1"/>
          <p:cNvSpPr>
            <a:spLocks noGrp="1"/>
          </p:cNvSpPr>
          <p:nvPr>
            <p:ph type="title"/>
          </p:nvPr>
        </p:nvSpPr>
        <p:spPr>
          <a:xfrm>
            <a:off x="1228406" y="388819"/>
            <a:ext cx="10495178" cy="479400"/>
          </a:xfrm>
        </p:spPr>
        <p:txBody>
          <a:bodyPr>
            <a:normAutofit/>
          </a:bodyPr>
          <a:lstStyle/>
          <a:p>
            <a:r>
              <a:rPr lang="es-ES" b="0" dirty="0"/>
              <a:t>HTML </a:t>
            </a:r>
            <a:r>
              <a:rPr lang="es-ES" b="0" dirty="0" err="1"/>
              <a:t>Form</a:t>
            </a:r>
            <a:r>
              <a:rPr lang="es-ES" b="0" dirty="0"/>
              <a:t> </a:t>
            </a:r>
            <a:r>
              <a:rPr lang="es-ES" b="0" dirty="0" err="1" smtClean="0"/>
              <a:t>Elements</a:t>
            </a:r>
            <a:endParaRPr lang="es-ES" dirty="0"/>
          </a:p>
        </p:txBody>
      </p:sp>
    </p:spTree>
    <p:extLst>
      <p:ext uri="{BB962C8B-B14F-4D97-AF65-F5344CB8AC3E}">
        <p14:creationId xmlns:p14="http://schemas.microsoft.com/office/powerpoint/2010/main" val="335988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6626"/>
                                        </p:tgtEl>
                                        <p:attrNameLst>
                                          <p:attrName>style.visibility</p:attrName>
                                        </p:attrNameLst>
                                      </p:cBhvr>
                                      <p:to>
                                        <p:strVal val="visible"/>
                                      </p:to>
                                    </p:set>
                                    <p:anim calcmode="lin" valueType="num">
                                      <p:cBhvr>
                                        <p:cTn id="24" dur="500" fill="hold"/>
                                        <p:tgtEl>
                                          <p:spTgt spid="26626"/>
                                        </p:tgtEl>
                                        <p:attrNameLst>
                                          <p:attrName>ppt_w</p:attrName>
                                        </p:attrNameLst>
                                      </p:cBhvr>
                                      <p:tavLst>
                                        <p:tav tm="0">
                                          <p:val>
                                            <p:fltVal val="0"/>
                                          </p:val>
                                        </p:tav>
                                        <p:tav tm="100000">
                                          <p:val>
                                            <p:strVal val="#ppt_w"/>
                                          </p:val>
                                        </p:tav>
                                      </p:tavLst>
                                    </p:anim>
                                    <p:anim calcmode="lin" valueType="num">
                                      <p:cBhvr>
                                        <p:cTn id="25" dur="500" fill="hold"/>
                                        <p:tgtEl>
                                          <p:spTgt spid="26626"/>
                                        </p:tgtEl>
                                        <p:attrNameLst>
                                          <p:attrName>ppt_h</p:attrName>
                                        </p:attrNameLst>
                                      </p:cBhvr>
                                      <p:tavLst>
                                        <p:tav tm="0">
                                          <p:val>
                                            <p:fltVal val="0"/>
                                          </p:val>
                                        </p:tav>
                                        <p:tav tm="100000">
                                          <p:val>
                                            <p:strVal val="#ppt_h"/>
                                          </p:val>
                                        </p:tav>
                                      </p:tavLst>
                                    </p:anim>
                                    <p:animEffect transition="in" filter="fade">
                                      <p:cBhvr>
                                        <p:cTn id="26" dur="500"/>
                                        <p:tgtEl>
                                          <p:spTgt spid="2662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26627"/>
                                        </p:tgtEl>
                                        <p:attrNameLst>
                                          <p:attrName>style.visibility</p:attrName>
                                        </p:attrNameLst>
                                      </p:cBhvr>
                                      <p:to>
                                        <p:strVal val="visible"/>
                                      </p:to>
                                    </p:set>
                                    <p:anim calcmode="lin" valueType="num">
                                      <p:cBhvr>
                                        <p:cTn id="43" dur="500" fill="hold"/>
                                        <p:tgtEl>
                                          <p:spTgt spid="26627"/>
                                        </p:tgtEl>
                                        <p:attrNameLst>
                                          <p:attrName>ppt_w</p:attrName>
                                        </p:attrNameLst>
                                      </p:cBhvr>
                                      <p:tavLst>
                                        <p:tav tm="0">
                                          <p:val>
                                            <p:fltVal val="0"/>
                                          </p:val>
                                        </p:tav>
                                        <p:tav tm="100000">
                                          <p:val>
                                            <p:strVal val="#ppt_w"/>
                                          </p:val>
                                        </p:tav>
                                      </p:tavLst>
                                    </p:anim>
                                    <p:anim calcmode="lin" valueType="num">
                                      <p:cBhvr>
                                        <p:cTn id="44" dur="500" fill="hold"/>
                                        <p:tgtEl>
                                          <p:spTgt spid="26627"/>
                                        </p:tgtEl>
                                        <p:attrNameLst>
                                          <p:attrName>ppt_h</p:attrName>
                                        </p:attrNameLst>
                                      </p:cBhvr>
                                      <p:tavLst>
                                        <p:tav tm="0">
                                          <p:val>
                                            <p:fltVal val="0"/>
                                          </p:val>
                                        </p:tav>
                                        <p:tav tm="100000">
                                          <p:val>
                                            <p:strVal val="#ppt_h"/>
                                          </p:val>
                                        </p:tav>
                                      </p:tavLst>
                                    </p:anim>
                                    <p:animEffect transition="in" filter="fade">
                                      <p:cBhvr>
                                        <p:cTn id="45"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7"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88</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8" name="7 Rectángulo"/>
          <p:cNvSpPr/>
          <p:nvPr/>
        </p:nvSpPr>
        <p:spPr>
          <a:xfrm>
            <a:off x="387927" y="1240135"/>
            <a:ext cx="3306618" cy="4247317"/>
          </a:xfrm>
          <a:prstGeom prst="rect">
            <a:avLst/>
          </a:prstGeom>
        </p:spPr>
        <p:txBody>
          <a:bodyPr wrap="square">
            <a:spAutoFit/>
          </a:bodyPr>
          <a:lstStyle/>
          <a:p>
            <a:r>
              <a:rPr lang="es-ES" dirty="0" err="1"/>
              <a:t>The</a:t>
            </a:r>
            <a:r>
              <a:rPr lang="es-ES" dirty="0"/>
              <a:t> HTML &lt;</a:t>
            </a:r>
            <a:r>
              <a:rPr lang="es-ES" dirty="0" err="1"/>
              <a:t>form</a:t>
            </a:r>
            <a:r>
              <a:rPr lang="es-ES" dirty="0"/>
              <a:t>&gt; </a:t>
            </a:r>
            <a:r>
              <a:rPr lang="es-ES" dirty="0" err="1" smtClean="0"/>
              <a:t>Elements</a:t>
            </a:r>
            <a:endParaRPr lang="es-ES" dirty="0" smtClean="0"/>
          </a:p>
          <a:p>
            <a:endParaRPr lang="es-ES" dirty="0"/>
          </a:p>
          <a:p>
            <a:r>
              <a:rPr lang="en-US" dirty="0"/>
              <a:t>&lt;input&gt;</a:t>
            </a:r>
          </a:p>
          <a:p>
            <a:r>
              <a:rPr lang="en-US" dirty="0"/>
              <a:t>&lt;label&gt;</a:t>
            </a:r>
          </a:p>
          <a:p>
            <a:r>
              <a:rPr lang="en-US" dirty="0"/>
              <a:t>&lt;select&gt;</a:t>
            </a:r>
          </a:p>
          <a:p>
            <a:r>
              <a:rPr lang="en-US" dirty="0"/>
              <a:t>&lt;</a:t>
            </a:r>
            <a:r>
              <a:rPr lang="en-US" dirty="0" err="1"/>
              <a:t>textarea</a:t>
            </a:r>
            <a:r>
              <a:rPr lang="en-US" dirty="0"/>
              <a:t>&gt;</a:t>
            </a:r>
          </a:p>
          <a:p>
            <a:r>
              <a:rPr lang="en-US" dirty="0"/>
              <a:t>&lt;button&gt;</a:t>
            </a:r>
          </a:p>
          <a:p>
            <a:r>
              <a:rPr lang="en-US" dirty="0"/>
              <a:t>&lt;</a:t>
            </a:r>
            <a:r>
              <a:rPr lang="en-US" dirty="0" err="1">
                <a:solidFill>
                  <a:srgbClr val="FF0000"/>
                </a:solidFill>
              </a:rPr>
              <a:t>fieldset</a:t>
            </a:r>
            <a:r>
              <a:rPr lang="en-US" dirty="0"/>
              <a:t>&gt;</a:t>
            </a:r>
          </a:p>
          <a:p>
            <a:r>
              <a:rPr lang="en-US" dirty="0"/>
              <a:t>&lt;legend&gt;</a:t>
            </a:r>
          </a:p>
          <a:p>
            <a:r>
              <a:rPr lang="en-US" dirty="0"/>
              <a:t>&lt;</a:t>
            </a:r>
            <a:r>
              <a:rPr lang="en-US" dirty="0" err="1"/>
              <a:t>datalist</a:t>
            </a:r>
            <a:r>
              <a:rPr lang="en-US" dirty="0"/>
              <a:t>&gt;</a:t>
            </a:r>
          </a:p>
          <a:p>
            <a:r>
              <a:rPr lang="en-US" dirty="0"/>
              <a:t>&lt;output&gt;</a:t>
            </a:r>
          </a:p>
          <a:p>
            <a:r>
              <a:rPr lang="en-US" dirty="0"/>
              <a:t>&lt;option&gt;</a:t>
            </a:r>
          </a:p>
          <a:p>
            <a:r>
              <a:rPr lang="en-US" dirty="0"/>
              <a:t>&lt;</a:t>
            </a:r>
            <a:r>
              <a:rPr lang="en-US" dirty="0" err="1"/>
              <a:t>optgroup</a:t>
            </a:r>
            <a:r>
              <a:rPr lang="en-US" dirty="0" smtClean="0"/>
              <a:t>&gt;</a:t>
            </a:r>
            <a:endParaRPr lang="es-ES" dirty="0"/>
          </a:p>
          <a:p>
            <a:r>
              <a:rPr lang="es-ES" dirty="0"/>
              <a:t/>
            </a:r>
            <a:br>
              <a:rPr lang="es-ES" dirty="0"/>
            </a:br>
            <a:endParaRPr lang="en-US" dirty="0"/>
          </a:p>
        </p:txBody>
      </p:sp>
      <p:sp>
        <p:nvSpPr>
          <p:cNvPr id="10" name="9 Rectángulo"/>
          <p:cNvSpPr/>
          <p:nvPr/>
        </p:nvSpPr>
        <p:spPr>
          <a:xfrm>
            <a:off x="3851564" y="1279543"/>
            <a:ext cx="6096000" cy="369332"/>
          </a:xfrm>
          <a:prstGeom prst="rect">
            <a:avLst/>
          </a:prstGeom>
        </p:spPr>
        <p:txBody>
          <a:bodyPr>
            <a:spAutoFit/>
          </a:bodyPr>
          <a:lstStyle/>
          <a:p>
            <a:r>
              <a:rPr lang="en-US" b="1" dirty="0"/>
              <a:t>The &lt;</a:t>
            </a:r>
            <a:r>
              <a:rPr lang="en-US" b="1" dirty="0" err="1">
                <a:solidFill>
                  <a:srgbClr val="FF0000"/>
                </a:solidFill>
              </a:rPr>
              <a:t>fieldset</a:t>
            </a:r>
            <a:r>
              <a:rPr lang="en-US" b="1" dirty="0"/>
              <a:t>&gt; and &lt;legend&gt; </a:t>
            </a:r>
            <a:r>
              <a:rPr lang="en-US" b="1" dirty="0" smtClean="0"/>
              <a:t>Elements</a:t>
            </a:r>
            <a:endParaRPr lang="en-US" b="1" dirty="0"/>
          </a:p>
        </p:txBody>
      </p:sp>
      <p:sp>
        <p:nvSpPr>
          <p:cNvPr id="11" name="10 Rectángulo"/>
          <p:cNvSpPr/>
          <p:nvPr/>
        </p:nvSpPr>
        <p:spPr>
          <a:xfrm>
            <a:off x="3851564" y="1732953"/>
            <a:ext cx="7416800" cy="2246769"/>
          </a:xfrm>
          <a:prstGeom prst="rect">
            <a:avLst/>
          </a:prstGeom>
          <a:solidFill>
            <a:schemeClr val="bg1">
              <a:lumMod val="95000"/>
            </a:schemeClr>
          </a:solidFill>
        </p:spPr>
        <p:txBody>
          <a:bodyPr wrap="square">
            <a:spAutoFit/>
          </a:bodyPr>
          <a:lstStyle/>
          <a:p>
            <a:r>
              <a:rPr lang="es-ES" sz="1400" dirty="0"/>
              <a:t>&lt;</a:t>
            </a:r>
            <a:r>
              <a:rPr lang="es-ES" sz="1400" dirty="0" err="1"/>
              <a:t>form</a:t>
            </a:r>
            <a:r>
              <a:rPr lang="es-ES" sz="1400" dirty="0"/>
              <a:t> </a:t>
            </a:r>
            <a:r>
              <a:rPr lang="es-ES" sz="1400" dirty="0" err="1"/>
              <a:t>action</a:t>
            </a:r>
            <a:r>
              <a:rPr lang="es-ES" sz="1400" dirty="0"/>
              <a:t>="/</a:t>
            </a:r>
            <a:r>
              <a:rPr lang="es-ES" sz="1400" dirty="0" err="1"/>
              <a:t>action_page.php</a:t>
            </a:r>
            <a:r>
              <a:rPr lang="es-ES" sz="1400" dirty="0"/>
              <a:t>"&gt;</a:t>
            </a:r>
            <a:br>
              <a:rPr lang="es-ES" sz="1400" dirty="0"/>
            </a:br>
            <a:r>
              <a:rPr lang="es-ES" sz="1400" dirty="0"/>
              <a:t>  &lt;</a:t>
            </a:r>
            <a:r>
              <a:rPr lang="es-ES" sz="1400" dirty="0" err="1">
                <a:solidFill>
                  <a:srgbClr val="FF0000"/>
                </a:solidFill>
              </a:rPr>
              <a:t>fieldset</a:t>
            </a:r>
            <a:r>
              <a:rPr lang="es-ES" sz="1400" dirty="0"/>
              <a:t>&gt;</a:t>
            </a:r>
            <a:br>
              <a:rPr lang="es-ES" sz="1400" dirty="0"/>
            </a:br>
            <a:r>
              <a:rPr lang="es-ES" sz="1400" dirty="0"/>
              <a:t>    &lt;</a:t>
            </a:r>
            <a:r>
              <a:rPr lang="es-ES" sz="1400" dirty="0" err="1"/>
              <a:t>legend</a:t>
            </a:r>
            <a:r>
              <a:rPr lang="es-ES" sz="1400" dirty="0"/>
              <a:t>&gt;</a:t>
            </a:r>
            <a:r>
              <a:rPr lang="es-ES" sz="1400" dirty="0" err="1"/>
              <a:t>Personalia</a:t>
            </a:r>
            <a:r>
              <a:rPr lang="es-ES" sz="1400" dirty="0"/>
              <a:t>:&lt;/</a:t>
            </a:r>
            <a:r>
              <a:rPr lang="es-ES" sz="1400" dirty="0" err="1"/>
              <a:t>legend</a:t>
            </a:r>
            <a:r>
              <a:rPr lang="es-ES" sz="1400" dirty="0"/>
              <a:t>&gt;</a:t>
            </a:r>
            <a:br>
              <a:rPr lang="es-ES" sz="1400" dirty="0"/>
            </a:br>
            <a:r>
              <a:rPr lang="es-ES" sz="1400" dirty="0"/>
              <a:t>    &lt;</a:t>
            </a:r>
            <a:r>
              <a:rPr lang="es-ES" sz="1400" dirty="0" err="1"/>
              <a:t>label</a:t>
            </a:r>
            <a:r>
              <a:rPr lang="es-ES" sz="1400" dirty="0"/>
              <a:t> </a:t>
            </a:r>
            <a:r>
              <a:rPr lang="es-ES" sz="1400" dirty="0" err="1"/>
              <a:t>for</a:t>
            </a:r>
            <a:r>
              <a:rPr lang="es-ES" sz="1400" dirty="0"/>
              <a:t>="</a:t>
            </a:r>
            <a:r>
              <a:rPr lang="es-ES" sz="1400" dirty="0" err="1"/>
              <a:t>fname</a:t>
            </a:r>
            <a:r>
              <a:rPr lang="es-ES" sz="1400" dirty="0"/>
              <a:t>"&gt;</a:t>
            </a:r>
            <a:r>
              <a:rPr lang="es-ES" sz="1400" dirty="0" err="1"/>
              <a:t>First</a:t>
            </a:r>
            <a:r>
              <a:rPr lang="es-ES" sz="1400" dirty="0"/>
              <a:t> </a:t>
            </a:r>
            <a:r>
              <a:rPr lang="es-ES" sz="1400" dirty="0" err="1"/>
              <a:t>name</a:t>
            </a:r>
            <a:r>
              <a:rPr lang="es-ES" sz="1400" dirty="0"/>
              <a:t>:&lt;/</a:t>
            </a:r>
            <a:r>
              <a:rPr lang="es-ES" sz="1400" dirty="0" err="1"/>
              <a:t>label</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a:t>
            </a:r>
            <a:r>
              <a:rPr lang="es-ES" sz="1400" dirty="0" err="1"/>
              <a:t>text</a:t>
            </a:r>
            <a:r>
              <a:rPr lang="es-ES" sz="1400" dirty="0"/>
              <a:t>" id="</a:t>
            </a:r>
            <a:r>
              <a:rPr lang="es-ES" sz="1400" dirty="0" err="1"/>
              <a:t>fname</a:t>
            </a:r>
            <a:r>
              <a:rPr lang="es-ES" sz="1400" dirty="0"/>
              <a:t>" </a:t>
            </a:r>
            <a:r>
              <a:rPr lang="es-ES" sz="1400" dirty="0" err="1"/>
              <a:t>name</a:t>
            </a:r>
            <a:r>
              <a:rPr lang="es-ES" sz="1400" dirty="0"/>
              <a:t>="</a:t>
            </a:r>
            <a:r>
              <a:rPr lang="es-ES" sz="1400" dirty="0" err="1"/>
              <a:t>fname</a:t>
            </a:r>
            <a:r>
              <a:rPr lang="es-ES" sz="1400" dirty="0"/>
              <a:t>" </a:t>
            </a:r>
            <a:r>
              <a:rPr lang="es-ES" sz="1400" dirty="0" err="1"/>
              <a:t>value</a:t>
            </a:r>
            <a:r>
              <a:rPr lang="es-ES" sz="1400" dirty="0"/>
              <a:t>="John"&gt;&lt;</a:t>
            </a:r>
            <a:r>
              <a:rPr lang="es-ES" sz="1400" dirty="0" err="1"/>
              <a:t>br</a:t>
            </a:r>
            <a:r>
              <a:rPr lang="es-ES" sz="1400" dirty="0"/>
              <a:t>&gt;</a:t>
            </a:r>
            <a:br>
              <a:rPr lang="es-ES" sz="1400" dirty="0"/>
            </a:br>
            <a:r>
              <a:rPr lang="es-ES" sz="1400" dirty="0"/>
              <a:t>    &lt;</a:t>
            </a:r>
            <a:r>
              <a:rPr lang="es-ES" sz="1400" dirty="0" err="1"/>
              <a:t>label</a:t>
            </a:r>
            <a:r>
              <a:rPr lang="es-ES" sz="1400" dirty="0"/>
              <a:t> </a:t>
            </a:r>
            <a:r>
              <a:rPr lang="es-ES" sz="1400" dirty="0" err="1"/>
              <a:t>for</a:t>
            </a:r>
            <a:r>
              <a:rPr lang="es-ES" sz="1400" dirty="0"/>
              <a:t>="</a:t>
            </a:r>
            <a:r>
              <a:rPr lang="es-ES" sz="1400" dirty="0" err="1"/>
              <a:t>lname</a:t>
            </a:r>
            <a:r>
              <a:rPr lang="es-ES" sz="1400" dirty="0"/>
              <a:t>"&gt;</a:t>
            </a:r>
            <a:r>
              <a:rPr lang="es-ES" sz="1400" dirty="0" err="1"/>
              <a:t>Last</a:t>
            </a:r>
            <a:r>
              <a:rPr lang="es-ES" sz="1400" dirty="0"/>
              <a:t> </a:t>
            </a:r>
            <a:r>
              <a:rPr lang="es-ES" sz="1400" dirty="0" err="1"/>
              <a:t>name</a:t>
            </a:r>
            <a:r>
              <a:rPr lang="es-ES" sz="1400" dirty="0"/>
              <a:t>:&lt;/</a:t>
            </a:r>
            <a:r>
              <a:rPr lang="es-ES" sz="1400" dirty="0" err="1"/>
              <a:t>label</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a:t>
            </a:r>
            <a:r>
              <a:rPr lang="es-ES" sz="1400" dirty="0" err="1"/>
              <a:t>text</a:t>
            </a:r>
            <a:r>
              <a:rPr lang="es-ES" sz="1400" dirty="0"/>
              <a:t>" id="</a:t>
            </a:r>
            <a:r>
              <a:rPr lang="es-ES" sz="1400" dirty="0" err="1"/>
              <a:t>lname</a:t>
            </a:r>
            <a:r>
              <a:rPr lang="es-ES" sz="1400" dirty="0"/>
              <a:t>" </a:t>
            </a:r>
            <a:r>
              <a:rPr lang="es-ES" sz="1400" dirty="0" err="1"/>
              <a:t>name</a:t>
            </a:r>
            <a:r>
              <a:rPr lang="es-ES" sz="1400" dirty="0"/>
              <a:t>="</a:t>
            </a:r>
            <a:r>
              <a:rPr lang="es-ES" sz="1400" dirty="0" err="1"/>
              <a:t>lname</a:t>
            </a:r>
            <a:r>
              <a:rPr lang="es-ES" sz="1400" dirty="0"/>
              <a:t>" </a:t>
            </a:r>
            <a:r>
              <a:rPr lang="es-ES" sz="1400" dirty="0" err="1"/>
              <a:t>value</a:t>
            </a:r>
            <a:r>
              <a:rPr lang="es-ES" sz="1400" dirty="0"/>
              <a:t>="</a:t>
            </a:r>
            <a:r>
              <a:rPr lang="es-ES" sz="1400" dirty="0" err="1"/>
              <a:t>Doe</a:t>
            </a:r>
            <a:r>
              <a:rPr lang="es-ES" sz="1400" dirty="0"/>
              <a:t>"&gt;&lt;</a:t>
            </a:r>
            <a:r>
              <a:rPr lang="es-ES" sz="1400" dirty="0" err="1"/>
              <a:t>br</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a:t>
            </a:r>
            <a:r>
              <a:rPr lang="es-ES" sz="1400" dirty="0" err="1"/>
              <a:t>submit</a:t>
            </a:r>
            <a:r>
              <a:rPr lang="es-ES" sz="1400" dirty="0"/>
              <a:t>" </a:t>
            </a:r>
            <a:r>
              <a:rPr lang="es-ES" sz="1400" dirty="0" err="1"/>
              <a:t>value</a:t>
            </a:r>
            <a:r>
              <a:rPr lang="es-ES" sz="1400" dirty="0"/>
              <a:t>="</a:t>
            </a:r>
            <a:r>
              <a:rPr lang="es-ES" sz="1400" dirty="0" err="1"/>
              <a:t>Submit</a:t>
            </a:r>
            <a:r>
              <a:rPr lang="es-ES" sz="1400" dirty="0"/>
              <a:t>"&gt;</a:t>
            </a:r>
            <a:br>
              <a:rPr lang="es-ES" sz="1400" dirty="0"/>
            </a:br>
            <a:r>
              <a:rPr lang="es-ES" sz="1400" dirty="0"/>
              <a:t>  &lt;/</a:t>
            </a:r>
            <a:r>
              <a:rPr lang="es-ES" sz="1400" dirty="0" err="1">
                <a:solidFill>
                  <a:srgbClr val="FF0000"/>
                </a:solidFill>
              </a:rPr>
              <a:t>fieldset</a:t>
            </a:r>
            <a:r>
              <a:rPr lang="es-ES" sz="1400" dirty="0"/>
              <a:t>&gt;</a:t>
            </a:r>
            <a:br>
              <a:rPr lang="es-ES" sz="1400" dirty="0"/>
            </a:br>
            <a:r>
              <a:rPr lang="es-ES" sz="1400" dirty="0"/>
              <a:t>&lt;/</a:t>
            </a:r>
            <a:r>
              <a:rPr lang="es-ES" sz="1400" dirty="0" err="1"/>
              <a:t>form</a:t>
            </a:r>
            <a:r>
              <a:rPr lang="es-ES" sz="1400" dirty="0"/>
              <a:t>&gt;</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564" y="4467225"/>
            <a:ext cx="782002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ítulo 1"/>
          <p:cNvSpPr>
            <a:spLocks noGrp="1"/>
          </p:cNvSpPr>
          <p:nvPr>
            <p:ph type="title"/>
          </p:nvPr>
        </p:nvSpPr>
        <p:spPr>
          <a:xfrm>
            <a:off x="1228406" y="388819"/>
            <a:ext cx="10495178" cy="479400"/>
          </a:xfrm>
        </p:spPr>
        <p:txBody>
          <a:bodyPr>
            <a:normAutofit/>
          </a:bodyPr>
          <a:lstStyle/>
          <a:p>
            <a:r>
              <a:rPr lang="es-ES" b="0" dirty="0"/>
              <a:t>HTML </a:t>
            </a:r>
            <a:r>
              <a:rPr lang="es-ES" b="0" dirty="0" err="1"/>
              <a:t>Form</a:t>
            </a:r>
            <a:r>
              <a:rPr lang="es-ES" b="0" dirty="0"/>
              <a:t> </a:t>
            </a:r>
            <a:r>
              <a:rPr lang="es-ES" b="0" dirty="0" err="1" smtClean="0"/>
              <a:t>Elements</a:t>
            </a:r>
            <a:endParaRPr lang="es-ES" dirty="0"/>
          </a:p>
        </p:txBody>
      </p:sp>
    </p:spTree>
    <p:extLst>
      <p:ext uri="{BB962C8B-B14F-4D97-AF65-F5344CB8AC3E}">
        <p14:creationId xmlns:p14="http://schemas.microsoft.com/office/powerpoint/2010/main" val="1661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anim calcmode="lin" valueType="num">
                                      <p:cBhvr>
                                        <p:cTn id="19" dur="500" fill="hold"/>
                                        <p:tgtEl>
                                          <p:spTgt spid="27650"/>
                                        </p:tgtEl>
                                        <p:attrNameLst>
                                          <p:attrName>ppt_w</p:attrName>
                                        </p:attrNameLst>
                                      </p:cBhvr>
                                      <p:tavLst>
                                        <p:tav tm="0">
                                          <p:val>
                                            <p:fltVal val="0"/>
                                          </p:val>
                                        </p:tav>
                                        <p:tav tm="100000">
                                          <p:val>
                                            <p:strVal val="#ppt_w"/>
                                          </p:val>
                                        </p:tav>
                                      </p:tavLst>
                                    </p:anim>
                                    <p:anim calcmode="lin" valueType="num">
                                      <p:cBhvr>
                                        <p:cTn id="20" dur="500" fill="hold"/>
                                        <p:tgtEl>
                                          <p:spTgt spid="27650"/>
                                        </p:tgtEl>
                                        <p:attrNameLst>
                                          <p:attrName>ppt_h</p:attrName>
                                        </p:attrNameLst>
                                      </p:cBhvr>
                                      <p:tavLst>
                                        <p:tav tm="0">
                                          <p:val>
                                            <p:fltVal val="0"/>
                                          </p:val>
                                        </p:tav>
                                        <p:tav tm="100000">
                                          <p:val>
                                            <p:strVal val="#ppt_h"/>
                                          </p:val>
                                        </p:tav>
                                      </p:tavLst>
                                    </p:anim>
                                    <p:animEffect transition="in" filter="fade">
                                      <p:cBhvr>
                                        <p:cTn id="21"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89</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8" name="7 Rectángulo"/>
          <p:cNvSpPr/>
          <p:nvPr/>
        </p:nvSpPr>
        <p:spPr>
          <a:xfrm>
            <a:off x="387927" y="1240135"/>
            <a:ext cx="3306618" cy="4247317"/>
          </a:xfrm>
          <a:prstGeom prst="rect">
            <a:avLst/>
          </a:prstGeom>
        </p:spPr>
        <p:txBody>
          <a:bodyPr wrap="square">
            <a:spAutoFit/>
          </a:bodyPr>
          <a:lstStyle/>
          <a:p>
            <a:r>
              <a:rPr lang="es-ES" b="1" dirty="0" err="1"/>
              <a:t>The</a:t>
            </a:r>
            <a:r>
              <a:rPr lang="es-ES" b="1" dirty="0"/>
              <a:t> HTML &lt;</a:t>
            </a:r>
            <a:r>
              <a:rPr lang="es-ES" b="1" dirty="0" err="1"/>
              <a:t>form</a:t>
            </a:r>
            <a:r>
              <a:rPr lang="es-ES" b="1" dirty="0"/>
              <a:t>&gt; </a:t>
            </a:r>
            <a:r>
              <a:rPr lang="es-ES" b="1" dirty="0" err="1" smtClean="0"/>
              <a:t>Elements</a:t>
            </a:r>
            <a:endParaRPr lang="es-ES" b="1" dirty="0" smtClean="0"/>
          </a:p>
          <a:p>
            <a:endParaRPr lang="es-ES" dirty="0"/>
          </a:p>
          <a:p>
            <a:r>
              <a:rPr lang="en-US" dirty="0"/>
              <a:t>&lt;input&gt;</a:t>
            </a:r>
          </a:p>
          <a:p>
            <a:r>
              <a:rPr lang="en-US" dirty="0"/>
              <a:t>&lt;label&gt;</a:t>
            </a:r>
          </a:p>
          <a:p>
            <a:r>
              <a:rPr lang="en-US" dirty="0"/>
              <a:t>&lt;select&gt;</a:t>
            </a:r>
          </a:p>
          <a:p>
            <a:r>
              <a:rPr lang="en-US" dirty="0"/>
              <a:t>&lt;</a:t>
            </a:r>
            <a:r>
              <a:rPr lang="en-US" dirty="0" err="1"/>
              <a:t>textarea</a:t>
            </a:r>
            <a:r>
              <a:rPr lang="en-US" dirty="0"/>
              <a:t>&gt;</a:t>
            </a:r>
          </a:p>
          <a:p>
            <a:r>
              <a:rPr lang="en-US" dirty="0"/>
              <a:t>&lt;button&gt;</a:t>
            </a:r>
          </a:p>
          <a:p>
            <a:r>
              <a:rPr lang="en-US" dirty="0"/>
              <a:t>&lt;</a:t>
            </a:r>
            <a:r>
              <a:rPr lang="en-US" dirty="0" err="1"/>
              <a:t>fieldset</a:t>
            </a:r>
            <a:r>
              <a:rPr lang="en-US" dirty="0"/>
              <a:t>&gt;</a:t>
            </a:r>
          </a:p>
          <a:p>
            <a:r>
              <a:rPr lang="en-US" dirty="0"/>
              <a:t>&lt;legend&gt;</a:t>
            </a:r>
          </a:p>
          <a:p>
            <a:r>
              <a:rPr lang="en-US" dirty="0"/>
              <a:t>&lt;</a:t>
            </a:r>
            <a:r>
              <a:rPr lang="en-US" dirty="0" err="1">
                <a:solidFill>
                  <a:srgbClr val="FF0000"/>
                </a:solidFill>
              </a:rPr>
              <a:t>datalist</a:t>
            </a:r>
            <a:r>
              <a:rPr lang="en-US" dirty="0"/>
              <a:t>&gt;</a:t>
            </a:r>
          </a:p>
          <a:p>
            <a:r>
              <a:rPr lang="en-US" dirty="0"/>
              <a:t>&lt;output&gt;</a:t>
            </a:r>
          </a:p>
          <a:p>
            <a:r>
              <a:rPr lang="en-US" dirty="0"/>
              <a:t>&lt;option&gt;</a:t>
            </a:r>
          </a:p>
          <a:p>
            <a:r>
              <a:rPr lang="en-US" dirty="0"/>
              <a:t>&lt;</a:t>
            </a:r>
            <a:r>
              <a:rPr lang="en-US" dirty="0" err="1"/>
              <a:t>optgroup</a:t>
            </a:r>
            <a:r>
              <a:rPr lang="en-US" dirty="0" smtClean="0"/>
              <a:t>&gt;</a:t>
            </a:r>
            <a:endParaRPr lang="es-ES" dirty="0"/>
          </a:p>
          <a:p>
            <a:r>
              <a:rPr lang="es-ES" dirty="0"/>
              <a:t/>
            </a:r>
            <a:br>
              <a:rPr lang="es-ES" dirty="0"/>
            </a:br>
            <a:endParaRPr lang="en-US" dirty="0"/>
          </a:p>
        </p:txBody>
      </p:sp>
      <p:sp>
        <p:nvSpPr>
          <p:cNvPr id="3" name="2 Rectángulo"/>
          <p:cNvSpPr/>
          <p:nvPr/>
        </p:nvSpPr>
        <p:spPr>
          <a:xfrm>
            <a:off x="3851563" y="1251834"/>
            <a:ext cx="6096000" cy="369332"/>
          </a:xfrm>
          <a:prstGeom prst="rect">
            <a:avLst/>
          </a:prstGeom>
        </p:spPr>
        <p:txBody>
          <a:bodyPr>
            <a:spAutoFit/>
          </a:bodyPr>
          <a:lstStyle/>
          <a:p>
            <a:r>
              <a:rPr lang="es-ES" b="1" dirty="0" err="1"/>
              <a:t>The</a:t>
            </a:r>
            <a:r>
              <a:rPr lang="es-ES" b="1" dirty="0"/>
              <a:t> &lt;</a:t>
            </a:r>
            <a:r>
              <a:rPr lang="es-ES" b="1" dirty="0" err="1">
                <a:solidFill>
                  <a:srgbClr val="FF0000"/>
                </a:solidFill>
              </a:rPr>
              <a:t>datalist</a:t>
            </a:r>
            <a:r>
              <a:rPr lang="es-ES" b="1" dirty="0"/>
              <a:t>&gt; </a:t>
            </a:r>
            <a:r>
              <a:rPr lang="es-ES" b="1" dirty="0" err="1" smtClean="0"/>
              <a:t>Element</a:t>
            </a:r>
            <a:endParaRPr lang="es-ES" b="1" dirty="0"/>
          </a:p>
        </p:txBody>
      </p:sp>
      <p:sp>
        <p:nvSpPr>
          <p:cNvPr id="4" name="3 Rectángulo"/>
          <p:cNvSpPr/>
          <p:nvPr/>
        </p:nvSpPr>
        <p:spPr>
          <a:xfrm>
            <a:off x="3048000" y="1997839"/>
            <a:ext cx="6096000" cy="2246769"/>
          </a:xfrm>
          <a:prstGeom prst="rect">
            <a:avLst/>
          </a:prstGeom>
          <a:solidFill>
            <a:schemeClr val="bg1">
              <a:lumMod val="95000"/>
            </a:schemeClr>
          </a:solidFill>
        </p:spPr>
        <p:txBody>
          <a:bodyPr>
            <a:spAutoFit/>
          </a:bodyPr>
          <a:lstStyle/>
          <a:p>
            <a:r>
              <a:rPr lang="es-ES" sz="1400" dirty="0"/>
              <a:t>&lt;</a:t>
            </a:r>
            <a:r>
              <a:rPr lang="es-ES" sz="1400" dirty="0" err="1"/>
              <a:t>form</a:t>
            </a:r>
            <a:r>
              <a:rPr lang="es-ES" sz="1400" dirty="0"/>
              <a:t> </a:t>
            </a:r>
            <a:r>
              <a:rPr lang="es-ES" sz="1400" dirty="0" err="1"/>
              <a:t>action</a:t>
            </a:r>
            <a:r>
              <a:rPr lang="es-ES" sz="1400" dirty="0"/>
              <a:t>="/</a:t>
            </a:r>
            <a:r>
              <a:rPr lang="es-ES" sz="1400" dirty="0" err="1"/>
              <a:t>action_page.php</a:t>
            </a:r>
            <a:r>
              <a:rPr lang="es-ES" sz="1400" dirty="0"/>
              <a:t>"&gt;</a:t>
            </a:r>
            <a:br>
              <a:rPr lang="es-ES" sz="1400" dirty="0"/>
            </a:br>
            <a:r>
              <a:rPr lang="es-ES" sz="1400" dirty="0"/>
              <a:t>  &lt;input </a:t>
            </a:r>
            <a:r>
              <a:rPr lang="es-ES" sz="1400" dirty="0" err="1"/>
              <a:t>list</a:t>
            </a:r>
            <a:r>
              <a:rPr lang="es-ES" sz="1400" dirty="0"/>
              <a:t>="browsers"&gt;</a:t>
            </a:r>
            <a:br>
              <a:rPr lang="es-ES" sz="1400" dirty="0"/>
            </a:br>
            <a:r>
              <a:rPr lang="es-ES" sz="1400" dirty="0"/>
              <a:t>  &lt;</a:t>
            </a:r>
            <a:r>
              <a:rPr lang="es-ES" sz="1400" dirty="0" err="1">
                <a:solidFill>
                  <a:srgbClr val="FF0000"/>
                </a:solidFill>
              </a:rPr>
              <a:t>datalist</a:t>
            </a:r>
            <a:r>
              <a:rPr lang="es-ES" sz="1400" dirty="0"/>
              <a:t> id="browsers"&gt;</a:t>
            </a:r>
            <a:br>
              <a:rPr lang="es-ES" sz="1400" dirty="0"/>
            </a:br>
            <a:r>
              <a:rPr lang="es-ES" sz="1400" dirty="0"/>
              <a:t>    &lt;</a:t>
            </a:r>
            <a:r>
              <a:rPr lang="es-ES" sz="1400" dirty="0" err="1"/>
              <a:t>option</a:t>
            </a:r>
            <a:r>
              <a:rPr lang="es-ES" sz="1400" dirty="0"/>
              <a:t> </a:t>
            </a:r>
            <a:r>
              <a:rPr lang="es-ES" sz="1400" dirty="0" err="1"/>
              <a:t>value</a:t>
            </a:r>
            <a:r>
              <a:rPr lang="es-ES" sz="1400" dirty="0"/>
              <a:t>="Internet Explorer"&gt;</a:t>
            </a:r>
            <a:br>
              <a:rPr lang="es-ES" sz="1400" dirty="0"/>
            </a:br>
            <a:r>
              <a:rPr lang="es-ES" sz="1400" dirty="0"/>
              <a:t>    &lt;</a:t>
            </a:r>
            <a:r>
              <a:rPr lang="es-ES" sz="1400" dirty="0" err="1"/>
              <a:t>option</a:t>
            </a:r>
            <a:r>
              <a:rPr lang="es-ES" sz="1400" dirty="0"/>
              <a:t> </a:t>
            </a:r>
            <a:r>
              <a:rPr lang="es-ES" sz="1400" dirty="0" err="1"/>
              <a:t>value</a:t>
            </a:r>
            <a:r>
              <a:rPr lang="es-ES" sz="1400" dirty="0"/>
              <a:t>="Firefox"&gt;</a:t>
            </a:r>
            <a:br>
              <a:rPr lang="es-ES" sz="1400" dirty="0"/>
            </a:br>
            <a:r>
              <a:rPr lang="es-ES" sz="1400" dirty="0"/>
              <a:t>    &lt;</a:t>
            </a:r>
            <a:r>
              <a:rPr lang="es-ES" sz="1400" dirty="0" err="1"/>
              <a:t>option</a:t>
            </a:r>
            <a:r>
              <a:rPr lang="es-ES" sz="1400" dirty="0"/>
              <a:t> </a:t>
            </a:r>
            <a:r>
              <a:rPr lang="es-ES" sz="1400" dirty="0" err="1"/>
              <a:t>value</a:t>
            </a:r>
            <a:r>
              <a:rPr lang="es-ES" sz="1400" dirty="0"/>
              <a:t>="Chrome"&gt;</a:t>
            </a:r>
            <a:br>
              <a:rPr lang="es-ES" sz="1400" dirty="0"/>
            </a:br>
            <a:r>
              <a:rPr lang="es-ES" sz="1400" dirty="0"/>
              <a:t>    &lt;</a:t>
            </a:r>
            <a:r>
              <a:rPr lang="es-ES" sz="1400" dirty="0" err="1"/>
              <a:t>option</a:t>
            </a:r>
            <a:r>
              <a:rPr lang="es-ES" sz="1400" dirty="0"/>
              <a:t> </a:t>
            </a:r>
            <a:r>
              <a:rPr lang="es-ES" sz="1400" dirty="0" err="1"/>
              <a:t>value</a:t>
            </a:r>
            <a:r>
              <a:rPr lang="es-ES" sz="1400" dirty="0"/>
              <a:t>="Opera"&gt;</a:t>
            </a:r>
            <a:br>
              <a:rPr lang="es-ES" sz="1400" dirty="0"/>
            </a:br>
            <a:r>
              <a:rPr lang="es-ES" sz="1400" dirty="0"/>
              <a:t>    &lt;</a:t>
            </a:r>
            <a:r>
              <a:rPr lang="es-ES" sz="1400" dirty="0" err="1"/>
              <a:t>option</a:t>
            </a:r>
            <a:r>
              <a:rPr lang="es-ES" sz="1400" dirty="0"/>
              <a:t> </a:t>
            </a:r>
            <a:r>
              <a:rPr lang="es-ES" sz="1400" dirty="0" err="1"/>
              <a:t>value</a:t>
            </a:r>
            <a:r>
              <a:rPr lang="es-ES" sz="1400" dirty="0"/>
              <a:t>="Safari"&gt;</a:t>
            </a:r>
            <a:br>
              <a:rPr lang="es-ES" sz="1400" dirty="0"/>
            </a:br>
            <a:r>
              <a:rPr lang="es-ES" sz="1400" dirty="0"/>
              <a:t>  &lt;/</a:t>
            </a:r>
            <a:r>
              <a:rPr lang="es-ES" sz="1400" dirty="0" err="1">
                <a:solidFill>
                  <a:srgbClr val="FF0000"/>
                </a:solidFill>
              </a:rPr>
              <a:t>datalist</a:t>
            </a:r>
            <a:r>
              <a:rPr lang="es-ES" sz="1400" dirty="0"/>
              <a:t>&gt;</a:t>
            </a:r>
            <a:br>
              <a:rPr lang="es-ES" sz="1400" dirty="0"/>
            </a:br>
            <a:r>
              <a:rPr lang="es-ES" sz="1400" dirty="0"/>
              <a:t>&lt;/</a:t>
            </a:r>
            <a:r>
              <a:rPr lang="es-ES" sz="1400" dirty="0" err="1"/>
              <a:t>form</a:t>
            </a:r>
            <a:r>
              <a:rPr lang="es-ES" sz="1400" dirty="0"/>
              <a:t>&gt;</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277" y="3363793"/>
            <a:ext cx="41529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ítulo 1"/>
          <p:cNvSpPr txBox="1">
            <a:spLocks/>
          </p:cNvSpPr>
          <p:nvPr/>
        </p:nvSpPr>
        <p:spPr>
          <a:xfrm>
            <a:off x="1228406" y="388819"/>
            <a:ext cx="10495178" cy="479400"/>
          </a:xfrm>
          <a:prstGeom prst="rect">
            <a:avLst/>
          </a:prstGeom>
        </p:spPr>
        <p:txBody>
          <a:bodyPr lIns="36000" tIns="0" rIns="0" bIns="0" anchor="b">
            <a:normAutofit/>
          </a:bodyPr>
          <a:lstStyle>
            <a:lvl1pPr algn="l" defTabSz="914400" rtl="0" eaLnBrk="1" latinLnBrk="0" hangingPunct="1">
              <a:lnSpc>
                <a:spcPct val="90000"/>
              </a:lnSpc>
              <a:spcBef>
                <a:spcPct val="0"/>
              </a:spcBef>
              <a:buNone/>
              <a:defRPr sz="3200" b="1" kern="1200">
                <a:solidFill>
                  <a:schemeClr val="tx1">
                    <a:lumMod val="90000"/>
                    <a:lumOff val="10000"/>
                  </a:schemeClr>
                </a:solidFill>
                <a:latin typeface="+mn-lt"/>
                <a:ea typeface="+mj-ea"/>
                <a:cs typeface="+mj-cs"/>
              </a:defRPr>
            </a:lvl1pPr>
          </a:lstStyle>
          <a:p>
            <a:r>
              <a:rPr lang="es-ES" b="0" smtClean="0"/>
              <a:t>HTML Form Elements</a:t>
            </a:r>
            <a:endParaRPr lang="es-ES" dirty="0"/>
          </a:p>
        </p:txBody>
      </p:sp>
    </p:spTree>
    <p:extLst>
      <p:ext uri="{BB962C8B-B14F-4D97-AF65-F5344CB8AC3E}">
        <p14:creationId xmlns:p14="http://schemas.microsoft.com/office/powerpoint/2010/main" val="152803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8674"/>
                                        </p:tgtEl>
                                        <p:attrNameLst>
                                          <p:attrName>style.visibility</p:attrName>
                                        </p:attrNameLst>
                                      </p:cBhvr>
                                      <p:to>
                                        <p:strVal val="visible"/>
                                      </p:to>
                                    </p:set>
                                    <p:anim calcmode="lin" valueType="num">
                                      <p:cBhvr>
                                        <p:cTn id="19" dur="500" fill="hold"/>
                                        <p:tgtEl>
                                          <p:spTgt spid="28674"/>
                                        </p:tgtEl>
                                        <p:attrNameLst>
                                          <p:attrName>ppt_w</p:attrName>
                                        </p:attrNameLst>
                                      </p:cBhvr>
                                      <p:tavLst>
                                        <p:tav tm="0">
                                          <p:val>
                                            <p:fltVal val="0"/>
                                          </p:val>
                                        </p:tav>
                                        <p:tav tm="100000">
                                          <p:val>
                                            <p:strVal val="#ppt_w"/>
                                          </p:val>
                                        </p:tav>
                                      </p:tavLst>
                                    </p:anim>
                                    <p:anim calcmode="lin" valueType="num">
                                      <p:cBhvr>
                                        <p:cTn id="20" dur="500" fill="hold"/>
                                        <p:tgtEl>
                                          <p:spTgt spid="28674"/>
                                        </p:tgtEl>
                                        <p:attrNameLst>
                                          <p:attrName>ppt_h</p:attrName>
                                        </p:attrNameLst>
                                      </p:cBhvr>
                                      <p:tavLst>
                                        <p:tav tm="0">
                                          <p:val>
                                            <p:fltVal val="0"/>
                                          </p:val>
                                        </p:tav>
                                        <p:tav tm="100000">
                                          <p:val>
                                            <p:strVal val="#ppt_h"/>
                                          </p:val>
                                        </p:tav>
                                      </p:tavLst>
                                    </p:anim>
                                    <p:animEffect transition="in" filter="fade">
                                      <p:cBhvr>
                                        <p:cTn id="21"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p:cNvSpPr>
            <a:spLocks noGrp="1"/>
          </p:cNvSpPr>
          <p:nvPr>
            <p:ph type="body" idx="18"/>
          </p:nvPr>
        </p:nvSpPr>
        <p:spPr>
          <a:xfrm>
            <a:off x="738877" y="1331708"/>
            <a:ext cx="7226771" cy="864737"/>
          </a:xfrm>
        </p:spPr>
        <p:txBody>
          <a:bodyPr>
            <a:normAutofit lnSpcReduction="10000"/>
          </a:bodyPr>
          <a:lstStyle/>
          <a:p>
            <a:r>
              <a:rPr lang="es-ES" b="1" dirty="0"/>
              <a:t>Paso 8:</a:t>
            </a:r>
            <a:r>
              <a:rPr lang="es-ES" dirty="0"/>
              <a:t> El programa está instalado y listo para usar. Haz clic en </a:t>
            </a:r>
            <a:r>
              <a:rPr lang="es-ES" dirty="0" err="1"/>
              <a:t>Finish</a:t>
            </a:r>
            <a:r>
              <a:rPr lang="es-ES" dirty="0"/>
              <a:t> para finalizar la instalación y lanzar el programa.</a:t>
            </a:r>
          </a:p>
          <a:p>
            <a:pPr marL="0" indent="0">
              <a:buNone/>
            </a:pPr>
            <a:r>
              <a:rPr lang="es-ES" dirty="0"/>
              <a:t/>
            </a:r>
            <a:br>
              <a:rPr lang="es-ES" dirty="0"/>
            </a:br>
            <a:endParaRPr lang="en-US" dirty="0"/>
          </a:p>
        </p:txBody>
      </p:sp>
      <p:sp>
        <p:nvSpPr>
          <p:cNvPr id="2" name="Título 1"/>
          <p:cNvSpPr>
            <a:spLocks noGrp="1"/>
          </p:cNvSpPr>
          <p:nvPr>
            <p:ph type="title"/>
          </p:nvPr>
        </p:nvSpPr>
        <p:spPr>
          <a:xfrm>
            <a:off x="1389327" y="421104"/>
            <a:ext cx="6661163" cy="502201"/>
          </a:xfrm>
        </p:spPr>
        <p:txBody>
          <a:bodyPr>
            <a:normAutofit fontScale="90000"/>
          </a:bodyPr>
          <a:lstStyle/>
          <a:p>
            <a:r>
              <a:rPr lang="es-ES" dirty="0"/>
              <a:t>1. </a:t>
            </a:r>
            <a:r>
              <a:rPr lang="es-ES" dirty="0" err="1" smtClean="0"/>
              <a:t>Introducción</a:t>
            </a:r>
            <a:r>
              <a:rPr lang="es-ES" b="0" dirty="0" err="1"/>
              <a:t>_instalación</a:t>
            </a:r>
            <a:r>
              <a:rPr lang="es-ES" b="0" dirty="0"/>
              <a:t> </a:t>
            </a:r>
            <a:r>
              <a:rPr lang="es-ES" b="0" dirty="0" smtClean="0"/>
              <a:t>IDE VSC</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9</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pic>
        <p:nvPicPr>
          <p:cNvPr id="5122" name="Picture 2" descr="mceclip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8392" y="942160"/>
            <a:ext cx="3059914" cy="237474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41444"/>
          <a:stretch/>
        </p:blipFill>
        <p:spPr bwMode="auto">
          <a:xfrm>
            <a:off x="1348033" y="1751244"/>
            <a:ext cx="6730738" cy="4449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303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 calcmode="lin" valueType="num">
                                      <p:cBhvr>
                                        <p:cTn id="14" dur="5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5">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5122"/>
                                        </p:tgtEl>
                                        <p:attrNameLst>
                                          <p:attrName>style.visibility</p:attrName>
                                        </p:attrNameLst>
                                      </p:cBhvr>
                                      <p:to>
                                        <p:strVal val="visible"/>
                                      </p:to>
                                    </p:set>
                                    <p:anim calcmode="lin" valueType="num">
                                      <p:cBhvr>
                                        <p:cTn id="19" dur="500" fill="hold"/>
                                        <p:tgtEl>
                                          <p:spTgt spid="5122"/>
                                        </p:tgtEl>
                                        <p:attrNameLst>
                                          <p:attrName>ppt_w</p:attrName>
                                        </p:attrNameLst>
                                      </p:cBhvr>
                                      <p:tavLst>
                                        <p:tav tm="0">
                                          <p:val>
                                            <p:fltVal val="0"/>
                                          </p:val>
                                        </p:tav>
                                        <p:tav tm="100000">
                                          <p:val>
                                            <p:strVal val="#ppt_w"/>
                                          </p:val>
                                        </p:tav>
                                      </p:tavLst>
                                    </p:anim>
                                    <p:anim calcmode="lin" valueType="num">
                                      <p:cBhvr>
                                        <p:cTn id="20" dur="500" fill="hold"/>
                                        <p:tgtEl>
                                          <p:spTgt spid="5122"/>
                                        </p:tgtEl>
                                        <p:attrNameLst>
                                          <p:attrName>ppt_h</p:attrName>
                                        </p:attrNameLst>
                                      </p:cBhvr>
                                      <p:tavLst>
                                        <p:tav tm="0">
                                          <p:val>
                                            <p:fltVal val="0"/>
                                          </p:val>
                                        </p:tav>
                                        <p:tav tm="100000">
                                          <p:val>
                                            <p:strVal val="#ppt_h"/>
                                          </p:val>
                                        </p:tav>
                                      </p:tavLst>
                                    </p:anim>
                                    <p:animEffect transition="in" filter="fade">
                                      <p:cBhvr>
                                        <p:cTn id="21" dur="500"/>
                                        <p:tgtEl>
                                          <p:spTgt spid="512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123"/>
                                        </p:tgtEl>
                                        <p:attrNameLst>
                                          <p:attrName>style.visibility</p:attrName>
                                        </p:attrNameLst>
                                      </p:cBhvr>
                                      <p:to>
                                        <p:strVal val="visible"/>
                                      </p:to>
                                    </p:set>
                                    <p:anim calcmode="lin" valueType="num">
                                      <p:cBhvr>
                                        <p:cTn id="26" dur="500" fill="hold"/>
                                        <p:tgtEl>
                                          <p:spTgt spid="5123"/>
                                        </p:tgtEl>
                                        <p:attrNameLst>
                                          <p:attrName>ppt_w</p:attrName>
                                        </p:attrNameLst>
                                      </p:cBhvr>
                                      <p:tavLst>
                                        <p:tav tm="0">
                                          <p:val>
                                            <p:fltVal val="0"/>
                                          </p:val>
                                        </p:tav>
                                        <p:tav tm="100000">
                                          <p:val>
                                            <p:strVal val="#ppt_w"/>
                                          </p:val>
                                        </p:tav>
                                      </p:tavLst>
                                    </p:anim>
                                    <p:anim calcmode="lin" valueType="num">
                                      <p:cBhvr>
                                        <p:cTn id="27" dur="500" fill="hold"/>
                                        <p:tgtEl>
                                          <p:spTgt spid="5123"/>
                                        </p:tgtEl>
                                        <p:attrNameLst>
                                          <p:attrName>ppt_h</p:attrName>
                                        </p:attrNameLst>
                                      </p:cBhvr>
                                      <p:tavLst>
                                        <p:tav tm="0">
                                          <p:val>
                                            <p:fltVal val="0"/>
                                          </p:val>
                                        </p:tav>
                                        <p:tav tm="100000">
                                          <p:val>
                                            <p:strVal val="#ppt_h"/>
                                          </p:val>
                                        </p:tav>
                                      </p:tavLst>
                                    </p:anim>
                                    <p:animEffect transition="in" filter="fade">
                                      <p:cBhvr>
                                        <p:cTn id="28"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6" y="388819"/>
            <a:ext cx="10495178" cy="479400"/>
          </a:xfrm>
        </p:spPr>
        <p:txBody>
          <a:bodyPr>
            <a:normAutofit/>
          </a:bodyPr>
          <a:lstStyle/>
          <a:p>
            <a:r>
              <a:rPr lang="es-ES" b="0" dirty="0"/>
              <a:t>HTML </a:t>
            </a:r>
            <a:r>
              <a:rPr lang="es-ES" b="0" dirty="0" err="1"/>
              <a:t>Form</a:t>
            </a:r>
            <a:r>
              <a:rPr lang="es-ES" b="0" dirty="0"/>
              <a:t> </a:t>
            </a:r>
            <a:r>
              <a:rPr lang="es-ES" b="0" dirty="0" err="1" smtClean="0"/>
              <a:t>Elements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90</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8" name="7 Rectángulo"/>
          <p:cNvSpPr/>
          <p:nvPr/>
        </p:nvSpPr>
        <p:spPr>
          <a:xfrm>
            <a:off x="387927" y="1240135"/>
            <a:ext cx="3306618" cy="4247317"/>
          </a:xfrm>
          <a:prstGeom prst="rect">
            <a:avLst/>
          </a:prstGeom>
        </p:spPr>
        <p:txBody>
          <a:bodyPr wrap="square">
            <a:spAutoFit/>
          </a:bodyPr>
          <a:lstStyle/>
          <a:p>
            <a:r>
              <a:rPr lang="es-ES" b="1" dirty="0" err="1"/>
              <a:t>The</a:t>
            </a:r>
            <a:r>
              <a:rPr lang="es-ES" b="1" dirty="0"/>
              <a:t> HTML &lt;</a:t>
            </a:r>
            <a:r>
              <a:rPr lang="es-ES" b="1" dirty="0" err="1"/>
              <a:t>form</a:t>
            </a:r>
            <a:r>
              <a:rPr lang="es-ES" b="1" dirty="0"/>
              <a:t>&gt; </a:t>
            </a:r>
            <a:r>
              <a:rPr lang="es-ES" b="1" dirty="0" err="1" smtClean="0"/>
              <a:t>Elements</a:t>
            </a:r>
            <a:endParaRPr lang="es-ES" b="1" dirty="0" smtClean="0"/>
          </a:p>
          <a:p>
            <a:endParaRPr lang="es-ES" dirty="0"/>
          </a:p>
          <a:p>
            <a:r>
              <a:rPr lang="en-US" dirty="0"/>
              <a:t>&lt;input&gt;</a:t>
            </a:r>
          </a:p>
          <a:p>
            <a:r>
              <a:rPr lang="en-US" dirty="0"/>
              <a:t>&lt;label&gt;</a:t>
            </a:r>
          </a:p>
          <a:p>
            <a:r>
              <a:rPr lang="en-US" dirty="0"/>
              <a:t>&lt;select&gt;</a:t>
            </a:r>
          </a:p>
          <a:p>
            <a:r>
              <a:rPr lang="en-US" dirty="0"/>
              <a:t>&lt;</a:t>
            </a:r>
            <a:r>
              <a:rPr lang="en-US" dirty="0" err="1"/>
              <a:t>textarea</a:t>
            </a:r>
            <a:r>
              <a:rPr lang="en-US" dirty="0"/>
              <a:t>&gt;</a:t>
            </a:r>
          </a:p>
          <a:p>
            <a:r>
              <a:rPr lang="en-US" dirty="0"/>
              <a:t>&lt;button&gt;</a:t>
            </a:r>
          </a:p>
          <a:p>
            <a:r>
              <a:rPr lang="en-US" dirty="0"/>
              <a:t>&lt;</a:t>
            </a:r>
            <a:r>
              <a:rPr lang="en-US" dirty="0" err="1"/>
              <a:t>fieldset</a:t>
            </a:r>
            <a:r>
              <a:rPr lang="en-US" dirty="0"/>
              <a:t>&gt;</a:t>
            </a:r>
          </a:p>
          <a:p>
            <a:r>
              <a:rPr lang="en-US" dirty="0"/>
              <a:t>&lt;legend&gt;</a:t>
            </a:r>
          </a:p>
          <a:p>
            <a:r>
              <a:rPr lang="en-US" dirty="0"/>
              <a:t>&lt;</a:t>
            </a:r>
            <a:r>
              <a:rPr lang="en-US" dirty="0" err="1"/>
              <a:t>datalist</a:t>
            </a:r>
            <a:r>
              <a:rPr lang="en-US" dirty="0"/>
              <a:t>&gt;</a:t>
            </a:r>
          </a:p>
          <a:p>
            <a:r>
              <a:rPr lang="en-US" dirty="0"/>
              <a:t>&lt;</a:t>
            </a:r>
            <a:r>
              <a:rPr lang="en-US" dirty="0">
                <a:solidFill>
                  <a:srgbClr val="FF0000"/>
                </a:solidFill>
              </a:rPr>
              <a:t>output</a:t>
            </a:r>
            <a:r>
              <a:rPr lang="en-US" dirty="0"/>
              <a:t>&gt;</a:t>
            </a:r>
          </a:p>
          <a:p>
            <a:r>
              <a:rPr lang="en-US" dirty="0"/>
              <a:t>&lt;option&gt;</a:t>
            </a:r>
          </a:p>
          <a:p>
            <a:r>
              <a:rPr lang="en-US" dirty="0"/>
              <a:t>&lt;</a:t>
            </a:r>
            <a:r>
              <a:rPr lang="en-US" dirty="0" err="1"/>
              <a:t>optgroup</a:t>
            </a:r>
            <a:r>
              <a:rPr lang="en-US" dirty="0" smtClean="0"/>
              <a:t>&gt;</a:t>
            </a:r>
            <a:endParaRPr lang="es-ES" dirty="0"/>
          </a:p>
          <a:p>
            <a:r>
              <a:rPr lang="es-ES" dirty="0"/>
              <a:t/>
            </a:r>
            <a:br>
              <a:rPr lang="es-ES" dirty="0"/>
            </a:br>
            <a:endParaRPr lang="en-US" dirty="0"/>
          </a:p>
        </p:txBody>
      </p:sp>
      <p:sp>
        <p:nvSpPr>
          <p:cNvPr id="5" name="4 Rectángulo"/>
          <p:cNvSpPr/>
          <p:nvPr/>
        </p:nvSpPr>
        <p:spPr>
          <a:xfrm>
            <a:off x="2944305" y="2505028"/>
            <a:ext cx="6096000" cy="369332"/>
          </a:xfrm>
          <a:prstGeom prst="rect">
            <a:avLst/>
          </a:prstGeom>
        </p:spPr>
        <p:txBody>
          <a:bodyPr>
            <a:spAutoFit/>
          </a:bodyPr>
          <a:lstStyle/>
          <a:p>
            <a:r>
              <a:rPr lang="es-ES" b="1" dirty="0" err="1"/>
              <a:t>The</a:t>
            </a:r>
            <a:r>
              <a:rPr lang="es-ES" b="1" dirty="0"/>
              <a:t> &lt;</a:t>
            </a:r>
            <a:r>
              <a:rPr lang="es-ES" b="1" dirty="0">
                <a:solidFill>
                  <a:srgbClr val="FF0000"/>
                </a:solidFill>
              </a:rPr>
              <a:t>output</a:t>
            </a:r>
            <a:r>
              <a:rPr lang="es-ES" b="1" dirty="0"/>
              <a:t>&gt; </a:t>
            </a:r>
            <a:r>
              <a:rPr lang="es-ES" b="1" dirty="0" err="1" smtClean="0"/>
              <a:t>Element</a:t>
            </a:r>
            <a:endParaRPr lang="es-ES" b="1" dirty="0"/>
          </a:p>
        </p:txBody>
      </p:sp>
      <p:sp>
        <p:nvSpPr>
          <p:cNvPr id="7" name="6 Rectángulo"/>
          <p:cNvSpPr/>
          <p:nvPr/>
        </p:nvSpPr>
        <p:spPr>
          <a:xfrm>
            <a:off x="2944304" y="3090446"/>
            <a:ext cx="8518689" cy="2462213"/>
          </a:xfrm>
          <a:prstGeom prst="rect">
            <a:avLst/>
          </a:prstGeom>
          <a:solidFill>
            <a:schemeClr val="bg1">
              <a:lumMod val="95000"/>
            </a:schemeClr>
          </a:solidFill>
        </p:spPr>
        <p:txBody>
          <a:bodyPr wrap="square">
            <a:spAutoFit/>
          </a:bodyPr>
          <a:lstStyle/>
          <a:p>
            <a:r>
              <a:rPr lang="es-ES" sz="1400" dirty="0"/>
              <a:t>&lt;</a:t>
            </a:r>
            <a:r>
              <a:rPr lang="es-ES" sz="1400" dirty="0" err="1"/>
              <a:t>form</a:t>
            </a:r>
            <a:r>
              <a:rPr lang="es-ES" sz="1400" dirty="0"/>
              <a:t> </a:t>
            </a:r>
            <a:r>
              <a:rPr lang="es-ES" sz="1400" dirty="0" err="1"/>
              <a:t>action</a:t>
            </a:r>
            <a:r>
              <a:rPr lang="es-ES" sz="1400" dirty="0"/>
              <a:t>="/</a:t>
            </a:r>
            <a:r>
              <a:rPr lang="es-ES" sz="1400" dirty="0" err="1"/>
              <a:t>action_page.php</a:t>
            </a:r>
            <a:r>
              <a:rPr lang="es-ES" sz="1400" dirty="0"/>
              <a:t>"</a:t>
            </a:r>
            <a:br>
              <a:rPr lang="es-ES" sz="1400" dirty="0"/>
            </a:br>
            <a:r>
              <a:rPr lang="es-ES" sz="1400" dirty="0"/>
              <a:t>  </a:t>
            </a:r>
            <a:r>
              <a:rPr lang="es-ES" sz="1400" dirty="0" err="1"/>
              <a:t>oninput</a:t>
            </a:r>
            <a:r>
              <a:rPr lang="es-ES" sz="1400" dirty="0"/>
              <a:t>="</a:t>
            </a:r>
            <a:r>
              <a:rPr lang="es-ES" sz="1400" dirty="0" err="1"/>
              <a:t>x.value</a:t>
            </a:r>
            <a:r>
              <a:rPr lang="es-ES" sz="1400" dirty="0"/>
              <a:t>=</a:t>
            </a:r>
            <a:r>
              <a:rPr lang="es-ES" sz="1400" dirty="0" err="1"/>
              <a:t>parseInt</a:t>
            </a:r>
            <a:r>
              <a:rPr lang="es-ES" sz="1400" dirty="0"/>
              <a:t>(</a:t>
            </a:r>
            <a:r>
              <a:rPr lang="es-ES" sz="1400" dirty="0" err="1"/>
              <a:t>a.value</a:t>
            </a:r>
            <a:r>
              <a:rPr lang="es-ES" sz="1400" dirty="0"/>
              <a:t>)+</a:t>
            </a:r>
            <a:r>
              <a:rPr lang="es-ES" sz="1400" dirty="0" err="1"/>
              <a:t>parseInt</a:t>
            </a:r>
            <a:r>
              <a:rPr lang="es-ES" sz="1400" dirty="0"/>
              <a:t>(</a:t>
            </a:r>
            <a:r>
              <a:rPr lang="es-ES" sz="1400" dirty="0" err="1"/>
              <a:t>b.value</a:t>
            </a:r>
            <a:r>
              <a:rPr lang="es-ES" sz="1400" dirty="0"/>
              <a:t>)"&gt;</a:t>
            </a:r>
            <a:br>
              <a:rPr lang="es-ES" sz="1400" dirty="0"/>
            </a:br>
            <a:r>
              <a:rPr lang="es-ES" sz="1400" dirty="0"/>
              <a:t>  0</a:t>
            </a:r>
            <a:br>
              <a:rPr lang="es-ES" sz="1400" dirty="0"/>
            </a:br>
            <a:r>
              <a:rPr lang="es-ES" sz="1400" dirty="0"/>
              <a:t>  &lt;input </a:t>
            </a:r>
            <a:r>
              <a:rPr lang="es-ES" sz="1400" dirty="0" err="1"/>
              <a:t>type</a:t>
            </a:r>
            <a:r>
              <a:rPr lang="es-ES" sz="1400" dirty="0"/>
              <a:t>="</a:t>
            </a:r>
            <a:r>
              <a:rPr lang="es-ES" sz="1400" dirty="0" err="1"/>
              <a:t>range</a:t>
            </a:r>
            <a:r>
              <a:rPr lang="es-ES" sz="1400" dirty="0"/>
              <a:t>"  id="a" </a:t>
            </a:r>
            <a:r>
              <a:rPr lang="es-ES" sz="1400" dirty="0" err="1"/>
              <a:t>name</a:t>
            </a:r>
            <a:r>
              <a:rPr lang="es-ES" sz="1400" dirty="0"/>
              <a:t>="a" </a:t>
            </a:r>
            <a:r>
              <a:rPr lang="es-ES" sz="1400" dirty="0" err="1"/>
              <a:t>value</a:t>
            </a:r>
            <a:r>
              <a:rPr lang="es-ES" sz="1400" dirty="0"/>
              <a:t>="50"&gt;</a:t>
            </a:r>
            <a:br>
              <a:rPr lang="es-ES" sz="1400" dirty="0"/>
            </a:br>
            <a:r>
              <a:rPr lang="es-ES" sz="1400" dirty="0"/>
              <a:t>  100 +</a:t>
            </a:r>
            <a:br>
              <a:rPr lang="es-ES" sz="1400" dirty="0"/>
            </a:br>
            <a:r>
              <a:rPr lang="es-ES" sz="1400" dirty="0"/>
              <a:t>  &lt;input </a:t>
            </a:r>
            <a:r>
              <a:rPr lang="es-ES" sz="1400" dirty="0" err="1"/>
              <a:t>type</a:t>
            </a:r>
            <a:r>
              <a:rPr lang="es-ES" sz="1400" dirty="0"/>
              <a:t>="</a:t>
            </a:r>
            <a:r>
              <a:rPr lang="es-ES" sz="1400" dirty="0" err="1"/>
              <a:t>number</a:t>
            </a:r>
            <a:r>
              <a:rPr lang="es-ES" sz="1400" dirty="0"/>
              <a:t>" id="b" </a:t>
            </a:r>
            <a:r>
              <a:rPr lang="es-ES" sz="1400" dirty="0" err="1"/>
              <a:t>name</a:t>
            </a:r>
            <a:r>
              <a:rPr lang="es-ES" sz="1400" dirty="0"/>
              <a:t>="b" </a:t>
            </a:r>
            <a:r>
              <a:rPr lang="es-ES" sz="1400" dirty="0" err="1"/>
              <a:t>value</a:t>
            </a:r>
            <a:r>
              <a:rPr lang="es-ES" sz="1400" dirty="0"/>
              <a:t>="50"&gt;</a:t>
            </a:r>
            <a:br>
              <a:rPr lang="es-ES" sz="1400" dirty="0"/>
            </a:br>
            <a:r>
              <a:rPr lang="es-ES" sz="1400" dirty="0"/>
              <a:t>  =</a:t>
            </a:r>
            <a:br>
              <a:rPr lang="es-ES" sz="1400" dirty="0"/>
            </a:br>
            <a:r>
              <a:rPr lang="es-ES" sz="1400" dirty="0"/>
              <a:t>  &lt;</a:t>
            </a:r>
            <a:r>
              <a:rPr lang="es-ES" sz="1400" dirty="0">
                <a:solidFill>
                  <a:srgbClr val="FF0000"/>
                </a:solidFill>
              </a:rPr>
              <a:t>output</a:t>
            </a:r>
            <a:r>
              <a:rPr lang="es-ES" sz="1400" dirty="0"/>
              <a:t> </a:t>
            </a:r>
            <a:r>
              <a:rPr lang="es-ES" sz="1400" dirty="0" err="1"/>
              <a:t>name</a:t>
            </a:r>
            <a:r>
              <a:rPr lang="es-ES" sz="1400" dirty="0"/>
              <a:t>="x" </a:t>
            </a:r>
            <a:r>
              <a:rPr lang="es-ES" sz="1400" dirty="0" err="1"/>
              <a:t>for</a:t>
            </a:r>
            <a:r>
              <a:rPr lang="es-ES" sz="1400" dirty="0"/>
              <a:t>="a b"&gt;&lt;/output&gt;</a:t>
            </a:r>
            <a:br>
              <a:rPr lang="es-ES" sz="1400" dirty="0"/>
            </a:br>
            <a:r>
              <a:rPr lang="es-ES" sz="1400" dirty="0"/>
              <a:t>  &lt;</a:t>
            </a:r>
            <a:r>
              <a:rPr lang="es-ES" sz="1400" dirty="0" err="1"/>
              <a:t>br</a:t>
            </a:r>
            <a:r>
              <a:rPr lang="es-ES" sz="1400" dirty="0"/>
              <a:t>&gt;&lt;</a:t>
            </a:r>
            <a:r>
              <a:rPr lang="es-ES" sz="1400" dirty="0" err="1"/>
              <a:t>br</a:t>
            </a:r>
            <a:r>
              <a:rPr lang="es-ES" sz="1400" dirty="0"/>
              <a:t>&gt;</a:t>
            </a:r>
            <a:br>
              <a:rPr lang="es-ES" sz="1400" dirty="0"/>
            </a:br>
            <a:r>
              <a:rPr lang="es-ES" sz="1400" dirty="0"/>
              <a:t>  &lt;input </a:t>
            </a:r>
            <a:r>
              <a:rPr lang="es-ES" sz="1400" dirty="0" err="1"/>
              <a:t>type</a:t>
            </a:r>
            <a:r>
              <a:rPr lang="es-ES" sz="1400" dirty="0"/>
              <a:t>="</a:t>
            </a:r>
            <a:r>
              <a:rPr lang="es-ES" sz="1400" dirty="0" err="1"/>
              <a:t>submit</a:t>
            </a:r>
            <a:r>
              <a:rPr lang="es-ES" sz="1400" dirty="0"/>
              <a:t>"&gt;</a:t>
            </a:r>
            <a:br>
              <a:rPr lang="es-ES" sz="1400" dirty="0"/>
            </a:br>
            <a:r>
              <a:rPr lang="es-ES" sz="1400" dirty="0"/>
              <a:t>&lt;/</a:t>
            </a:r>
            <a:r>
              <a:rPr lang="es-ES" sz="1400" dirty="0" err="1"/>
              <a:t>form</a:t>
            </a:r>
            <a:r>
              <a:rPr lang="es-ES" sz="1400" dirty="0"/>
              <a:t>&gt;</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1232" y="1464209"/>
            <a:ext cx="4238625"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060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9698"/>
                                        </p:tgtEl>
                                        <p:attrNameLst>
                                          <p:attrName>style.visibility</p:attrName>
                                        </p:attrNameLst>
                                      </p:cBhvr>
                                      <p:to>
                                        <p:strVal val="visible"/>
                                      </p:to>
                                    </p:set>
                                    <p:anim calcmode="lin" valueType="num">
                                      <p:cBhvr>
                                        <p:cTn id="19" dur="500" fill="hold"/>
                                        <p:tgtEl>
                                          <p:spTgt spid="29698"/>
                                        </p:tgtEl>
                                        <p:attrNameLst>
                                          <p:attrName>ppt_w</p:attrName>
                                        </p:attrNameLst>
                                      </p:cBhvr>
                                      <p:tavLst>
                                        <p:tav tm="0">
                                          <p:val>
                                            <p:fltVal val="0"/>
                                          </p:val>
                                        </p:tav>
                                        <p:tav tm="100000">
                                          <p:val>
                                            <p:strVal val="#ppt_w"/>
                                          </p:val>
                                        </p:tav>
                                      </p:tavLst>
                                    </p:anim>
                                    <p:anim calcmode="lin" valueType="num">
                                      <p:cBhvr>
                                        <p:cTn id="20" dur="500" fill="hold"/>
                                        <p:tgtEl>
                                          <p:spTgt spid="29698"/>
                                        </p:tgtEl>
                                        <p:attrNameLst>
                                          <p:attrName>ppt_h</p:attrName>
                                        </p:attrNameLst>
                                      </p:cBhvr>
                                      <p:tavLst>
                                        <p:tav tm="0">
                                          <p:val>
                                            <p:fltVal val="0"/>
                                          </p:val>
                                        </p:tav>
                                        <p:tav tm="100000">
                                          <p:val>
                                            <p:strVal val="#ppt_h"/>
                                          </p:val>
                                        </p:tav>
                                      </p:tavLst>
                                    </p:anim>
                                    <p:animEffect transition="in" filter="fade">
                                      <p:cBhvr>
                                        <p:cTn id="21"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6" y="388819"/>
            <a:ext cx="10495178" cy="479400"/>
          </a:xfrm>
        </p:spPr>
        <p:txBody>
          <a:bodyPr>
            <a:normAutofit/>
          </a:bodyPr>
          <a:lstStyle/>
          <a:p>
            <a:r>
              <a:rPr lang="es-ES" b="0" dirty="0" smtClean="0"/>
              <a:t>_HTML</a:t>
            </a:r>
            <a:r>
              <a:rPr lang="es-ES" b="0" dirty="0"/>
              <a:t> Input </a:t>
            </a:r>
            <a:r>
              <a:rPr lang="es-ES" b="0" dirty="0" err="1" smtClean="0"/>
              <a:t>Types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91</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8" name="7 Rectángulo"/>
          <p:cNvSpPr/>
          <p:nvPr/>
        </p:nvSpPr>
        <p:spPr>
          <a:xfrm>
            <a:off x="387927" y="1240135"/>
            <a:ext cx="3306618" cy="3970318"/>
          </a:xfrm>
          <a:prstGeom prst="rect">
            <a:avLst/>
          </a:prstGeom>
        </p:spPr>
        <p:txBody>
          <a:bodyPr wrap="square">
            <a:spAutoFit/>
          </a:bodyPr>
          <a:lstStyle/>
          <a:p>
            <a:r>
              <a:rPr lang="es-ES" b="1" dirty="0"/>
              <a:t>HTML Input </a:t>
            </a:r>
            <a:r>
              <a:rPr lang="es-ES" b="1" dirty="0" err="1"/>
              <a:t>Types</a:t>
            </a:r>
            <a:endParaRPr lang="es-ES" b="1" dirty="0"/>
          </a:p>
          <a:p>
            <a:r>
              <a:rPr lang="es-ES" dirty="0"/>
              <a:t/>
            </a:r>
            <a:br>
              <a:rPr lang="es-ES" dirty="0"/>
            </a:br>
            <a:r>
              <a:rPr lang="es-ES" dirty="0"/>
              <a:t>&lt;input </a:t>
            </a:r>
            <a:r>
              <a:rPr lang="es-ES" dirty="0" err="1"/>
              <a:t>type</a:t>
            </a:r>
            <a:r>
              <a:rPr lang="es-ES" dirty="0"/>
              <a:t>="</a:t>
            </a:r>
            <a:r>
              <a:rPr lang="es-ES" dirty="0" err="1"/>
              <a:t>button</a:t>
            </a:r>
            <a:r>
              <a:rPr lang="es-ES" dirty="0"/>
              <a:t>"&gt;</a:t>
            </a:r>
          </a:p>
          <a:p>
            <a:r>
              <a:rPr lang="es-ES" dirty="0"/>
              <a:t>&lt;input </a:t>
            </a:r>
            <a:r>
              <a:rPr lang="es-ES" dirty="0" err="1"/>
              <a:t>type</a:t>
            </a:r>
            <a:r>
              <a:rPr lang="es-ES" dirty="0"/>
              <a:t>="</a:t>
            </a:r>
            <a:r>
              <a:rPr lang="es-ES" dirty="0" err="1"/>
              <a:t>checkbox</a:t>
            </a:r>
            <a:r>
              <a:rPr lang="es-ES" dirty="0"/>
              <a:t>"&gt;</a:t>
            </a:r>
          </a:p>
          <a:p>
            <a:r>
              <a:rPr lang="es-ES" dirty="0"/>
              <a:t>&lt;input </a:t>
            </a:r>
            <a:r>
              <a:rPr lang="es-ES" dirty="0" err="1"/>
              <a:t>type</a:t>
            </a:r>
            <a:r>
              <a:rPr lang="es-ES" dirty="0"/>
              <a:t>="color"&gt;</a:t>
            </a:r>
          </a:p>
          <a:p>
            <a:r>
              <a:rPr lang="es-ES" dirty="0"/>
              <a:t>&lt;input </a:t>
            </a:r>
            <a:r>
              <a:rPr lang="es-ES" dirty="0" err="1"/>
              <a:t>type</a:t>
            </a:r>
            <a:r>
              <a:rPr lang="es-ES" dirty="0"/>
              <a:t>="date"&gt;</a:t>
            </a:r>
          </a:p>
          <a:p>
            <a:r>
              <a:rPr lang="es-ES" dirty="0"/>
              <a:t>&lt;input </a:t>
            </a:r>
            <a:r>
              <a:rPr lang="es-ES" dirty="0" err="1"/>
              <a:t>type</a:t>
            </a:r>
            <a:r>
              <a:rPr lang="es-ES" dirty="0"/>
              <a:t>="</a:t>
            </a:r>
            <a:r>
              <a:rPr lang="es-ES" dirty="0" err="1"/>
              <a:t>datetime</a:t>
            </a:r>
            <a:r>
              <a:rPr lang="es-ES" dirty="0"/>
              <a:t>-local"&gt;</a:t>
            </a:r>
          </a:p>
          <a:p>
            <a:r>
              <a:rPr lang="es-ES" dirty="0"/>
              <a:t>&lt;input </a:t>
            </a:r>
            <a:r>
              <a:rPr lang="es-ES" dirty="0" err="1"/>
              <a:t>type</a:t>
            </a:r>
            <a:r>
              <a:rPr lang="es-ES" dirty="0"/>
              <a:t>="email"&gt;</a:t>
            </a:r>
          </a:p>
          <a:p>
            <a:r>
              <a:rPr lang="es-ES" dirty="0"/>
              <a:t>&lt;input </a:t>
            </a:r>
            <a:r>
              <a:rPr lang="es-ES" dirty="0" err="1"/>
              <a:t>type</a:t>
            </a:r>
            <a:r>
              <a:rPr lang="es-ES" dirty="0"/>
              <a:t>="file"&gt;</a:t>
            </a:r>
          </a:p>
          <a:p>
            <a:r>
              <a:rPr lang="es-ES" dirty="0"/>
              <a:t>&lt;input </a:t>
            </a:r>
            <a:r>
              <a:rPr lang="es-ES" dirty="0" err="1"/>
              <a:t>type</a:t>
            </a:r>
            <a:r>
              <a:rPr lang="es-ES" dirty="0"/>
              <a:t>="</a:t>
            </a:r>
            <a:r>
              <a:rPr lang="es-ES" dirty="0" err="1"/>
              <a:t>hidden</a:t>
            </a:r>
            <a:r>
              <a:rPr lang="es-ES" dirty="0"/>
              <a:t>"&gt;</a:t>
            </a:r>
          </a:p>
          <a:p>
            <a:r>
              <a:rPr lang="es-ES" dirty="0"/>
              <a:t>&lt;input </a:t>
            </a:r>
            <a:r>
              <a:rPr lang="es-ES" dirty="0" err="1"/>
              <a:t>type</a:t>
            </a:r>
            <a:r>
              <a:rPr lang="es-ES" dirty="0"/>
              <a:t>="</a:t>
            </a:r>
            <a:r>
              <a:rPr lang="es-ES" dirty="0" err="1"/>
              <a:t>image</a:t>
            </a:r>
            <a:r>
              <a:rPr lang="es-ES" dirty="0"/>
              <a:t>"&gt;</a:t>
            </a:r>
          </a:p>
          <a:p>
            <a:r>
              <a:rPr lang="es-ES" dirty="0"/>
              <a:t>&lt;input </a:t>
            </a:r>
            <a:r>
              <a:rPr lang="es-ES" dirty="0" err="1"/>
              <a:t>type</a:t>
            </a:r>
            <a:r>
              <a:rPr lang="es-ES" dirty="0"/>
              <a:t>="</a:t>
            </a:r>
            <a:r>
              <a:rPr lang="es-ES" dirty="0" err="1"/>
              <a:t>month</a:t>
            </a:r>
            <a:r>
              <a:rPr lang="es-ES" dirty="0"/>
              <a:t>"&gt;</a:t>
            </a:r>
          </a:p>
          <a:p>
            <a:r>
              <a:rPr lang="es-ES" dirty="0"/>
              <a:t/>
            </a:r>
            <a:br>
              <a:rPr lang="es-ES" dirty="0"/>
            </a:br>
            <a:endParaRPr lang="en-US" dirty="0"/>
          </a:p>
        </p:txBody>
      </p:sp>
      <p:sp>
        <p:nvSpPr>
          <p:cNvPr id="3" name="2 Rectángulo"/>
          <p:cNvSpPr/>
          <p:nvPr/>
        </p:nvSpPr>
        <p:spPr>
          <a:xfrm>
            <a:off x="3500582" y="1777939"/>
            <a:ext cx="6096000" cy="3416320"/>
          </a:xfrm>
          <a:prstGeom prst="rect">
            <a:avLst/>
          </a:prstGeom>
        </p:spPr>
        <p:txBody>
          <a:bodyPr>
            <a:spAutoFit/>
          </a:bodyPr>
          <a:lstStyle/>
          <a:p>
            <a:r>
              <a:rPr lang="es-ES" dirty="0"/>
              <a:t>&lt;input </a:t>
            </a:r>
            <a:r>
              <a:rPr lang="es-ES" dirty="0" err="1"/>
              <a:t>type</a:t>
            </a:r>
            <a:r>
              <a:rPr lang="es-ES" dirty="0"/>
              <a:t>="</a:t>
            </a:r>
            <a:r>
              <a:rPr lang="es-ES" dirty="0" err="1"/>
              <a:t>number</a:t>
            </a:r>
            <a:r>
              <a:rPr lang="es-ES" dirty="0"/>
              <a:t>"&gt;</a:t>
            </a:r>
          </a:p>
          <a:p>
            <a:r>
              <a:rPr lang="es-ES" dirty="0"/>
              <a:t>&lt;input </a:t>
            </a:r>
            <a:r>
              <a:rPr lang="es-ES" dirty="0" err="1"/>
              <a:t>type</a:t>
            </a:r>
            <a:r>
              <a:rPr lang="es-ES" dirty="0"/>
              <a:t>="</a:t>
            </a:r>
            <a:r>
              <a:rPr lang="es-ES" dirty="0" err="1"/>
              <a:t>password</a:t>
            </a:r>
            <a:r>
              <a:rPr lang="es-ES" dirty="0"/>
              <a:t>"&gt;</a:t>
            </a:r>
          </a:p>
          <a:p>
            <a:r>
              <a:rPr lang="es-ES" dirty="0"/>
              <a:t>&lt;input </a:t>
            </a:r>
            <a:r>
              <a:rPr lang="es-ES" dirty="0" err="1"/>
              <a:t>type</a:t>
            </a:r>
            <a:r>
              <a:rPr lang="es-ES" dirty="0"/>
              <a:t>="radio"&gt;</a:t>
            </a:r>
          </a:p>
          <a:p>
            <a:r>
              <a:rPr lang="es-ES" dirty="0"/>
              <a:t>&lt;input </a:t>
            </a:r>
            <a:r>
              <a:rPr lang="es-ES" dirty="0" err="1"/>
              <a:t>type</a:t>
            </a:r>
            <a:r>
              <a:rPr lang="es-ES" dirty="0"/>
              <a:t>="</a:t>
            </a:r>
            <a:r>
              <a:rPr lang="es-ES" dirty="0" err="1"/>
              <a:t>range</a:t>
            </a:r>
            <a:r>
              <a:rPr lang="es-ES" dirty="0"/>
              <a:t>"&gt;</a:t>
            </a:r>
          </a:p>
          <a:p>
            <a:r>
              <a:rPr lang="es-ES" dirty="0"/>
              <a:t>&lt;input </a:t>
            </a:r>
            <a:r>
              <a:rPr lang="es-ES" dirty="0" err="1"/>
              <a:t>type</a:t>
            </a:r>
            <a:r>
              <a:rPr lang="es-ES" dirty="0"/>
              <a:t>="</a:t>
            </a:r>
            <a:r>
              <a:rPr lang="es-ES" dirty="0" err="1"/>
              <a:t>reset</a:t>
            </a:r>
            <a:r>
              <a:rPr lang="es-ES" dirty="0"/>
              <a:t>"&gt;</a:t>
            </a:r>
          </a:p>
          <a:p>
            <a:r>
              <a:rPr lang="es-ES" dirty="0"/>
              <a:t>&lt;input </a:t>
            </a:r>
            <a:r>
              <a:rPr lang="es-ES" dirty="0" err="1"/>
              <a:t>type</a:t>
            </a:r>
            <a:r>
              <a:rPr lang="es-ES" dirty="0"/>
              <a:t>="</a:t>
            </a:r>
            <a:r>
              <a:rPr lang="es-ES" dirty="0" err="1"/>
              <a:t>search</a:t>
            </a:r>
            <a:r>
              <a:rPr lang="es-ES" dirty="0"/>
              <a:t>"&gt;</a:t>
            </a:r>
          </a:p>
          <a:p>
            <a:r>
              <a:rPr lang="es-ES" dirty="0"/>
              <a:t>&lt;input </a:t>
            </a:r>
            <a:r>
              <a:rPr lang="es-ES" dirty="0" err="1"/>
              <a:t>type</a:t>
            </a:r>
            <a:r>
              <a:rPr lang="es-ES" dirty="0"/>
              <a:t>="</a:t>
            </a:r>
            <a:r>
              <a:rPr lang="es-ES" dirty="0" err="1"/>
              <a:t>submit</a:t>
            </a:r>
            <a:r>
              <a:rPr lang="es-ES" dirty="0"/>
              <a:t>"&gt;</a:t>
            </a:r>
          </a:p>
          <a:p>
            <a:r>
              <a:rPr lang="es-ES" dirty="0"/>
              <a:t>&lt;input </a:t>
            </a:r>
            <a:r>
              <a:rPr lang="es-ES" dirty="0" err="1"/>
              <a:t>type</a:t>
            </a:r>
            <a:r>
              <a:rPr lang="es-ES" dirty="0"/>
              <a:t>="</a:t>
            </a:r>
            <a:r>
              <a:rPr lang="es-ES" dirty="0" err="1"/>
              <a:t>tel</a:t>
            </a:r>
            <a:r>
              <a:rPr lang="es-ES" dirty="0"/>
              <a:t>"&gt;</a:t>
            </a:r>
          </a:p>
          <a:p>
            <a:r>
              <a:rPr lang="es-ES" dirty="0"/>
              <a:t>&lt;input </a:t>
            </a:r>
            <a:r>
              <a:rPr lang="es-ES" dirty="0" err="1"/>
              <a:t>type</a:t>
            </a:r>
            <a:r>
              <a:rPr lang="es-ES" dirty="0"/>
              <a:t>="</a:t>
            </a:r>
            <a:r>
              <a:rPr lang="es-ES" dirty="0" err="1"/>
              <a:t>text</a:t>
            </a:r>
            <a:r>
              <a:rPr lang="es-ES" dirty="0"/>
              <a:t>"&gt;</a:t>
            </a:r>
          </a:p>
          <a:p>
            <a:r>
              <a:rPr lang="es-ES" dirty="0"/>
              <a:t>&lt;input </a:t>
            </a:r>
            <a:r>
              <a:rPr lang="es-ES" dirty="0" err="1"/>
              <a:t>type</a:t>
            </a:r>
            <a:r>
              <a:rPr lang="es-ES" dirty="0"/>
              <a:t>="time"&gt;</a:t>
            </a:r>
          </a:p>
          <a:p>
            <a:r>
              <a:rPr lang="es-ES" dirty="0"/>
              <a:t>&lt;input </a:t>
            </a:r>
            <a:r>
              <a:rPr lang="es-ES" dirty="0" err="1"/>
              <a:t>type</a:t>
            </a:r>
            <a:r>
              <a:rPr lang="es-ES" dirty="0"/>
              <a:t>="</a:t>
            </a:r>
            <a:r>
              <a:rPr lang="es-ES" dirty="0" err="1"/>
              <a:t>url</a:t>
            </a:r>
            <a:r>
              <a:rPr lang="es-ES" dirty="0"/>
              <a:t>"&gt;</a:t>
            </a:r>
          </a:p>
          <a:p>
            <a:r>
              <a:rPr lang="es-ES" dirty="0"/>
              <a:t>&lt;input </a:t>
            </a:r>
            <a:r>
              <a:rPr lang="es-ES" dirty="0" err="1"/>
              <a:t>type</a:t>
            </a:r>
            <a:r>
              <a:rPr lang="es-ES" dirty="0"/>
              <a:t>="</a:t>
            </a:r>
            <a:r>
              <a:rPr lang="es-ES" dirty="0" err="1"/>
              <a:t>week</a:t>
            </a:r>
            <a:r>
              <a:rPr lang="es-ES" dirty="0"/>
              <a:t>"&gt;</a:t>
            </a:r>
          </a:p>
        </p:txBody>
      </p:sp>
      <p:sp>
        <p:nvSpPr>
          <p:cNvPr id="4" name="3 Rectángulo"/>
          <p:cNvSpPr/>
          <p:nvPr/>
        </p:nvSpPr>
        <p:spPr>
          <a:xfrm>
            <a:off x="5024581" y="325689"/>
            <a:ext cx="6788727" cy="646331"/>
          </a:xfrm>
          <a:prstGeom prst="rect">
            <a:avLst/>
          </a:prstGeom>
        </p:spPr>
        <p:txBody>
          <a:bodyPr wrap="square">
            <a:spAutoFit/>
          </a:bodyPr>
          <a:lstStyle/>
          <a:p>
            <a:r>
              <a:rPr lang="es-ES" dirty="0">
                <a:hlinkClick r:id="rId2"/>
              </a:rPr>
              <a:t>https://</a:t>
            </a:r>
            <a:r>
              <a:rPr lang="es-ES" dirty="0" smtClean="0">
                <a:hlinkClick r:id="rId2"/>
              </a:rPr>
              <a:t>www.w3schools.com/html/html_form_input_types.asp</a:t>
            </a:r>
            <a:endParaRPr lang="es-ES" dirty="0" smtClean="0"/>
          </a:p>
          <a:p>
            <a:endParaRPr lang="es-ES" dirty="0"/>
          </a:p>
        </p:txBody>
      </p:sp>
    </p:spTree>
    <p:extLst>
      <p:ext uri="{BB962C8B-B14F-4D97-AF65-F5344CB8AC3E}">
        <p14:creationId xmlns:p14="http://schemas.microsoft.com/office/powerpoint/2010/main" val="309769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6" y="388819"/>
            <a:ext cx="10495178" cy="479400"/>
          </a:xfrm>
        </p:spPr>
        <p:txBody>
          <a:bodyPr>
            <a:normAutofit/>
          </a:bodyPr>
          <a:lstStyle/>
          <a:p>
            <a:r>
              <a:rPr lang="es-ES" b="0" dirty="0" smtClean="0"/>
              <a:t>_HTML</a:t>
            </a:r>
            <a:r>
              <a:rPr lang="es-ES" b="0" dirty="0"/>
              <a:t> Input </a:t>
            </a:r>
            <a:r>
              <a:rPr lang="es-ES" b="0" dirty="0" err="1" smtClean="0"/>
              <a:t>Attributes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92</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7" name="6 Rectángulo"/>
          <p:cNvSpPr/>
          <p:nvPr/>
        </p:nvSpPr>
        <p:spPr>
          <a:xfrm>
            <a:off x="498764" y="1286317"/>
            <a:ext cx="6520872" cy="1661993"/>
          </a:xfrm>
          <a:prstGeom prst="rect">
            <a:avLst/>
          </a:prstGeom>
        </p:spPr>
        <p:txBody>
          <a:bodyPr wrap="square">
            <a:spAutoFit/>
          </a:bodyPr>
          <a:lstStyle/>
          <a:p>
            <a:r>
              <a:rPr lang="es-ES" b="1" dirty="0" err="1"/>
              <a:t>The</a:t>
            </a:r>
            <a:r>
              <a:rPr lang="es-ES" b="1" dirty="0"/>
              <a:t> </a:t>
            </a:r>
            <a:r>
              <a:rPr lang="es-ES" b="1" dirty="0" err="1"/>
              <a:t>value</a:t>
            </a:r>
            <a:r>
              <a:rPr lang="es-ES" b="1" dirty="0"/>
              <a:t> </a:t>
            </a:r>
            <a:r>
              <a:rPr lang="es-ES" b="1" dirty="0" err="1"/>
              <a:t>Attribute</a:t>
            </a:r>
            <a:endParaRPr lang="es-ES" b="1" dirty="0"/>
          </a:p>
          <a:p>
            <a:r>
              <a:rPr lang="es-ES" sz="1200" dirty="0"/>
              <a:t/>
            </a:r>
            <a:br>
              <a:rPr lang="es-ES" sz="1200" dirty="0"/>
            </a:br>
            <a:r>
              <a:rPr lang="es-ES" sz="1200" dirty="0"/>
              <a:t>&lt;</a:t>
            </a:r>
            <a:r>
              <a:rPr lang="es-ES" sz="1200" dirty="0" err="1"/>
              <a:t>form</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fname</a:t>
            </a:r>
            <a:r>
              <a:rPr lang="es-ES" sz="1200" dirty="0"/>
              <a:t>"&gt;</a:t>
            </a:r>
            <a:r>
              <a:rPr lang="es-ES" sz="1200" dirty="0" err="1"/>
              <a:t>First</a:t>
            </a:r>
            <a:r>
              <a:rPr lang="es-ES" sz="1200" dirty="0"/>
              <a:t> </a:t>
            </a:r>
            <a:r>
              <a:rPr lang="es-ES" sz="1200" dirty="0" err="1"/>
              <a:t>name</a:t>
            </a:r>
            <a:r>
              <a:rPr lang="es-ES" sz="1200" dirty="0"/>
              <a:t>:&lt;/</a:t>
            </a:r>
            <a:r>
              <a:rPr lang="es-ES" sz="1200" dirty="0" err="1"/>
              <a:t>label</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fname</a:t>
            </a:r>
            <a:r>
              <a:rPr lang="es-ES" sz="1200" dirty="0"/>
              <a:t>" </a:t>
            </a:r>
            <a:r>
              <a:rPr lang="es-ES" sz="1200" dirty="0" err="1"/>
              <a:t>name</a:t>
            </a:r>
            <a:r>
              <a:rPr lang="es-ES" sz="1200" dirty="0"/>
              <a:t>="</a:t>
            </a:r>
            <a:r>
              <a:rPr lang="es-ES" sz="1200" dirty="0" err="1"/>
              <a:t>fname</a:t>
            </a:r>
            <a:r>
              <a:rPr lang="es-ES" sz="1200" dirty="0"/>
              <a:t>" </a:t>
            </a:r>
            <a:r>
              <a:rPr lang="es-ES" sz="1200" dirty="0" err="1">
                <a:solidFill>
                  <a:srgbClr val="FF0000"/>
                </a:solidFill>
              </a:rPr>
              <a:t>value</a:t>
            </a:r>
            <a:r>
              <a:rPr lang="es-ES" sz="1200" dirty="0"/>
              <a:t>="John"&gt;&lt;</a:t>
            </a:r>
            <a:r>
              <a:rPr lang="es-ES" sz="1200" dirty="0" err="1"/>
              <a:t>br</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lname</a:t>
            </a:r>
            <a:r>
              <a:rPr lang="es-ES" sz="1200" dirty="0"/>
              <a:t>"&gt;</a:t>
            </a:r>
            <a:r>
              <a:rPr lang="es-ES" sz="1200" dirty="0" err="1"/>
              <a:t>Last</a:t>
            </a:r>
            <a:r>
              <a:rPr lang="es-ES" sz="1200" dirty="0"/>
              <a:t> </a:t>
            </a:r>
            <a:r>
              <a:rPr lang="es-ES" sz="1200" dirty="0" err="1"/>
              <a:t>name</a:t>
            </a:r>
            <a:r>
              <a:rPr lang="es-ES" sz="1200" dirty="0"/>
              <a:t>:&lt;/</a:t>
            </a:r>
            <a:r>
              <a:rPr lang="es-ES" sz="1200" dirty="0" err="1"/>
              <a:t>label</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lname</a:t>
            </a:r>
            <a:r>
              <a:rPr lang="es-ES" sz="1200" dirty="0"/>
              <a:t>" </a:t>
            </a:r>
            <a:r>
              <a:rPr lang="es-ES" sz="1200" dirty="0" err="1"/>
              <a:t>name</a:t>
            </a:r>
            <a:r>
              <a:rPr lang="es-ES" sz="1200" dirty="0"/>
              <a:t>="</a:t>
            </a:r>
            <a:r>
              <a:rPr lang="es-ES" sz="1200" dirty="0" err="1"/>
              <a:t>lname</a:t>
            </a:r>
            <a:r>
              <a:rPr lang="es-ES" sz="1200" dirty="0"/>
              <a:t>" </a:t>
            </a:r>
            <a:r>
              <a:rPr lang="es-ES" sz="1200" dirty="0" err="1">
                <a:solidFill>
                  <a:srgbClr val="FF0000"/>
                </a:solidFill>
              </a:rPr>
              <a:t>value</a:t>
            </a:r>
            <a:r>
              <a:rPr lang="es-ES" sz="1200" dirty="0"/>
              <a:t>="</a:t>
            </a:r>
            <a:r>
              <a:rPr lang="es-ES" sz="1200" dirty="0" err="1"/>
              <a:t>Doe</a:t>
            </a:r>
            <a:r>
              <a:rPr lang="es-ES" sz="1200" dirty="0"/>
              <a:t>"&gt;</a:t>
            </a:r>
            <a:br>
              <a:rPr lang="es-ES" sz="1200" dirty="0"/>
            </a:br>
            <a:r>
              <a:rPr lang="es-ES" sz="1200" dirty="0"/>
              <a:t>&lt;/</a:t>
            </a:r>
            <a:r>
              <a:rPr lang="es-ES" sz="1200" dirty="0" err="1"/>
              <a:t>form</a:t>
            </a:r>
            <a:r>
              <a:rPr lang="es-ES" sz="1200" dirty="0"/>
              <a:t>&gt;</a:t>
            </a:r>
          </a:p>
        </p:txBody>
      </p:sp>
      <p:sp>
        <p:nvSpPr>
          <p:cNvPr id="9" name="8 Rectángulo"/>
          <p:cNvSpPr/>
          <p:nvPr/>
        </p:nvSpPr>
        <p:spPr>
          <a:xfrm>
            <a:off x="498764" y="3429000"/>
            <a:ext cx="6096000" cy="1661993"/>
          </a:xfrm>
          <a:prstGeom prst="rect">
            <a:avLst/>
          </a:prstGeom>
        </p:spPr>
        <p:txBody>
          <a:bodyPr>
            <a:spAutoFit/>
          </a:bodyPr>
          <a:lstStyle/>
          <a:p>
            <a:r>
              <a:rPr lang="es-ES" b="1" dirty="0" err="1"/>
              <a:t>The</a:t>
            </a:r>
            <a:r>
              <a:rPr lang="es-ES" b="1" dirty="0"/>
              <a:t> </a:t>
            </a:r>
            <a:r>
              <a:rPr lang="es-ES" b="1" dirty="0" err="1"/>
              <a:t>readonly</a:t>
            </a:r>
            <a:r>
              <a:rPr lang="es-ES" b="1" dirty="0"/>
              <a:t> </a:t>
            </a:r>
            <a:r>
              <a:rPr lang="es-ES" b="1" dirty="0" err="1"/>
              <a:t>Attribute</a:t>
            </a:r>
            <a:endParaRPr lang="es-ES" b="1" dirty="0"/>
          </a:p>
          <a:p>
            <a:r>
              <a:rPr lang="es-ES" sz="1200" dirty="0" smtClean="0"/>
              <a:t/>
            </a:r>
            <a:br>
              <a:rPr lang="es-ES" sz="1200" dirty="0" smtClean="0"/>
            </a:br>
            <a:r>
              <a:rPr lang="es-ES" sz="1200" dirty="0" smtClean="0"/>
              <a:t>&lt;</a:t>
            </a:r>
            <a:r>
              <a:rPr lang="es-ES" sz="1200" dirty="0" err="1" smtClean="0"/>
              <a:t>form</a:t>
            </a:r>
            <a:r>
              <a:rPr lang="es-ES" sz="1200" dirty="0" smtClean="0"/>
              <a:t>&gt;</a:t>
            </a:r>
            <a:br>
              <a:rPr lang="es-ES" sz="1200" dirty="0" smtClean="0"/>
            </a:br>
            <a:r>
              <a:rPr lang="es-ES" sz="1200" dirty="0" smtClean="0"/>
              <a:t>  &lt;</a:t>
            </a:r>
            <a:r>
              <a:rPr lang="es-ES" sz="1200" dirty="0" err="1" smtClean="0"/>
              <a:t>label</a:t>
            </a:r>
            <a:r>
              <a:rPr lang="es-ES" sz="1200" dirty="0" smtClean="0"/>
              <a:t> </a:t>
            </a:r>
            <a:r>
              <a:rPr lang="es-ES" sz="1200" dirty="0" err="1" smtClean="0"/>
              <a:t>for</a:t>
            </a:r>
            <a:r>
              <a:rPr lang="es-ES" sz="1200" dirty="0" smtClean="0"/>
              <a:t>="</a:t>
            </a:r>
            <a:r>
              <a:rPr lang="es-ES" sz="1200" dirty="0" err="1" smtClean="0"/>
              <a:t>fname</a:t>
            </a:r>
            <a:r>
              <a:rPr lang="es-ES" sz="1200" dirty="0" smtClean="0"/>
              <a:t>"&gt;</a:t>
            </a:r>
            <a:r>
              <a:rPr lang="es-ES" sz="1200" dirty="0" err="1" smtClean="0"/>
              <a:t>First</a:t>
            </a:r>
            <a:r>
              <a:rPr lang="es-ES" sz="1200" dirty="0" smtClean="0"/>
              <a:t> </a:t>
            </a:r>
            <a:r>
              <a:rPr lang="es-ES" sz="1200" dirty="0" err="1" smtClean="0"/>
              <a:t>name</a:t>
            </a:r>
            <a:r>
              <a:rPr lang="es-ES" sz="1200" dirty="0" smtClean="0"/>
              <a:t>:&lt;/</a:t>
            </a:r>
            <a:r>
              <a:rPr lang="es-ES" sz="1200" dirty="0" err="1" smtClean="0"/>
              <a:t>label</a:t>
            </a:r>
            <a:r>
              <a:rPr lang="es-ES" sz="1200" dirty="0" smtClean="0"/>
              <a:t>&gt;&lt;</a:t>
            </a:r>
            <a:r>
              <a:rPr lang="es-ES" sz="1200" dirty="0" err="1" smtClean="0"/>
              <a:t>br</a:t>
            </a:r>
            <a:r>
              <a:rPr lang="es-ES" sz="1200" dirty="0" smtClean="0"/>
              <a:t>&gt;</a:t>
            </a:r>
            <a:br>
              <a:rPr lang="es-ES" sz="1200" dirty="0" smtClean="0"/>
            </a:br>
            <a:r>
              <a:rPr lang="es-ES" sz="1200" dirty="0" smtClean="0"/>
              <a:t>  &lt;input </a:t>
            </a:r>
            <a:r>
              <a:rPr lang="es-ES" sz="1200" dirty="0" err="1" smtClean="0"/>
              <a:t>type</a:t>
            </a:r>
            <a:r>
              <a:rPr lang="es-ES" sz="1200" dirty="0" smtClean="0"/>
              <a:t>="</a:t>
            </a:r>
            <a:r>
              <a:rPr lang="es-ES" sz="1200" dirty="0" err="1" smtClean="0"/>
              <a:t>text</a:t>
            </a:r>
            <a:r>
              <a:rPr lang="es-ES" sz="1200" dirty="0" smtClean="0"/>
              <a:t>" id="</a:t>
            </a:r>
            <a:r>
              <a:rPr lang="es-ES" sz="1200" dirty="0" err="1" smtClean="0"/>
              <a:t>fname</a:t>
            </a:r>
            <a:r>
              <a:rPr lang="es-ES" sz="1200" dirty="0" smtClean="0"/>
              <a:t>" </a:t>
            </a:r>
            <a:r>
              <a:rPr lang="es-ES" sz="1200" dirty="0" err="1" smtClean="0"/>
              <a:t>name</a:t>
            </a:r>
            <a:r>
              <a:rPr lang="es-ES" sz="1200" dirty="0" smtClean="0"/>
              <a:t>="</a:t>
            </a:r>
            <a:r>
              <a:rPr lang="es-ES" sz="1200" dirty="0" err="1" smtClean="0"/>
              <a:t>fname</a:t>
            </a:r>
            <a:r>
              <a:rPr lang="es-ES" sz="1200" dirty="0" smtClean="0"/>
              <a:t>" </a:t>
            </a:r>
            <a:r>
              <a:rPr lang="es-ES" sz="1200" dirty="0" err="1" smtClean="0"/>
              <a:t>value</a:t>
            </a:r>
            <a:r>
              <a:rPr lang="es-ES" sz="1200" dirty="0" smtClean="0"/>
              <a:t>="John" </a:t>
            </a:r>
            <a:r>
              <a:rPr lang="es-ES" sz="1200" dirty="0" err="1" smtClean="0">
                <a:solidFill>
                  <a:srgbClr val="FF0000"/>
                </a:solidFill>
              </a:rPr>
              <a:t>readonly</a:t>
            </a:r>
            <a:r>
              <a:rPr lang="es-ES" sz="1200" dirty="0" smtClean="0"/>
              <a:t>&gt;&lt;</a:t>
            </a:r>
            <a:r>
              <a:rPr lang="es-ES" sz="1200" dirty="0" err="1" smtClean="0"/>
              <a:t>br</a:t>
            </a:r>
            <a:r>
              <a:rPr lang="es-ES" sz="1200" dirty="0" smtClean="0"/>
              <a:t>&gt;</a:t>
            </a:r>
            <a:br>
              <a:rPr lang="es-ES" sz="1200" dirty="0" smtClean="0"/>
            </a:br>
            <a:r>
              <a:rPr lang="es-ES" sz="1200" dirty="0" smtClean="0"/>
              <a:t>  &lt;</a:t>
            </a:r>
            <a:r>
              <a:rPr lang="es-ES" sz="1200" dirty="0" err="1" smtClean="0"/>
              <a:t>label</a:t>
            </a:r>
            <a:r>
              <a:rPr lang="es-ES" sz="1200" dirty="0" smtClean="0"/>
              <a:t> </a:t>
            </a:r>
            <a:r>
              <a:rPr lang="es-ES" sz="1200" dirty="0" err="1" smtClean="0"/>
              <a:t>for</a:t>
            </a:r>
            <a:r>
              <a:rPr lang="es-ES" sz="1200" dirty="0" smtClean="0"/>
              <a:t>="</a:t>
            </a:r>
            <a:r>
              <a:rPr lang="es-ES" sz="1200" dirty="0" err="1" smtClean="0"/>
              <a:t>lname</a:t>
            </a:r>
            <a:r>
              <a:rPr lang="es-ES" sz="1200" dirty="0" smtClean="0"/>
              <a:t>"&gt;</a:t>
            </a:r>
            <a:r>
              <a:rPr lang="es-ES" sz="1200" dirty="0" err="1" smtClean="0"/>
              <a:t>Last</a:t>
            </a:r>
            <a:r>
              <a:rPr lang="es-ES" sz="1200" dirty="0" smtClean="0"/>
              <a:t> </a:t>
            </a:r>
            <a:r>
              <a:rPr lang="es-ES" sz="1200" dirty="0" err="1" smtClean="0"/>
              <a:t>name</a:t>
            </a:r>
            <a:r>
              <a:rPr lang="es-ES" sz="1200" dirty="0" smtClean="0"/>
              <a:t>:&lt;/</a:t>
            </a:r>
            <a:r>
              <a:rPr lang="es-ES" sz="1200" dirty="0" err="1" smtClean="0"/>
              <a:t>label</a:t>
            </a:r>
            <a:r>
              <a:rPr lang="es-ES" sz="1200" dirty="0" smtClean="0"/>
              <a:t>&gt;&lt;</a:t>
            </a:r>
            <a:r>
              <a:rPr lang="es-ES" sz="1200" dirty="0" err="1" smtClean="0"/>
              <a:t>br</a:t>
            </a:r>
            <a:r>
              <a:rPr lang="es-ES" sz="1200" dirty="0" smtClean="0"/>
              <a:t>&gt;</a:t>
            </a:r>
            <a:br>
              <a:rPr lang="es-ES" sz="1200" dirty="0" smtClean="0"/>
            </a:br>
            <a:r>
              <a:rPr lang="es-ES" sz="1200" dirty="0" smtClean="0"/>
              <a:t>  &lt;input </a:t>
            </a:r>
            <a:r>
              <a:rPr lang="es-ES" sz="1200" dirty="0" err="1" smtClean="0"/>
              <a:t>type</a:t>
            </a:r>
            <a:r>
              <a:rPr lang="es-ES" sz="1200" dirty="0" smtClean="0"/>
              <a:t>="</a:t>
            </a:r>
            <a:r>
              <a:rPr lang="es-ES" sz="1200" dirty="0" err="1" smtClean="0"/>
              <a:t>text</a:t>
            </a:r>
            <a:r>
              <a:rPr lang="es-ES" sz="1200" dirty="0" smtClean="0"/>
              <a:t>" id="</a:t>
            </a:r>
            <a:r>
              <a:rPr lang="es-ES" sz="1200" dirty="0" err="1" smtClean="0"/>
              <a:t>lname</a:t>
            </a:r>
            <a:r>
              <a:rPr lang="es-ES" sz="1200" dirty="0" smtClean="0"/>
              <a:t>" </a:t>
            </a:r>
            <a:r>
              <a:rPr lang="es-ES" sz="1200" dirty="0" err="1" smtClean="0"/>
              <a:t>name</a:t>
            </a:r>
            <a:r>
              <a:rPr lang="es-ES" sz="1200" dirty="0" smtClean="0"/>
              <a:t>="</a:t>
            </a:r>
            <a:r>
              <a:rPr lang="es-ES" sz="1200" dirty="0" err="1" smtClean="0"/>
              <a:t>lname</a:t>
            </a:r>
            <a:r>
              <a:rPr lang="es-ES" sz="1200" dirty="0" smtClean="0"/>
              <a:t>" </a:t>
            </a:r>
            <a:r>
              <a:rPr lang="es-ES" sz="1200" dirty="0" err="1" smtClean="0"/>
              <a:t>value</a:t>
            </a:r>
            <a:r>
              <a:rPr lang="es-ES" sz="1200" dirty="0" smtClean="0"/>
              <a:t>="</a:t>
            </a:r>
            <a:r>
              <a:rPr lang="es-ES" sz="1200" dirty="0" err="1" smtClean="0"/>
              <a:t>Doe</a:t>
            </a:r>
            <a:r>
              <a:rPr lang="es-ES" sz="1200" dirty="0" smtClean="0"/>
              <a:t>"&gt;</a:t>
            </a:r>
            <a:br>
              <a:rPr lang="es-ES" sz="1200" dirty="0" smtClean="0"/>
            </a:br>
            <a:r>
              <a:rPr lang="es-ES" sz="1200" dirty="0" smtClean="0"/>
              <a:t>&lt;/</a:t>
            </a:r>
            <a:r>
              <a:rPr lang="es-ES" sz="1200" dirty="0" err="1" smtClean="0"/>
              <a:t>form</a:t>
            </a:r>
            <a:r>
              <a:rPr lang="es-ES" sz="1200" dirty="0" smtClean="0"/>
              <a:t>&gt;</a:t>
            </a:r>
            <a:endParaRPr lang="es-ES" sz="1200" dirty="0"/>
          </a:p>
        </p:txBody>
      </p:sp>
      <p:sp>
        <p:nvSpPr>
          <p:cNvPr id="10" name="9 Rectángulo"/>
          <p:cNvSpPr/>
          <p:nvPr/>
        </p:nvSpPr>
        <p:spPr>
          <a:xfrm>
            <a:off x="6262254" y="1286317"/>
            <a:ext cx="6096000" cy="1754326"/>
          </a:xfrm>
          <a:prstGeom prst="rect">
            <a:avLst/>
          </a:prstGeom>
        </p:spPr>
        <p:txBody>
          <a:bodyPr>
            <a:spAutoFit/>
          </a:bodyPr>
          <a:lstStyle/>
          <a:p>
            <a:r>
              <a:rPr lang="es-ES" b="1" dirty="0" err="1"/>
              <a:t>The</a:t>
            </a:r>
            <a:r>
              <a:rPr lang="es-ES" b="1" dirty="0"/>
              <a:t> </a:t>
            </a:r>
            <a:r>
              <a:rPr lang="es-ES" b="1" dirty="0" err="1"/>
              <a:t>disabled</a:t>
            </a:r>
            <a:r>
              <a:rPr lang="es-ES" b="1" dirty="0"/>
              <a:t> </a:t>
            </a:r>
            <a:r>
              <a:rPr lang="es-ES" b="1" dirty="0" err="1"/>
              <a:t>Attribute</a:t>
            </a:r>
            <a:endParaRPr lang="es-ES" b="1" dirty="0"/>
          </a:p>
          <a:p>
            <a:r>
              <a:rPr lang="es-ES" dirty="0"/>
              <a:t/>
            </a:r>
            <a:br>
              <a:rPr lang="es-ES" dirty="0"/>
            </a:br>
            <a:r>
              <a:rPr lang="es-ES" sz="1200" dirty="0"/>
              <a:t>&lt;</a:t>
            </a:r>
            <a:r>
              <a:rPr lang="es-ES" sz="1200" dirty="0" err="1"/>
              <a:t>form</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fname</a:t>
            </a:r>
            <a:r>
              <a:rPr lang="es-ES" sz="1200" dirty="0"/>
              <a:t>"&gt;</a:t>
            </a:r>
            <a:r>
              <a:rPr lang="es-ES" sz="1200" dirty="0" err="1"/>
              <a:t>First</a:t>
            </a:r>
            <a:r>
              <a:rPr lang="es-ES" sz="1200" dirty="0"/>
              <a:t> </a:t>
            </a:r>
            <a:r>
              <a:rPr lang="es-ES" sz="1200" dirty="0" err="1"/>
              <a:t>name</a:t>
            </a:r>
            <a:r>
              <a:rPr lang="es-ES" sz="1200" dirty="0"/>
              <a:t>:&lt;/</a:t>
            </a:r>
            <a:r>
              <a:rPr lang="es-ES" sz="1200" dirty="0" err="1"/>
              <a:t>label</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fname</a:t>
            </a:r>
            <a:r>
              <a:rPr lang="es-ES" sz="1200" dirty="0"/>
              <a:t>" </a:t>
            </a:r>
            <a:r>
              <a:rPr lang="es-ES" sz="1200" dirty="0" err="1"/>
              <a:t>name</a:t>
            </a:r>
            <a:r>
              <a:rPr lang="es-ES" sz="1200" dirty="0"/>
              <a:t>="</a:t>
            </a:r>
            <a:r>
              <a:rPr lang="es-ES" sz="1200" dirty="0" err="1"/>
              <a:t>fname</a:t>
            </a:r>
            <a:r>
              <a:rPr lang="es-ES" sz="1200" dirty="0"/>
              <a:t>" </a:t>
            </a:r>
            <a:r>
              <a:rPr lang="es-ES" sz="1200" dirty="0" err="1"/>
              <a:t>value</a:t>
            </a:r>
            <a:r>
              <a:rPr lang="es-ES" sz="1200" dirty="0"/>
              <a:t>="John" </a:t>
            </a:r>
            <a:r>
              <a:rPr lang="es-ES" sz="1200" dirty="0" err="1">
                <a:solidFill>
                  <a:srgbClr val="FF0000"/>
                </a:solidFill>
              </a:rPr>
              <a:t>disabled</a:t>
            </a:r>
            <a:r>
              <a:rPr lang="es-ES" sz="1200" dirty="0"/>
              <a:t>&gt;&lt;</a:t>
            </a:r>
            <a:r>
              <a:rPr lang="es-ES" sz="1200" dirty="0" err="1"/>
              <a:t>br</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lname</a:t>
            </a:r>
            <a:r>
              <a:rPr lang="es-ES" sz="1200" dirty="0"/>
              <a:t>"&gt;</a:t>
            </a:r>
            <a:r>
              <a:rPr lang="es-ES" sz="1200" dirty="0" err="1"/>
              <a:t>Last</a:t>
            </a:r>
            <a:r>
              <a:rPr lang="es-ES" sz="1200" dirty="0"/>
              <a:t> </a:t>
            </a:r>
            <a:r>
              <a:rPr lang="es-ES" sz="1200" dirty="0" err="1"/>
              <a:t>name</a:t>
            </a:r>
            <a:r>
              <a:rPr lang="es-ES" sz="1200" dirty="0"/>
              <a:t>:&lt;/</a:t>
            </a:r>
            <a:r>
              <a:rPr lang="es-ES" sz="1200" dirty="0" err="1"/>
              <a:t>label</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lname</a:t>
            </a:r>
            <a:r>
              <a:rPr lang="es-ES" sz="1200" dirty="0"/>
              <a:t>" </a:t>
            </a:r>
            <a:r>
              <a:rPr lang="es-ES" sz="1200" dirty="0" err="1"/>
              <a:t>name</a:t>
            </a:r>
            <a:r>
              <a:rPr lang="es-ES" sz="1200" dirty="0"/>
              <a:t>="</a:t>
            </a:r>
            <a:r>
              <a:rPr lang="es-ES" sz="1200" dirty="0" err="1"/>
              <a:t>lname</a:t>
            </a:r>
            <a:r>
              <a:rPr lang="es-ES" sz="1200" dirty="0"/>
              <a:t>" </a:t>
            </a:r>
            <a:r>
              <a:rPr lang="es-ES" sz="1200" dirty="0" err="1"/>
              <a:t>value</a:t>
            </a:r>
            <a:r>
              <a:rPr lang="es-ES" sz="1200" dirty="0"/>
              <a:t>="</a:t>
            </a:r>
            <a:r>
              <a:rPr lang="es-ES" sz="1200" dirty="0" err="1"/>
              <a:t>Doe</a:t>
            </a:r>
            <a:r>
              <a:rPr lang="es-ES" sz="1200" dirty="0"/>
              <a:t>"&gt;</a:t>
            </a:r>
            <a:br>
              <a:rPr lang="es-ES" sz="1200" dirty="0"/>
            </a:br>
            <a:r>
              <a:rPr lang="es-ES" sz="1200" dirty="0"/>
              <a:t>&lt;/</a:t>
            </a:r>
            <a:r>
              <a:rPr lang="es-ES" sz="1200" dirty="0" err="1"/>
              <a:t>form</a:t>
            </a:r>
            <a:r>
              <a:rPr lang="es-ES" sz="1200" dirty="0"/>
              <a:t>&gt;</a:t>
            </a:r>
          </a:p>
        </p:txBody>
      </p:sp>
      <p:sp>
        <p:nvSpPr>
          <p:cNvPr id="11" name="10 Rectángulo"/>
          <p:cNvSpPr/>
          <p:nvPr/>
        </p:nvSpPr>
        <p:spPr>
          <a:xfrm>
            <a:off x="6262254" y="3385619"/>
            <a:ext cx="6096000" cy="1754326"/>
          </a:xfrm>
          <a:prstGeom prst="rect">
            <a:avLst/>
          </a:prstGeom>
        </p:spPr>
        <p:txBody>
          <a:bodyPr>
            <a:spAutoFit/>
          </a:bodyPr>
          <a:lstStyle/>
          <a:p>
            <a:r>
              <a:rPr lang="es-ES" b="1" dirty="0" err="1"/>
              <a:t>The</a:t>
            </a:r>
            <a:r>
              <a:rPr lang="es-ES" b="1" dirty="0"/>
              <a:t> </a:t>
            </a:r>
            <a:r>
              <a:rPr lang="es-ES" b="1" dirty="0" err="1"/>
              <a:t>size</a:t>
            </a:r>
            <a:r>
              <a:rPr lang="es-ES" b="1" dirty="0"/>
              <a:t> </a:t>
            </a:r>
            <a:r>
              <a:rPr lang="es-ES" b="1" dirty="0" err="1"/>
              <a:t>Attribute</a:t>
            </a:r>
            <a:endParaRPr lang="es-ES" b="1" dirty="0"/>
          </a:p>
          <a:p>
            <a:r>
              <a:rPr lang="es-ES" dirty="0"/>
              <a:t/>
            </a:r>
            <a:br>
              <a:rPr lang="es-ES" dirty="0"/>
            </a:br>
            <a:r>
              <a:rPr lang="es-ES" sz="1200" dirty="0"/>
              <a:t>&lt;</a:t>
            </a:r>
            <a:r>
              <a:rPr lang="es-ES" sz="1200" dirty="0" err="1"/>
              <a:t>form</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fname</a:t>
            </a:r>
            <a:r>
              <a:rPr lang="es-ES" sz="1200" dirty="0"/>
              <a:t>"&gt;</a:t>
            </a:r>
            <a:r>
              <a:rPr lang="es-ES" sz="1200" dirty="0" err="1"/>
              <a:t>First</a:t>
            </a:r>
            <a:r>
              <a:rPr lang="es-ES" sz="1200" dirty="0"/>
              <a:t> </a:t>
            </a:r>
            <a:r>
              <a:rPr lang="es-ES" sz="1200" dirty="0" err="1"/>
              <a:t>name</a:t>
            </a:r>
            <a:r>
              <a:rPr lang="es-ES" sz="1200" dirty="0"/>
              <a:t>:&lt;/</a:t>
            </a:r>
            <a:r>
              <a:rPr lang="es-ES" sz="1200" dirty="0" err="1"/>
              <a:t>label</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fname</a:t>
            </a:r>
            <a:r>
              <a:rPr lang="es-ES" sz="1200" dirty="0"/>
              <a:t>" </a:t>
            </a:r>
            <a:r>
              <a:rPr lang="es-ES" sz="1200" dirty="0" err="1"/>
              <a:t>name</a:t>
            </a:r>
            <a:r>
              <a:rPr lang="es-ES" sz="1200" dirty="0"/>
              <a:t>="</a:t>
            </a:r>
            <a:r>
              <a:rPr lang="es-ES" sz="1200" dirty="0" err="1"/>
              <a:t>fname</a:t>
            </a:r>
            <a:r>
              <a:rPr lang="es-ES" sz="1200" dirty="0"/>
              <a:t>" </a:t>
            </a:r>
            <a:r>
              <a:rPr lang="es-ES" sz="1200" dirty="0" err="1">
                <a:solidFill>
                  <a:srgbClr val="FF0000"/>
                </a:solidFill>
              </a:rPr>
              <a:t>size</a:t>
            </a:r>
            <a:r>
              <a:rPr lang="es-ES" sz="1200" dirty="0"/>
              <a:t>="50"&gt;&lt;</a:t>
            </a:r>
            <a:r>
              <a:rPr lang="es-ES" sz="1200" dirty="0" err="1"/>
              <a:t>br</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="pin"&gt;PIN:&lt;/</a:t>
            </a:r>
            <a:r>
              <a:rPr lang="es-ES" sz="1200" dirty="0" err="1"/>
              <a:t>label</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id="pin" </a:t>
            </a:r>
            <a:r>
              <a:rPr lang="es-ES" sz="1200" dirty="0" err="1"/>
              <a:t>name</a:t>
            </a:r>
            <a:r>
              <a:rPr lang="es-ES" sz="1200" dirty="0"/>
              <a:t>="pin" </a:t>
            </a:r>
            <a:r>
              <a:rPr lang="es-ES" sz="1200" dirty="0" err="1">
                <a:solidFill>
                  <a:srgbClr val="FF0000"/>
                </a:solidFill>
              </a:rPr>
              <a:t>size</a:t>
            </a:r>
            <a:r>
              <a:rPr lang="es-ES" sz="1200" dirty="0"/>
              <a:t>="4"&gt;</a:t>
            </a:r>
            <a:br>
              <a:rPr lang="es-ES" sz="1200" dirty="0"/>
            </a:br>
            <a:r>
              <a:rPr lang="es-ES" sz="1200" dirty="0"/>
              <a:t>&lt;/</a:t>
            </a:r>
            <a:r>
              <a:rPr lang="es-ES" sz="1200" dirty="0" err="1"/>
              <a:t>form</a:t>
            </a:r>
            <a:r>
              <a:rPr lang="es-ES" sz="1200" dirty="0"/>
              <a:t>&gt;</a:t>
            </a:r>
          </a:p>
        </p:txBody>
      </p:sp>
    </p:spTree>
    <p:extLst>
      <p:ext uri="{BB962C8B-B14F-4D97-AF65-F5344CB8AC3E}">
        <p14:creationId xmlns:p14="http://schemas.microsoft.com/office/powerpoint/2010/main" val="319100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6" y="388819"/>
            <a:ext cx="10495178" cy="479400"/>
          </a:xfrm>
        </p:spPr>
        <p:txBody>
          <a:bodyPr>
            <a:normAutofit/>
          </a:bodyPr>
          <a:lstStyle/>
          <a:p>
            <a:r>
              <a:rPr lang="es-ES" b="0" dirty="0"/>
              <a:t>HTML Input </a:t>
            </a:r>
            <a:r>
              <a:rPr lang="es-ES" b="0" dirty="0" err="1" smtClean="0"/>
              <a:t>Attributes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93</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7" name="6 Rectángulo"/>
          <p:cNvSpPr/>
          <p:nvPr/>
        </p:nvSpPr>
        <p:spPr>
          <a:xfrm>
            <a:off x="498764" y="1286317"/>
            <a:ext cx="6520872" cy="1661993"/>
          </a:xfrm>
          <a:prstGeom prst="rect">
            <a:avLst/>
          </a:prstGeom>
        </p:spPr>
        <p:txBody>
          <a:bodyPr wrap="square">
            <a:spAutoFit/>
          </a:bodyPr>
          <a:lstStyle/>
          <a:p>
            <a:r>
              <a:rPr lang="es-ES" b="1" dirty="0" err="1"/>
              <a:t>The</a:t>
            </a:r>
            <a:r>
              <a:rPr lang="es-ES" b="1" dirty="0"/>
              <a:t> </a:t>
            </a:r>
            <a:r>
              <a:rPr lang="es-ES" b="1" dirty="0" err="1"/>
              <a:t>maxlength</a:t>
            </a:r>
            <a:r>
              <a:rPr lang="es-ES" b="1" dirty="0"/>
              <a:t> </a:t>
            </a:r>
            <a:r>
              <a:rPr lang="es-ES" b="1" dirty="0" err="1"/>
              <a:t>Attribute</a:t>
            </a:r>
            <a:endParaRPr lang="es-ES" b="1" dirty="0"/>
          </a:p>
          <a:p>
            <a:r>
              <a:rPr lang="es-ES" sz="1200" dirty="0"/>
              <a:t/>
            </a:r>
            <a:br>
              <a:rPr lang="es-ES" sz="1200" dirty="0"/>
            </a:br>
            <a:r>
              <a:rPr lang="es-ES" sz="1200" dirty="0"/>
              <a:t>&lt;</a:t>
            </a:r>
            <a:r>
              <a:rPr lang="es-ES" sz="1200" dirty="0" err="1"/>
              <a:t>form</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fname</a:t>
            </a:r>
            <a:r>
              <a:rPr lang="es-ES" sz="1200" dirty="0"/>
              <a:t>"&gt;</a:t>
            </a:r>
            <a:r>
              <a:rPr lang="es-ES" sz="1200" dirty="0" err="1"/>
              <a:t>First</a:t>
            </a:r>
            <a:r>
              <a:rPr lang="es-ES" sz="1200" dirty="0"/>
              <a:t> </a:t>
            </a:r>
            <a:r>
              <a:rPr lang="es-ES" sz="1200" dirty="0" err="1"/>
              <a:t>name</a:t>
            </a:r>
            <a:r>
              <a:rPr lang="es-ES" sz="1200" dirty="0"/>
              <a:t>:&lt;/</a:t>
            </a:r>
            <a:r>
              <a:rPr lang="es-ES" sz="1200" dirty="0" err="1"/>
              <a:t>label</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fname</a:t>
            </a:r>
            <a:r>
              <a:rPr lang="es-ES" sz="1200" dirty="0"/>
              <a:t>" </a:t>
            </a:r>
            <a:r>
              <a:rPr lang="es-ES" sz="1200" dirty="0" err="1"/>
              <a:t>name</a:t>
            </a:r>
            <a:r>
              <a:rPr lang="es-ES" sz="1200" dirty="0"/>
              <a:t>="</a:t>
            </a:r>
            <a:r>
              <a:rPr lang="es-ES" sz="1200" dirty="0" err="1"/>
              <a:t>fname</a:t>
            </a:r>
            <a:r>
              <a:rPr lang="es-ES" sz="1200" dirty="0"/>
              <a:t>" </a:t>
            </a:r>
            <a:r>
              <a:rPr lang="es-ES" sz="1200" dirty="0" err="1"/>
              <a:t>size</a:t>
            </a:r>
            <a:r>
              <a:rPr lang="es-ES" sz="1200" dirty="0"/>
              <a:t>="50"&gt;&lt;</a:t>
            </a:r>
            <a:r>
              <a:rPr lang="es-ES" sz="1200" dirty="0" err="1"/>
              <a:t>br</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="pin"&gt;PIN:&lt;/</a:t>
            </a:r>
            <a:r>
              <a:rPr lang="es-ES" sz="1200" dirty="0" err="1"/>
              <a:t>label</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id="pin" </a:t>
            </a:r>
            <a:r>
              <a:rPr lang="es-ES" sz="1200" dirty="0" err="1"/>
              <a:t>name</a:t>
            </a:r>
            <a:r>
              <a:rPr lang="es-ES" sz="1200" dirty="0"/>
              <a:t>="pin" </a:t>
            </a:r>
            <a:r>
              <a:rPr lang="es-ES" sz="1200" dirty="0" err="1">
                <a:solidFill>
                  <a:srgbClr val="FF0000"/>
                </a:solidFill>
              </a:rPr>
              <a:t>maxlength</a:t>
            </a:r>
            <a:r>
              <a:rPr lang="es-ES" sz="1200" dirty="0"/>
              <a:t>="4" </a:t>
            </a:r>
            <a:r>
              <a:rPr lang="es-ES" sz="1200" dirty="0" err="1"/>
              <a:t>size</a:t>
            </a:r>
            <a:r>
              <a:rPr lang="es-ES" sz="1200" dirty="0"/>
              <a:t>="4"&gt;</a:t>
            </a:r>
            <a:br>
              <a:rPr lang="es-ES" sz="1200" dirty="0"/>
            </a:br>
            <a:r>
              <a:rPr lang="es-ES" sz="1200" dirty="0"/>
              <a:t>&lt;/</a:t>
            </a:r>
            <a:r>
              <a:rPr lang="es-ES" sz="1200" dirty="0" err="1"/>
              <a:t>form</a:t>
            </a:r>
            <a:r>
              <a:rPr lang="es-ES" sz="1200" dirty="0"/>
              <a:t>&gt;</a:t>
            </a:r>
          </a:p>
        </p:txBody>
      </p:sp>
      <p:sp>
        <p:nvSpPr>
          <p:cNvPr id="9" name="8 Rectángulo"/>
          <p:cNvSpPr/>
          <p:nvPr/>
        </p:nvSpPr>
        <p:spPr>
          <a:xfrm>
            <a:off x="498764" y="3429000"/>
            <a:ext cx="6096000" cy="2400657"/>
          </a:xfrm>
          <a:prstGeom prst="rect">
            <a:avLst/>
          </a:prstGeom>
        </p:spPr>
        <p:txBody>
          <a:bodyPr>
            <a:spAutoFit/>
          </a:bodyPr>
          <a:lstStyle/>
          <a:p>
            <a:r>
              <a:rPr lang="en-US" b="1" dirty="0"/>
              <a:t>The min and max Attributes</a:t>
            </a:r>
          </a:p>
          <a:p>
            <a:r>
              <a:rPr lang="es-ES" sz="1200" dirty="0" smtClean="0"/>
              <a:t/>
            </a:r>
            <a:br>
              <a:rPr lang="es-ES" sz="1200" dirty="0" smtClean="0"/>
            </a:br>
            <a:r>
              <a:rPr lang="es-ES" sz="1200" dirty="0"/>
              <a:t>&lt;</a:t>
            </a:r>
            <a:r>
              <a:rPr lang="es-ES" sz="1200" dirty="0" err="1"/>
              <a:t>form</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datemax</a:t>
            </a:r>
            <a:r>
              <a:rPr lang="es-ES" sz="1200" dirty="0"/>
              <a:t>"&gt;</a:t>
            </a:r>
            <a:r>
              <a:rPr lang="es-ES" sz="1200" dirty="0" err="1"/>
              <a:t>Enter</a:t>
            </a:r>
            <a:r>
              <a:rPr lang="es-ES" sz="1200" dirty="0"/>
              <a:t> a date </a:t>
            </a:r>
            <a:r>
              <a:rPr lang="es-ES" sz="1200" dirty="0" err="1"/>
              <a:t>before</a:t>
            </a:r>
            <a:r>
              <a:rPr lang="es-ES" sz="1200" dirty="0"/>
              <a:t> 1980-01-01:&lt;/</a:t>
            </a:r>
            <a:r>
              <a:rPr lang="es-ES" sz="1200" dirty="0" err="1"/>
              <a:t>label</a:t>
            </a:r>
            <a:r>
              <a:rPr lang="es-ES" sz="1200" dirty="0"/>
              <a:t>&gt;</a:t>
            </a:r>
            <a:br>
              <a:rPr lang="es-ES" sz="1200" dirty="0"/>
            </a:br>
            <a:r>
              <a:rPr lang="es-ES" sz="1200" dirty="0"/>
              <a:t>  &lt;input </a:t>
            </a:r>
            <a:r>
              <a:rPr lang="es-ES" sz="1200" dirty="0" err="1"/>
              <a:t>type</a:t>
            </a:r>
            <a:r>
              <a:rPr lang="es-ES" sz="1200" dirty="0"/>
              <a:t>="date" id="</a:t>
            </a:r>
            <a:r>
              <a:rPr lang="es-ES" sz="1200" dirty="0" err="1"/>
              <a:t>datemax</a:t>
            </a:r>
            <a:r>
              <a:rPr lang="es-ES" sz="1200" dirty="0"/>
              <a:t>" </a:t>
            </a:r>
            <a:r>
              <a:rPr lang="es-ES" sz="1200" dirty="0" err="1"/>
              <a:t>name</a:t>
            </a:r>
            <a:r>
              <a:rPr lang="es-ES" sz="1200" dirty="0"/>
              <a:t>="</a:t>
            </a:r>
            <a:r>
              <a:rPr lang="es-ES" sz="1200" dirty="0" err="1"/>
              <a:t>datemax</a:t>
            </a:r>
            <a:r>
              <a:rPr lang="es-ES" sz="1200" dirty="0"/>
              <a:t>" </a:t>
            </a:r>
            <a:r>
              <a:rPr lang="es-ES" sz="1200" dirty="0" err="1">
                <a:solidFill>
                  <a:srgbClr val="FF0000"/>
                </a:solidFill>
              </a:rPr>
              <a:t>max</a:t>
            </a:r>
            <a:r>
              <a:rPr lang="es-ES" sz="1200" dirty="0"/>
              <a:t>="1979-12-31"&gt;&lt;</a:t>
            </a:r>
            <a:r>
              <a:rPr lang="es-ES" sz="1200" dirty="0" err="1"/>
              <a:t>br</a:t>
            </a:r>
            <a:r>
              <a:rPr lang="es-ES" sz="1200" dirty="0"/>
              <a:t>&gt;&lt;</a:t>
            </a:r>
            <a:r>
              <a:rPr lang="es-ES" sz="1200" dirty="0" err="1"/>
              <a:t>br</a:t>
            </a:r>
            <a:r>
              <a:rPr lang="es-ES" sz="1200" dirty="0"/>
              <a:t>&gt;</a:t>
            </a:r>
            <a:br>
              <a:rPr lang="es-ES" sz="1200" dirty="0"/>
            </a:br>
            <a:r>
              <a:rPr lang="es-ES" sz="1200" dirty="0"/>
              <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datemin</a:t>
            </a:r>
            <a:r>
              <a:rPr lang="es-ES" sz="1200" dirty="0"/>
              <a:t>"&gt;</a:t>
            </a:r>
            <a:r>
              <a:rPr lang="es-ES" sz="1200" dirty="0" err="1"/>
              <a:t>Enter</a:t>
            </a:r>
            <a:r>
              <a:rPr lang="es-ES" sz="1200" dirty="0"/>
              <a:t> a date </a:t>
            </a:r>
            <a:r>
              <a:rPr lang="es-ES" sz="1200" dirty="0" err="1"/>
              <a:t>after</a:t>
            </a:r>
            <a:r>
              <a:rPr lang="es-ES" sz="1200" dirty="0"/>
              <a:t> 2000-01-01:&lt;/</a:t>
            </a:r>
            <a:r>
              <a:rPr lang="es-ES" sz="1200" dirty="0" err="1"/>
              <a:t>label</a:t>
            </a:r>
            <a:r>
              <a:rPr lang="es-ES" sz="1200" dirty="0"/>
              <a:t>&gt;</a:t>
            </a:r>
            <a:br>
              <a:rPr lang="es-ES" sz="1200" dirty="0"/>
            </a:br>
            <a:r>
              <a:rPr lang="es-ES" sz="1200" dirty="0"/>
              <a:t>  &lt;input </a:t>
            </a:r>
            <a:r>
              <a:rPr lang="es-ES" sz="1200" dirty="0" err="1"/>
              <a:t>type</a:t>
            </a:r>
            <a:r>
              <a:rPr lang="es-ES" sz="1200" dirty="0"/>
              <a:t>="date" id="</a:t>
            </a:r>
            <a:r>
              <a:rPr lang="es-ES" sz="1200" dirty="0" err="1"/>
              <a:t>datemin</a:t>
            </a:r>
            <a:r>
              <a:rPr lang="es-ES" sz="1200" dirty="0"/>
              <a:t>" </a:t>
            </a:r>
            <a:r>
              <a:rPr lang="es-ES" sz="1200" dirty="0" err="1"/>
              <a:t>name</a:t>
            </a:r>
            <a:r>
              <a:rPr lang="es-ES" sz="1200" dirty="0"/>
              <a:t>="</a:t>
            </a:r>
            <a:r>
              <a:rPr lang="es-ES" sz="1200" dirty="0" err="1"/>
              <a:t>datemin</a:t>
            </a:r>
            <a:r>
              <a:rPr lang="es-ES" sz="1200" dirty="0"/>
              <a:t>" </a:t>
            </a:r>
            <a:r>
              <a:rPr lang="es-ES" sz="1200" dirty="0">
                <a:solidFill>
                  <a:srgbClr val="FF0000"/>
                </a:solidFill>
              </a:rPr>
              <a:t>min</a:t>
            </a:r>
            <a:r>
              <a:rPr lang="es-ES" sz="1200" dirty="0"/>
              <a:t>="2000-01-02"&gt;&lt;</a:t>
            </a:r>
            <a:r>
              <a:rPr lang="es-ES" sz="1200" dirty="0" err="1"/>
              <a:t>br</a:t>
            </a:r>
            <a:r>
              <a:rPr lang="es-ES" sz="1200" dirty="0"/>
              <a:t>&gt;&lt;</a:t>
            </a:r>
            <a:r>
              <a:rPr lang="es-ES" sz="1200" dirty="0" err="1"/>
              <a:t>br</a:t>
            </a:r>
            <a:r>
              <a:rPr lang="es-ES" sz="1200" dirty="0"/>
              <a:t>&gt;</a:t>
            </a:r>
            <a:br>
              <a:rPr lang="es-ES" sz="1200" dirty="0"/>
            </a:br>
            <a:r>
              <a:rPr lang="es-ES" sz="1200" dirty="0"/>
              <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quantity</a:t>
            </a:r>
            <a:r>
              <a:rPr lang="es-ES" sz="1200" dirty="0"/>
              <a:t>"&gt;</a:t>
            </a:r>
            <a:r>
              <a:rPr lang="es-ES" sz="1200" dirty="0" err="1"/>
              <a:t>Quantity</a:t>
            </a:r>
            <a:r>
              <a:rPr lang="es-ES" sz="1200" dirty="0"/>
              <a:t> (</a:t>
            </a:r>
            <a:r>
              <a:rPr lang="es-ES" sz="1200" dirty="0" err="1"/>
              <a:t>between</a:t>
            </a:r>
            <a:r>
              <a:rPr lang="es-ES" sz="1200" dirty="0"/>
              <a:t> 1 and 5):&lt;/</a:t>
            </a:r>
            <a:r>
              <a:rPr lang="es-ES" sz="1200" dirty="0" err="1"/>
              <a:t>label</a:t>
            </a:r>
            <a:r>
              <a:rPr lang="es-ES" sz="1200" dirty="0"/>
              <a:t>&gt;</a:t>
            </a:r>
            <a:br>
              <a:rPr lang="es-ES" sz="1200" dirty="0"/>
            </a:br>
            <a:r>
              <a:rPr lang="es-ES" sz="1200" dirty="0"/>
              <a:t>  &lt;input </a:t>
            </a:r>
            <a:r>
              <a:rPr lang="es-ES" sz="1200" dirty="0" err="1"/>
              <a:t>type</a:t>
            </a:r>
            <a:r>
              <a:rPr lang="es-ES" sz="1200" dirty="0"/>
              <a:t>="</a:t>
            </a:r>
            <a:r>
              <a:rPr lang="es-ES" sz="1200" dirty="0" err="1"/>
              <a:t>number</a:t>
            </a:r>
            <a:r>
              <a:rPr lang="es-ES" sz="1200" dirty="0"/>
              <a:t>" id="</a:t>
            </a:r>
            <a:r>
              <a:rPr lang="es-ES" sz="1200" dirty="0" err="1"/>
              <a:t>quantity</a:t>
            </a:r>
            <a:r>
              <a:rPr lang="es-ES" sz="1200" dirty="0"/>
              <a:t>" </a:t>
            </a:r>
            <a:r>
              <a:rPr lang="es-ES" sz="1200" dirty="0" err="1"/>
              <a:t>name</a:t>
            </a:r>
            <a:r>
              <a:rPr lang="es-ES" sz="1200" dirty="0"/>
              <a:t>="</a:t>
            </a:r>
            <a:r>
              <a:rPr lang="es-ES" sz="1200" dirty="0" err="1"/>
              <a:t>quantity</a:t>
            </a:r>
            <a:r>
              <a:rPr lang="es-ES" sz="1200" dirty="0"/>
              <a:t>" </a:t>
            </a:r>
            <a:r>
              <a:rPr lang="es-ES" sz="1200" dirty="0">
                <a:solidFill>
                  <a:srgbClr val="FF0000"/>
                </a:solidFill>
              </a:rPr>
              <a:t>min</a:t>
            </a:r>
            <a:r>
              <a:rPr lang="es-ES" sz="1200" dirty="0"/>
              <a:t>="1" </a:t>
            </a:r>
            <a:r>
              <a:rPr lang="es-ES" sz="1200" dirty="0" err="1"/>
              <a:t>max</a:t>
            </a:r>
            <a:r>
              <a:rPr lang="es-ES" sz="1200" dirty="0"/>
              <a:t>="5"&gt;</a:t>
            </a:r>
            <a:br>
              <a:rPr lang="es-ES" sz="1200" dirty="0"/>
            </a:br>
            <a:r>
              <a:rPr lang="es-ES" sz="1200" dirty="0"/>
              <a:t>&lt;/</a:t>
            </a:r>
            <a:r>
              <a:rPr lang="es-ES" sz="1200" dirty="0" err="1"/>
              <a:t>form</a:t>
            </a:r>
            <a:r>
              <a:rPr lang="es-ES" sz="1200" dirty="0"/>
              <a:t>&gt;</a:t>
            </a:r>
          </a:p>
        </p:txBody>
      </p:sp>
      <p:sp>
        <p:nvSpPr>
          <p:cNvPr id="10" name="9 Rectángulo"/>
          <p:cNvSpPr/>
          <p:nvPr/>
        </p:nvSpPr>
        <p:spPr>
          <a:xfrm>
            <a:off x="6262254" y="1286317"/>
            <a:ext cx="6096000" cy="1384995"/>
          </a:xfrm>
          <a:prstGeom prst="rect">
            <a:avLst/>
          </a:prstGeom>
        </p:spPr>
        <p:txBody>
          <a:bodyPr>
            <a:spAutoFit/>
          </a:bodyPr>
          <a:lstStyle/>
          <a:p>
            <a:r>
              <a:rPr lang="es-ES" b="1" dirty="0" err="1"/>
              <a:t>The</a:t>
            </a:r>
            <a:r>
              <a:rPr lang="es-ES" b="1" dirty="0"/>
              <a:t> </a:t>
            </a:r>
            <a:r>
              <a:rPr lang="es-ES" b="1" dirty="0" err="1"/>
              <a:t>multiple</a:t>
            </a:r>
            <a:r>
              <a:rPr lang="es-ES" b="1" dirty="0"/>
              <a:t> </a:t>
            </a:r>
            <a:r>
              <a:rPr lang="es-ES" b="1" dirty="0" err="1"/>
              <a:t>Attribute</a:t>
            </a:r>
            <a:endParaRPr lang="es-ES" b="1" dirty="0"/>
          </a:p>
          <a:p>
            <a:r>
              <a:rPr lang="es-ES" dirty="0"/>
              <a:t/>
            </a:r>
            <a:br>
              <a:rPr lang="es-ES" dirty="0"/>
            </a:br>
            <a:r>
              <a:rPr lang="en-US" sz="1200" dirty="0"/>
              <a:t>&lt;form&gt;</a:t>
            </a:r>
            <a:br>
              <a:rPr lang="en-US" sz="1200" dirty="0"/>
            </a:br>
            <a:r>
              <a:rPr lang="en-US" sz="1200" dirty="0"/>
              <a:t>  &lt;label for="files"&gt;Select files:&lt;/label&gt;</a:t>
            </a:r>
            <a:br>
              <a:rPr lang="en-US" sz="1200" dirty="0"/>
            </a:br>
            <a:r>
              <a:rPr lang="en-US" sz="1200" dirty="0"/>
              <a:t>  &lt;input type="file" id="files" name="files" </a:t>
            </a:r>
            <a:r>
              <a:rPr lang="en-US" sz="1200" dirty="0">
                <a:solidFill>
                  <a:srgbClr val="FF0000"/>
                </a:solidFill>
              </a:rPr>
              <a:t>multiple</a:t>
            </a:r>
            <a:r>
              <a:rPr lang="en-US" sz="1200" dirty="0"/>
              <a:t>&gt;</a:t>
            </a:r>
            <a:br>
              <a:rPr lang="en-US" sz="1200" dirty="0"/>
            </a:br>
            <a:r>
              <a:rPr lang="en-US" sz="1200" dirty="0"/>
              <a:t>&lt;/form&gt;</a:t>
            </a:r>
            <a:endParaRPr lang="es-ES" sz="1200" dirty="0"/>
          </a:p>
        </p:txBody>
      </p:sp>
      <p:sp>
        <p:nvSpPr>
          <p:cNvPr id="11" name="10 Rectángulo"/>
          <p:cNvSpPr/>
          <p:nvPr/>
        </p:nvSpPr>
        <p:spPr>
          <a:xfrm>
            <a:off x="6262254" y="3385619"/>
            <a:ext cx="6096000" cy="1569660"/>
          </a:xfrm>
          <a:prstGeom prst="rect">
            <a:avLst/>
          </a:prstGeom>
        </p:spPr>
        <p:txBody>
          <a:bodyPr>
            <a:spAutoFit/>
          </a:bodyPr>
          <a:lstStyle/>
          <a:p>
            <a:r>
              <a:rPr lang="es-ES" b="1" dirty="0" err="1"/>
              <a:t>The</a:t>
            </a:r>
            <a:r>
              <a:rPr lang="es-ES" b="1" dirty="0"/>
              <a:t> </a:t>
            </a:r>
            <a:r>
              <a:rPr lang="es-ES" b="1" dirty="0" err="1"/>
              <a:t>pattern</a:t>
            </a:r>
            <a:r>
              <a:rPr lang="es-ES" b="1" dirty="0"/>
              <a:t> </a:t>
            </a:r>
            <a:r>
              <a:rPr lang="es-ES" b="1" dirty="0" err="1"/>
              <a:t>Attribute</a:t>
            </a:r>
            <a:endParaRPr lang="es-ES" b="1" dirty="0"/>
          </a:p>
          <a:p>
            <a:r>
              <a:rPr lang="es-ES" dirty="0"/>
              <a:t/>
            </a:r>
            <a:br>
              <a:rPr lang="es-ES" dirty="0"/>
            </a:br>
            <a:r>
              <a:rPr lang="en-US" sz="1200" dirty="0"/>
              <a:t>&lt;form&gt;</a:t>
            </a:r>
            <a:br>
              <a:rPr lang="en-US" sz="1200" dirty="0"/>
            </a:br>
            <a:r>
              <a:rPr lang="en-US" sz="1200" dirty="0"/>
              <a:t>  &lt;label for="</a:t>
            </a:r>
            <a:r>
              <a:rPr lang="en-US" sz="1200" dirty="0" err="1"/>
              <a:t>country_code</a:t>
            </a:r>
            <a:r>
              <a:rPr lang="en-US" sz="1200" dirty="0"/>
              <a:t>"&gt;Country code:&lt;/label&gt;</a:t>
            </a:r>
            <a:br>
              <a:rPr lang="en-US" sz="1200" dirty="0"/>
            </a:br>
            <a:r>
              <a:rPr lang="en-US" sz="1200" dirty="0"/>
              <a:t>  &lt;input type="text" id="</a:t>
            </a:r>
            <a:r>
              <a:rPr lang="en-US" sz="1200" dirty="0" err="1"/>
              <a:t>country_code</a:t>
            </a:r>
            <a:r>
              <a:rPr lang="en-US" sz="1200" dirty="0"/>
              <a:t>" name="</a:t>
            </a:r>
            <a:r>
              <a:rPr lang="en-US" sz="1200" dirty="0" err="1"/>
              <a:t>country_code</a:t>
            </a:r>
            <a:r>
              <a:rPr lang="en-US" sz="1200" dirty="0"/>
              <a:t>"</a:t>
            </a:r>
            <a:br>
              <a:rPr lang="en-US" sz="1200" dirty="0"/>
            </a:br>
            <a:r>
              <a:rPr lang="en-US" sz="1200" dirty="0"/>
              <a:t>  </a:t>
            </a:r>
            <a:r>
              <a:rPr lang="en-US" sz="1200" dirty="0">
                <a:solidFill>
                  <a:srgbClr val="FF0000"/>
                </a:solidFill>
              </a:rPr>
              <a:t>pattern</a:t>
            </a:r>
            <a:r>
              <a:rPr lang="en-US" sz="1200" dirty="0"/>
              <a:t>="[A-</a:t>
            </a:r>
            <a:r>
              <a:rPr lang="en-US" sz="1200" dirty="0" err="1"/>
              <a:t>Za</a:t>
            </a:r>
            <a:r>
              <a:rPr lang="en-US" sz="1200" dirty="0"/>
              <a:t>-z]{3}" title="Three letter country code"&gt;</a:t>
            </a:r>
            <a:br>
              <a:rPr lang="en-US" sz="1200" dirty="0"/>
            </a:br>
            <a:r>
              <a:rPr lang="en-US" sz="1200" dirty="0"/>
              <a:t>&lt;/form&gt;</a:t>
            </a:r>
            <a:endParaRPr lang="es-ES" sz="1200" dirty="0"/>
          </a:p>
        </p:txBody>
      </p:sp>
    </p:spTree>
    <p:extLst>
      <p:ext uri="{BB962C8B-B14F-4D97-AF65-F5344CB8AC3E}">
        <p14:creationId xmlns:p14="http://schemas.microsoft.com/office/powerpoint/2010/main" val="394458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6" y="388819"/>
            <a:ext cx="10495178" cy="479400"/>
          </a:xfrm>
        </p:spPr>
        <p:txBody>
          <a:bodyPr>
            <a:normAutofit/>
          </a:bodyPr>
          <a:lstStyle/>
          <a:p>
            <a:r>
              <a:rPr lang="es-ES" b="0" dirty="0"/>
              <a:t>HTML Input </a:t>
            </a:r>
            <a:r>
              <a:rPr lang="es-ES" b="0" dirty="0" err="1" smtClean="0"/>
              <a:t>Attributes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94</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7" name="6 Rectángulo"/>
          <p:cNvSpPr/>
          <p:nvPr/>
        </p:nvSpPr>
        <p:spPr>
          <a:xfrm>
            <a:off x="498764" y="1286317"/>
            <a:ext cx="6520872" cy="1661993"/>
          </a:xfrm>
          <a:prstGeom prst="rect">
            <a:avLst/>
          </a:prstGeom>
        </p:spPr>
        <p:txBody>
          <a:bodyPr wrap="square">
            <a:spAutoFit/>
          </a:bodyPr>
          <a:lstStyle/>
          <a:p>
            <a:r>
              <a:rPr lang="es-ES" b="1" dirty="0" err="1"/>
              <a:t>The</a:t>
            </a:r>
            <a:r>
              <a:rPr lang="es-ES" b="1" dirty="0"/>
              <a:t> </a:t>
            </a:r>
            <a:r>
              <a:rPr lang="es-ES" b="1" dirty="0" err="1"/>
              <a:t>placeholder</a:t>
            </a:r>
            <a:r>
              <a:rPr lang="es-ES" b="1" dirty="0"/>
              <a:t> </a:t>
            </a:r>
            <a:r>
              <a:rPr lang="es-ES" b="1" dirty="0" err="1"/>
              <a:t>Attribute</a:t>
            </a:r>
            <a:endParaRPr lang="es-ES" b="1" dirty="0"/>
          </a:p>
          <a:p>
            <a:r>
              <a:rPr lang="es-ES" sz="1200" dirty="0"/>
              <a:t/>
            </a:r>
            <a:br>
              <a:rPr lang="es-ES" sz="1200" dirty="0"/>
            </a:br>
            <a:r>
              <a:rPr lang="es-ES" sz="1200" dirty="0"/>
              <a:t>&lt;</a:t>
            </a:r>
            <a:r>
              <a:rPr lang="es-ES" sz="1200" dirty="0" err="1"/>
              <a:t>form</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phone</a:t>
            </a:r>
            <a:r>
              <a:rPr lang="es-ES" sz="1200" dirty="0"/>
              <a:t>"&gt;</a:t>
            </a:r>
            <a:r>
              <a:rPr lang="es-ES" sz="1200" dirty="0" err="1"/>
              <a:t>Enter</a:t>
            </a:r>
            <a:r>
              <a:rPr lang="es-ES" sz="1200" dirty="0"/>
              <a:t> a </a:t>
            </a:r>
            <a:r>
              <a:rPr lang="es-ES" sz="1200" dirty="0" err="1"/>
              <a:t>phone</a:t>
            </a:r>
            <a:r>
              <a:rPr lang="es-ES" sz="1200" dirty="0"/>
              <a:t> </a:t>
            </a:r>
            <a:r>
              <a:rPr lang="es-ES" sz="1200" dirty="0" err="1"/>
              <a:t>number</a:t>
            </a:r>
            <a:r>
              <a:rPr lang="es-ES" sz="1200" dirty="0"/>
              <a:t>:&lt;/</a:t>
            </a:r>
            <a:r>
              <a:rPr lang="es-ES" sz="1200" dirty="0" err="1"/>
              <a:t>label</a:t>
            </a:r>
            <a:r>
              <a:rPr lang="es-ES" sz="1200" dirty="0"/>
              <a:t>&gt;</a:t>
            </a:r>
            <a:br>
              <a:rPr lang="es-ES" sz="1200" dirty="0"/>
            </a:br>
            <a:r>
              <a:rPr lang="es-ES" sz="1200" dirty="0"/>
              <a:t>  &lt;input </a:t>
            </a:r>
            <a:r>
              <a:rPr lang="es-ES" sz="1200" dirty="0" err="1"/>
              <a:t>type</a:t>
            </a:r>
            <a:r>
              <a:rPr lang="es-ES" sz="1200" dirty="0"/>
              <a:t>="</a:t>
            </a:r>
            <a:r>
              <a:rPr lang="es-ES" sz="1200" dirty="0" err="1"/>
              <a:t>tel</a:t>
            </a:r>
            <a:r>
              <a:rPr lang="es-ES" sz="1200" dirty="0"/>
              <a:t>" id="</a:t>
            </a:r>
            <a:r>
              <a:rPr lang="es-ES" sz="1200" dirty="0" err="1"/>
              <a:t>phone</a:t>
            </a:r>
            <a:r>
              <a:rPr lang="es-ES" sz="1200" dirty="0"/>
              <a:t>" </a:t>
            </a:r>
            <a:r>
              <a:rPr lang="es-ES" sz="1200" dirty="0" err="1"/>
              <a:t>name</a:t>
            </a:r>
            <a:r>
              <a:rPr lang="es-ES" sz="1200" dirty="0"/>
              <a:t>="</a:t>
            </a:r>
            <a:r>
              <a:rPr lang="es-ES" sz="1200" dirty="0" err="1"/>
              <a:t>phone</a:t>
            </a:r>
            <a:r>
              <a:rPr lang="es-ES" sz="1200" dirty="0"/>
              <a:t>"</a:t>
            </a:r>
            <a:br>
              <a:rPr lang="es-ES" sz="1200" dirty="0"/>
            </a:br>
            <a:r>
              <a:rPr lang="es-ES" sz="1200" dirty="0"/>
              <a:t>  </a:t>
            </a:r>
            <a:r>
              <a:rPr lang="es-ES" sz="1200" dirty="0" err="1">
                <a:solidFill>
                  <a:srgbClr val="FF0000"/>
                </a:solidFill>
              </a:rPr>
              <a:t>placeholder</a:t>
            </a:r>
            <a:r>
              <a:rPr lang="es-ES" sz="1200" dirty="0"/>
              <a:t>="123-45-678"</a:t>
            </a:r>
            <a:br>
              <a:rPr lang="es-ES" sz="1200" dirty="0"/>
            </a:br>
            <a:r>
              <a:rPr lang="es-ES" sz="1200" dirty="0"/>
              <a:t>  </a:t>
            </a:r>
            <a:r>
              <a:rPr lang="es-ES" sz="1200" dirty="0" err="1"/>
              <a:t>pattern</a:t>
            </a:r>
            <a:r>
              <a:rPr lang="es-ES" sz="1200" dirty="0"/>
              <a:t>="[0-9]{3}-[0-9]{2}-[0-9]{3}"&gt;</a:t>
            </a:r>
            <a:br>
              <a:rPr lang="es-ES" sz="1200" dirty="0"/>
            </a:br>
            <a:r>
              <a:rPr lang="es-ES" sz="1200" dirty="0"/>
              <a:t>&lt;/</a:t>
            </a:r>
            <a:r>
              <a:rPr lang="es-ES" sz="1200" dirty="0" err="1"/>
              <a:t>form</a:t>
            </a:r>
            <a:r>
              <a:rPr lang="es-ES" sz="1200" dirty="0"/>
              <a:t>&gt;</a:t>
            </a:r>
          </a:p>
        </p:txBody>
      </p:sp>
      <p:sp>
        <p:nvSpPr>
          <p:cNvPr id="9" name="8 Rectángulo"/>
          <p:cNvSpPr/>
          <p:nvPr/>
        </p:nvSpPr>
        <p:spPr>
          <a:xfrm>
            <a:off x="498764" y="3429000"/>
            <a:ext cx="6096000" cy="1292662"/>
          </a:xfrm>
          <a:prstGeom prst="rect">
            <a:avLst/>
          </a:prstGeom>
        </p:spPr>
        <p:txBody>
          <a:bodyPr>
            <a:spAutoFit/>
          </a:bodyPr>
          <a:lstStyle/>
          <a:p>
            <a:r>
              <a:rPr lang="es-ES" b="1" dirty="0" err="1"/>
              <a:t>The</a:t>
            </a:r>
            <a:r>
              <a:rPr lang="es-ES" b="1" dirty="0"/>
              <a:t> </a:t>
            </a:r>
            <a:r>
              <a:rPr lang="es-ES" b="1" dirty="0" err="1"/>
              <a:t>required</a:t>
            </a:r>
            <a:r>
              <a:rPr lang="es-ES" b="1" dirty="0"/>
              <a:t> </a:t>
            </a:r>
            <a:r>
              <a:rPr lang="es-ES" b="1" dirty="0" err="1"/>
              <a:t>Attribute</a:t>
            </a:r>
            <a:endParaRPr lang="es-ES" b="1" dirty="0"/>
          </a:p>
          <a:p>
            <a:r>
              <a:rPr lang="es-ES" sz="1200" dirty="0" smtClean="0"/>
              <a:t/>
            </a:r>
            <a:br>
              <a:rPr lang="es-ES" sz="1200" dirty="0" smtClean="0"/>
            </a:br>
            <a:r>
              <a:rPr lang="en-US" sz="1200" dirty="0"/>
              <a:t>&lt;form&gt;</a:t>
            </a:r>
            <a:br>
              <a:rPr lang="en-US" sz="1200" dirty="0"/>
            </a:br>
            <a:r>
              <a:rPr lang="en-US" sz="1200" dirty="0"/>
              <a:t>  &lt;label for="username"&gt;Username:&lt;/label&gt;</a:t>
            </a:r>
            <a:br>
              <a:rPr lang="en-US" sz="1200" dirty="0"/>
            </a:br>
            <a:r>
              <a:rPr lang="en-US" sz="1200" dirty="0"/>
              <a:t>  &lt;input type="text" id="username" name="username" </a:t>
            </a:r>
            <a:r>
              <a:rPr lang="en-US" sz="1200" dirty="0">
                <a:solidFill>
                  <a:srgbClr val="FF0000"/>
                </a:solidFill>
              </a:rPr>
              <a:t>required</a:t>
            </a:r>
            <a:r>
              <a:rPr lang="en-US" sz="1200" dirty="0"/>
              <a:t>&gt;</a:t>
            </a:r>
            <a:br>
              <a:rPr lang="en-US" sz="1200" dirty="0"/>
            </a:br>
            <a:r>
              <a:rPr lang="en-US" sz="1200" dirty="0"/>
              <a:t>&lt;/form&gt;</a:t>
            </a:r>
            <a:endParaRPr lang="es-ES" sz="1200" dirty="0"/>
          </a:p>
        </p:txBody>
      </p:sp>
      <p:sp>
        <p:nvSpPr>
          <p:cNvPr id="10" name="9 Rectángulo"/>
          <p:cNvSpPr/>
          <p:nvPr/>
        </p:nvSpPr>
        <p:spPr>
          <a:xfrm>
            <a:off x="6262254" y="1286317"/>
            <a:ext cx="6096000" cy="1384995"/>
          </a:xfrm>
          <a:prstGeom prst="rect">
            <a:avLst/>
          </a:prstGeom>
        </p:spPr>
        <p:txBody>
          <a:bodyPr>
            <a:spAutoFit/>
          </a:bodyPr>
          <a:lstStyle/>
          <a:p>
            <a:r>
              <a:rPr lang="es-ES" b="1" dirty="0" err="1"/>
              <a:t>The</a:t>
            </a:r>
            <a:r>
              <a:rPr lang="es-ES" b="1" dirty="0"/>
              <a:t> </a:t>
            </a:r>
            <a:r>
              <a:rPr lang="es-ES" b="1" dirty="0" err="1"/>
              <a:t>step</a:t>
            </a:r>
            <a:r>
              <a:rPr lang="es-ES" b="1" dirty="0"/>
              <a:t> </a:t>
            </a:r>
            <a:r>
              <a:rPr lang="es-ES" b="1" dirty="0" err="1"/>
              <a:t>Attribute</a:t>
            </a:r>
            <a:endParaRPr lang="es-ES" b="1" dirty="0"/>
          </a:p>
          <a:p>
            <a:r>
              <a:rPr lang="es-ES" dirty="0"/>
              <a:t/>
            </a:r>
            <a:br>
              <a:rPr lang="es-ES" dirty="0"/>
            </a:br>
            <a:r>
              <a:rPr lang="en-US" sz="1200" dirty="0"/>
              <a:t>&lt;form&gt;</a:t>
            </a:r>
            <a:br>
              <a:rPr lang="en-US" sz="1200" dirty="0"/>
            </a:br>
            <a:r>
              <a:rPr lang="en-US" sz="1200" dirty="0"/>
              <a:t>  &lt;label for="points"&gt;Points:&lt;/label&gt;</a:t>
            </a:r>
            <a:br>
              <a:rPr lang="en-US" sz="1200" dirty="0"/>
            </a:br>
            <a:r>
              <a:rPr lang="en-US" sz="1200" dirty="0"/>
              <a:t>  &lt;input type="number" id="points" name="points" </a:t>
            </a:r>
            <a:r>
              <a:rPr lang="en-US" sz="1200" dirty="0">
                <a:solidFill>
                  <a:srgbClr val="FF0000"/>
                </a:solidFill>
              </a:rPr>
              <a:t>step</a:t>
            </a:r>
            <a:r>
              <a:rPr lang="en-US" sz="1200" dirty="0"/>
              <a:t>="3"&gt;</a:t>
            </a:r>
            <a:br>
              <a:rPr lang="en-US" sz="1200" dirty="0"/>
            </a:br>
            <a:r>
              <a:rPr lang="en-US" sz="1200" dirty="0"/>
              <a:t>&lt;/form&gt;</a:t>
            </a:r>
            <a:endParaRPr lang="es-ES" sz="1200" dirty="0"/>
          </a:p>
        </p:txBody>
      </p:sp>
      <p:sp>
        <p:nvSpPr>
          <p:cNvPr id="11" name="10 Rectángulo"/>
          <p:cNvSpPr/>
          <p:nvPr/>
        </p:nvSpPr>
        <p:spPr>
          <a:xfrm>
            <a:off x="6262254" y="3385619"/>
            <a:ext cx="6096000" cy="1754326"/>
          </a:xfrm>
          <a:prstGeom prst="rect">
            <a:avLst/>
          </a:prstGeom>
        </p:spPr>
        <p:txBody>
          <a:bodyPr>
            <a:spAutoFit/>
          </a:bodyPr>
          <a:lstStyle/>
          <a:p>
            <a:r>
              <a:rPr lang="es-ES" b="1" dirty="0" err="1"/>
              <a:t>The</a:t>
            </a:r>
            <a:r>
              <a:rPr lang="es-ES" b="1" dirty="0"/>
              <a:t> autofocus </a:t>
            </a:r>
            <a:r>
              <a:rPr lang="es-ES" b="1" dirty="0" err="1"/>
              <a:t>Attribute</a:t>
            </a:r>
            <a:endParaRPr lang="es-ES" b="1" dirty="0"/>
          </a:p>
          <a:p>
            <a:r>
              <a:rPr lang="es-ES" dirty="0"/>
              <a:t/>
            </a:r>
            <a:br>
              <a:rPr lang="es-ES" dirty="0"/>
            </a:br>
            <a:r>
              <a:rPr lang="es-ES" sz="1200" dirty="0"/>
              <a:t>&lt;</a:t>
            </a:r>
            <a:r>
              <a:rPr lang="es-ES" sz="1200" dirty="0" err="1"/>
              <a:t>form</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fname</a:t>
            </a:r>
            <a:r>
              <a:rPr lang="es-ES" sz="1200" dirty="0"/>
              <a:t>"&gt;</a:t>
            </a:r>
            <a:r>
              <a:rPr lang="es-ES" sz="1200" dirty="0" err="1"/>
              <a:t>First</a:t>
            </a:r>
            <a:r>
              <a:rPr lang="es-ES" sz="1200" dirty="0"/>
              <a:t> </a:t>
            </a:r>
            <a:r>
              <a:rPr lang="es-ES" sz="1200" dirty="0" err="1"/>
              <a:t>name</a:t>
            </a:r>
            <a:r>
              <a:rPr lang="es-ES" sz="1200" dirty="0"/>
              <a:t>:&lt;/</a:t>
            </a:r>
            <a:r>
              <a:rPr lang="es-ES" sz="1200" dirty="0" err="1"/>
              <a:t>label</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fname</a:t>
            </a:r>
            <a:r>
              <a:rPr lang="es-ES" sz="1200" dirty="0"/>
              <a:t>" </a:t>
            </a:r>
            <a:r>
              <a:rPr lang="es-ES" sz="1200" dirty="0" err="1"/>
              <a:t>name</a:t>
            </a:r>
            <a:r>
              <a:rPr lang="es-ES" sz="1200" dirty="0"/>
              <a:t>="</a:t>
            </a:r>
            <a:r>
              <a:rPr lang="es-ES" sz="1200" dirty="0" err="1"/>
              <a:t>fname</a:t>
            </a:r>
            <a:r>
              <a:rPr lang="es-ES" sz="1200" dirty="0"/>
              <a:t>" </a:t>
            </a:r>
            <a:r>
              <a:rPr lang="es-ES" sz="1200" dirty="0">
                <a:solidFill>
                  <a:srgbClr val="FF0000"/>
                </a:solidFill>
              </a:rPr>
              <a:t>autofocus</a:t>
            </a:r>
            <a:r>
              <a:rPr lang="es-ES" sz="1200" dirty="0"/>
              <a:t>&gt;&lt;</a:t>
            </a:r>
            <a:r>
              <a:rPr lang="es-ES" sz="1200" dirty="0" err="1"/>
              <a:t>br</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lname</a:t>
            </a:r>
            <a:r>
              <a:rPr lang="es-ES" sz="1200" dirty="0"/>
              <a:t>"&gt;</a:t>
            </a:r>
            <a:r>
              <a:rPr lang="es-ES" sz="1200" dirty="0" err="1"/>
              <a:t>Last</a:t>
            </a:r>
            <a:r>
              <a:rPr lang="es-ES" sz="1200" dirty="0"/>
              <a:t> </a:t>
            </a:r>
            <a:r>
              <a:rPr lang="es-ES" sz="1200" dirty="0" err="1"/>
              <a:t>name</a:t>
            </a:r>
            <a:r>
              <a:rPr lang="es-ES" sz="1200" dirty="0"/>
              <a:t>:&lt;/</a:t>
            </a:r>
            <a:r>
              <a:rPr lang="es-ES" sz="1200" dirty="0" err="1"/>
              <a:t>label</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lname</a:t>
            </a:r>
            <a:r>
              <a:rPr lang="es-ES" sz="1200" dirty="0"/>
              <a:t>" </a:t>
            </a:r>
            <a:r>
              <a:rPr lang="es-ES" sz="1200" dirty="0" err="1"/>
              <a:t>name</a:t>
            </a:r>
            <a:r>
              <a:rPr lang="es-ES" sz="1200" dirty="0"/>
              <a:t>="</a:t>
            </a:r>
            <a:r>
              <a:rPr lang="es-ES" sz="1200" dirty="0" err="1"/>
              <a:t>lname</a:t>
            </a:r>
            <a:r>
              <a:rPr lang="es-ES" sz="1200" dirty="0"/>
              <a:t>"&gt;</a:t>
            </a:r>
            <a:br>
              <a:rPr lang="es-ES" sz="1200" dirty="0"/>
            </a:br>
            <a:r>
              <a:rPr lang="es-ES" sz="1200" dirty="0"/>
              <a:t>&lt;/</a:t>
            </a:r>
            <a:r>
              <a:rPr lang="es-ES" sz="1200" dirty="0" err="1"/>
              <a:t>form</a:t>
            </a:r>
            <a:r>
              <a:rPr lang="es-ES" sz="1200" dirty="0"/>
              <a:t>&gt;</a:t>
            </a:r>
          </a:p>
        </p:txBody>
      </p:sp>
    </p:spTree>
    <p:extLst>
      <p:ext uri="{BB962C8B-B14F-4D97-AF65-F5344CB8AC3E}">
        <p14:creationId xmlns:p14="http://schemas.microsoft.com/office/powerpoint/2010/main" val="403896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8406" y="388819"/>
            <a:ext cx="10495178" cy="479400"/>
          </a:xfrm>
        </p:spPr>
        <p:txBody>
          <a:bodyPr>
            <a:normAutofit/>
          </a:bodyPr>
          <a:lstStyle/>
          <a:p>
            <a:r>
              <a:rPr lang="es-ES" b="0" dirty="0"/>
              <a:t>HTML Input </a:t>
            </a:r>
            <a:r>
              <a:rPr lang="es-ES" b="0" dirty="0" err="1" smtClean="0"/>
              <a:t>Attributes</a:t>
            </a:r>
            <a:endParaRPr lang="es-ES" dirty="0"/>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pPr/>
              <a:t>95</a:t>
            </a:fld>
            <a:endParaRPr lang="en-US"/>
          </a:p>
        </p:txBody>
      </p:sp>
      <p:sp>
        <p:nvSpPr>
          <p:cNvPr id="12" name="Marcador de texto 14"/>
          <p:cNvSpPr txBox="1">
            <a:spLocks/>
          </p:cNvSpPr>
          <p:nvPr/>
        </p:nvSpPr>
        <p:spPr>
          <a:xfrm>
            <a:off x="240440" y="3847284"/>
            <a:ext cx="3530916" cy="219808"/>
          </a:xfrm>
          <a:prstGeom prst="rect">
            <a:avLst/>
          </a:prstGeom>
        </p:spPr>
        <p:txBody>
          <a:bodyPr lIns="36000" tIns="0" rIns="0" bIns="0">
            <a:normAutofit/>
          </a:bodyPr>
          <a:lstStyle>
            <a:lvl1pPr marL="285750" indent="-285750" algn="l" defTabSz="914400" rtl="0" eaLnBrk="1" latinLnBrk="0" hangingPunct="1">
              <a:lnSpc>
                <a:spcPct val="90000"/>
              </a:lnSpc>
              <a:spcBef>
                <a:spcPts val="1000"/>
              </a:spcBef>
              <a:buFont typeface="Wingdings" panose="05000000000000000000" pitchFamily="2" charset="2"/>
              <a:buChar char="ü"/>
              <a:defRPr sz="1400" kern="1200">
                <a:solidFill>
                  <a:schemeClr val="tx1">
                    <a:lumMod val="90000"/>
                    <a:lumOff val="1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lgn="r">
              <a:spcBef>
                <a:spcPts val="300"/>
              </a:spcBef>
              <a:buNone/>
            </a:pPr>
            <a:endParaRPr lang="es-ES" sz="1200" i="1"/>
          </a:p>
        </p:txBody>
      </p:sp>
      <p:sp>
        <p:nvSpPr>
          <p:cNvPr id="7" name="6 Rectángulo"/>
          <p:cNvSpPr/>
          <p:nvPr/>
        </p:nvSpPr>
        <p:spPr>
          <a:xfrm>
            <a:off x="498764" y="1286317"/>
            <a:ext cx="6520872" cy="1846659"/>
          </a:xfrm>
          <a:prstGeom prst="rect">
            <a:avLst/>
          </a:prstGeom>
        </p:spPr>
        <p:txBody>
          <a:bodyPr wrap="square">
            <a:spAutoFit/>
          </a:bodyPr>
          <a:lstStyle/>
          <a:p>
            <a:r>
              <a:rPr lang="en-US" b="1" dirty="0"/>
              <a:t>The height and width Attributes</a:t>
            </a:r>
          </a:p>
          <a:p>
            <a:r>
              <a:rPr lang="es-ES" sz="1200" dirty="0"/>
              <a:t/>
            </a:r>
            <a:br>
              <a:rPr lang="es-ES" sz="1200" dirty="0"/>
            </a:br>
            <a:r>
              <a:rPr lang="es-ES" sz="1200" dirty="0"/>
              <a:t>&lt;</a:t>
            </a:r>
            <a:r>
              <a:rPr lang="es-ES" sz="1200" dirty="0" err="1"/>
              <a:t>form</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fname</a:t>
            </a:r>
            <a:r>
              <a:rPr lang="es-ES" sz="1200" dirty="0"/>
              <a:t>"&gt;</a:t>
            </a:r>
            <a:r>
              <a:rPr lang="es-ES" sz="1200" dirty="0" err="1"/>
              <a:t>First</a:t>
            </a:r>
            <a:r>
              <a:rPr lang="es-ES" sz="1200" dirty="0"/>
              <a:t> </a:t>
            </a:r>
            <a:r>
              <a:rPr lang="es-ES" sz="1200" dirty="0" err="1"/>
              <a:t>name</a:t>
            </a:r>
            <a:r>
              <a:rPr lang="es-ES" sz="1200" dirty="0"/>
              <a:t>:&lt;/</a:t>
            </a:r>
            <a:r>
              <a:rPr lang="es-ES" sz="1200" dirty="0" err="1"/>
              <a:t>label</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fname</a:t>
            </a:r>
            <a:r>
              <a:rPr lang="es-ES" sz="1200" dirty="0"/>
              <a:t>" </a:t>
            </a:r>
            <a:r>
              <a:rPr lang="es-ES" sz="1200" dirty="0" err="1"/>
              <a:t>name</a:t>
            </a:r>
            <a:r>
              <a:rPr lang="es-ES" sz="1200" dirty="0"/>
              <a:t>="</a:t>
            </a:r>
            <a:r>
              <a:rPr lang="es-ES" sz="1200" dirty="0" err="1"/>
              <a:t>fname</a:t>
            </a:r>
            <a:r>
              <a:rPr lang="es-ES" sz="1200" dirty="0"/>
              <a:t>"&gt;&lt;</a:t>
            </a:r>
            <a:r>
              <a:rPr lang="es-ES" sz="1200" dirty="0" err="1"/>
              <a:t>br</a:t>
            </a:r>
            <a:r>
              <a:rPr lang="es-ES" sz="1200" dirty="0"/>
              <a:t>&gt;&lt;</a:t>
            </a:r>
            <a:r>
              <a:rPr lang="es-ES" sz="1200" dirty="0" err="1"/>
              <a:t>br</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lname</a:t>
            </a:r>
            <a:r>
              <a:rPr lang="es-ES" sz="1200" dirty="0"/>
              <a:t>"&gt;</a:t>
            </a:r>
            <a:r>
              <a:rPr lang="es-ES" sz="1200" dirty="0" err="1"/>
              <a:t>Last</a:t>
            </a:r>
            <a:r>
              <a:rPr lang="es-ES" sz="1200" dirty="0"/>
              <a:t> </a:t>
            </a:r>
            <a:r>
              <a:rPr lang="es-ES" sz="1200" dirty="0" err="1"/>
              <a:t>name</a:t>
            </a:r>
            <a:r>
              <a:rPr lang="es-ES" sz="1200" dirty="0"/>
              <a:t>:&lt;/</a:t>
            </a:r>
            <a:r>
              <a:rPr lang="es-ES" sz="1200" dirty="0" err="1"/>
              <a:t>label</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lname</a:t>
            </a:r>
            <a:r>
              <a:rPr lang="es-ES" sz="1200" dirty="0"/>
              <a:t>" </a:t>
            </a:r>
            <a:r>
              <a:rPr lang="es-ES" sz="1200" dirty="0" err="1"/>
              <a:t>name</a:t>
            </a:r>
            <a:r>
              <a:rPr lang="es-ES" sz="1200" dirty="0"/>
              <a:t>="</a:t>
            </a:r>
            <a:r>
              <a:rPr lang="es-ES" sz="1200" dirty="0" err="1"/>
              <a:t>lname</a:t>
            </a:r>
            <a:r>
              <a:rPr lang="es-ES" sz="1200" dirty="0"/>
              <a:t>"&gt;&lt;</a:t>
            </a:r>
            <a:r>
              <a:rPr lang="es-ES" sz="1200" dirty="0" err="1"/>
              <a:t>br</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image</a:t>
            </a:r>
            <a:r>
              <a:rPr lang="es-ES" sz="1200" dirty="0"/>
              <a:t>" </a:t>
            </a:r>
            <a:r>
              <a:rPr lang="es-ES" sz="1200" dirty="0" err="1"/>
              <a:t>src</a:t>
            </a:r>
            <a:r>
              <a:rPr lang="es-ES" sz="1200" dirty="0"/>
              <a:t>="img_submit.gif" </a:t>
            </a:r>
            <a:r>
              <a:rPr lang="es-ES" sz="1200" dirty="0" err="1"/>
              <a:t>alt</a:t>
            </a:r>
            <a:r>
              <a:rPr lang="es-ES" sz="1200" dirty="0"/>
              <a:t>="</a:t>
            </a:r>
            <a:r>
              <a:rPr lang="es-ES" sz="1200" dirty="0" err="1"/>
              <a:t>Submit</a:t>
            </a:r>
            <a:r>
              <a:rPr lang="es-ES" sz="1200" dirty="0"/>
              <a:t>" </a:t>
            </a:r>
            <a:r>
              <a:rPr lang="es-ES" sz="1200" dirty="0" err="1">
                <a:solidFill>
                  <a:srgbClr val="FF0000"/>
                </a:solidFill>
              </a:rPr>
              <a:t>width</a:t>
            </a:r>
            <a:r>
              <a:rPr lang="es-ES" sz="1200" dirty="0"/>
              <a:t>="48" </a:t>
            </a:r>
            <a:r>
              <a:rPr lang="es-ES" sz="1200" dirty="0" err="1">
                <a:solidFill>
                  <a:srgbClr val="FF0000"/>
                </a:solidFill>
              </a:rPr>
              <a:t>height</a:t>
            </a:r>
            <a:r>
              <a:rPr lang="es-ES" sz="1200" dirty="0"/>
              <a:t>="48"&gt;</a:t>
            </a:r>
            <a:br>
              <a:rPr lang="es-ES" sz="1200" dirty="0"/>
            </a:br>
            <a:r>
              <a:rPr lang="es-ES" sz="1200" dirty="0"/>
              <a:t>&lt;/</a:t>
            </a:r>
            <a:r>
              <a:rPr lang="es-ES" sz="1200" dirty="0" err="1"/>
              <a:t>form</a:t>
            </a:r>
            <a:r>
              <a:rPr lang="es-ES" sz="1200" dirty="0"/>
              <a:t>&gt;</a:t>
            </a:r>
          </a:p>
        </p:txBody>
      </p:sp>
      <p:sp>
        <p:nvSpPr>
          <p:cNvPr id="9" name="8 Rectángulo"/>
          <p:cNvSpPr/>
          <p:nvPr/>
        </p:nvSpPr>
        <p:spPr>
          <a:xfrm>
            <a:off x="498764" y="3429000"/>
            <a:ext cx="6096000" cy="2400657"/>
          </a:xfrm>
          <a:prstGeom prst="rect">
            <a:avLst/>
          </a:prstGeom>
        </p:spPr>
        <p:txBody>
          <a:bodyPr>
            <a:spAutoFit/>
          </a:bodyPr>
          <a:lstStyle/>
          <a:p>
            <a:r>
              <a:rPr lang="es-ES" b="1" dirty="0" err="1"/>
              <a:t>The</a:t>
            </a:r>
            <a:r>
              <a:rPr lang="es-ES" b="1" dirty="0"/>
              <a:t> </a:t>
            </a:r>
            <a:r>
              <a:rPr lang="es-ES" b="1" dirty="0" err="1"/>
              <a:t>list</a:t>
            </a:r>
            <a:r>
              <a:rPr lang="es-ES" b="1" dirty="0"/>
              <a:t> </a:t>
            </a:r>
            <a:r>
              <a:rPr lang="es-ES" b="1" dirty="0" err="1"/>
              <a:t>Attribute</a:t>
            </a:r>
            <a:endParaRPr lang="es-ES" b="1" dirty="0"/>
          </a:p>
          <a:p>
            <a:r>
              <a:rPr lang="es-ES" sz="1200" dirty="0" smtClean="0"/>
              <a:t/>
            </a:r>
            <a:br>
              <a:rPr lang="es-ES" sz="1200" dirty="0" smtClean="0"/>
            </a:br>
            <a:r>
              <a:rPr lang="es-ES" sz="1200" dirty="0"/>
              <a:t>&lt;</a:t>
            </a:r>
            <a:r>
              <a:rPr lang="es-ES" sz="1200" dirty="0" err="1"/>
              <a:t>form</a:t>
            </a:r>
            <a:r>
              <a:rPr lang="es-ES" sz="1200" dirty="0"/>
              <a:t>&gt;</a:t>
            </a:r>
            <a:br>
              <a:rPr lang="es-ES" sz="1200" dirty="0"/>
            </a:br>
            <a:r>
              <a:rPr lang="es-ES" sz="1200" dirty="0"/>
              <a:t>  &lt;input </a:t>
            </a:r>
            <a:r>
              <a:rPr lang="es-ES" sz="1200" dirty="0" err="1">
                <a:solidFill>
                  <a:srgbClr val="FF0000"/>
                </a:solidFill>
              </a:rPr>
              <a:t>list</a:t>
            </a:r>
            <a:r>
              <a:rPr lang="es-ES" sz="1200" dirty="0"/>
              <a:t>="browsers"&gt;</a:t>
            </a:r>
            <a:br>
              <a:rPr lang="es-ES" sz="1200" dirty="0"/>
            </a:br>
            <a:r>
              <a:rPr lang="es-ES" sz="1200" dirty="0"/>
              <a:t>  &lt;</a:t>
            </a:r>
            <a:r>
              <a:rPr lang="es-ES" sz="1200" dirty="0" err="1"/>
              <a:t>datalist</a:t>
            </a:r>
            <a:r>
              <a:rPr lang="es-ES" sz="1200" dirty="0"/>
              <a:t> id="browsers"&gt;</a:t>
            </a:r>
            <a:br>
              <a:rPr lang="es-ES" sz="1200" dirty="0"/>
            </a:br>
            <a:r>
              <a:rPr lang="es-ES" sz="1200" dirty="0"/>
              <a:t>    &lt;</a:t>
            </a:r>
            <a:r>
              <a:rPr lang="es-ES" sz="1200" dirty="0" err="1"/>
              <a:t>option</a:t>
            </a:r>
            <a:r>
              <a:rPr lang="es-ES" sz="1200" dirty="0"/>
              <a:t> </a:t>
            </a:r>
            <a:r>
              <a:rPr lang="es-ES" sz="1200" dirty="0" err="1"/>
              <a:t>value</a:t>
            </a:r>
            <a:r>
              <a:rPr lang="es-ES" sz="1200" dirty="0"/>
              <a:t>="Internet Explorer"&gt;</a:t>
            </a:r>
            <a:br>
              <a:rPr lang="es-ES" sz="1200" dirty="0"/>
            </a:br>
            <a:r>
              <a:rPr lang="es-ES" sz="1200" dirty="0"/>
              <a:t>    &lt;</a:t>
            </a:r>
            <a:r>
              <a:rPr lang="es-ES" sz="1200" dirty="0" err="1"/>
              <a:t>option</a:t>
            </a:r>
            <a:r>
              <a:rPr lang="es-ES" sz="1200" dirty="0"/>
              <a:t> </a:t>
            </a:r>
            <a:r>
              <a:rPr lang="es-ES" sz="1200" dirty="0" err="1"/>
              <a:t>value</a:t>
            </a:r>
            <a:r>
              <a:rPr lang="es-ES" sz="1200" dirty="0"/>
              <a:t>="Firefox"&gt;</a:t>
            </a:r>
            <a:br>
              <a:rPr lang="es-ES" sz="1200" dirty="0"/>
            </a:br>
            <a:r>
              <a:rPr lang="es-ES" sz="1200" dirty="0"/>
              <a:t>    &lt;</a:t>
            </a:r>
            <a:r>
              <a:rPr lang="es-ES" sz="1200" dirty="0" err="1"/>
              <a:t>option</a:t>
            </a:r>
            <a:r>
              <a:rPr lang="es-ES" sz="1200" dirty="0"/>
              <a:t> </a:t>
            </a:r>
            <a:r>
              <a:rPr lang="es-ES" sz="1200" dirty="0" err="1"/>
              <a:t>value</a:t>
            </a:r>
            <a:r>
              <a:rPr lang="es-ES" sz="1200" dirty="0"/>
              <a:t>="Chrome"&gt;</a:t>
            </a:r>
            <a:br>
              <a:rPr lang="es-ES" sz="1200" dirty="0"/>
            </a:br>
            <a:r>
              <a:rPr lang="es-ES" sz="1200" dirty="0"/>
              <a:t>    &lt;</a:t>
            </a:r>
            <a:r>
              <a:rPr lang="es-ES" sz="1200" dirty="0" err="1"/>
              <a:t>option</a:t>
            </a:r>
            <a:r>
              <a:rPr lang="es-ES" sz="1200" dirty="0"/>
              <a:t> </a:t>
            </a:r>
            <a:r>
              <a:rPr lang="es-ES" sz="1200" dirty="0" err="1"/>
              <a:t>value</a:t>
            </a:r>
            <a:r>
              <a:rPr lang="es-ES" sz="1200" dirty="0"/>
              <a:t>="Opera"&gt;</a:t>
            </a:r>
            <a:br>
              <a:rPr lang="es-ES" sz="1200" dirty="0"/>
            </a:br>
            <a:r>
              <a:rPr lang="es-ES" sz="1200" dirty="0"/>
              <a:t>    &lt;</a:t>
            </a:r>
            <a:r>
              <a:rPr lang="es-ES" sz="1200" dirty="0" err="1"/>
              <a:t>option</a:t>
            </a:r>
            <a:r>
              <a:rPr lang="es-ES" sz="1200" dirty="0"/>
              <a:t> </a:t>
            </a:r>
            <a:r>
              <a:rPr lang="es-ES" sz="1200" dirty="0" err="1"/>
              <a:t>value</a:t>
            </a:r>
            <a:r>
              <a:rPr lang="es-ES" sz="1200" dirty="0"/>
              <a:t>="Safari"&gt;</a:t>
            </a:r>
            <a:br>
              <a:rPr lang="es-ES" sz="1200" dirty="0"/>
            </a:br>
            <a:r>
              <a:rPr lang="es-ES" sz="1200" dirty="0"/>
              <a:t>  &lt;/</a:t>
            </a:r>
            <a:r>
              <a:rPr lang="es-ES" sz="1200" dirty="0" err="1"/>
              <a:t>datalist</a:t>
            </a:r>
            <a:r>
              <a:rPr lang="es-ES" sz="1200" dirty="0"/>
              <a:t>&gt;</a:t>
            </a:r>
            <a:br>
              <a:rPr lang="es-ES" sz="1200" dirty="0"/>
            </a:br>
            <a:r>
              <a:rPr lang="es-ES" sz="1200" dirty="0"/>
              <a:t>&lt;/</a:t>
            </a:r>
            <a:r>
              <a:rPr lang="es-ES" sz="1200" dirty="0" err="1"/>
              <a:t>form</a:t>
            </a:r>
            <a:r>
              <a:rPr lang="es-ES" sz="1200" dirty="0"/>
              <a:t>&gt;</a:t>
            </a:r>
          </a:p>
        </p:txBody>
      </p:sp>
      <p:sp>
        <p:nvSpPr>
          <p:cNvPr id="10" name="9 Rectángulo"/>
          <p:cNvSpPr/>
          <p:nvPr/>
        </p:nvSpPr>
        <p:spPr>
          <a:xfrm>
            <a:off x="6262254" y="1286317"/>
            <a:ext cx="6096000" cy="2308324"/>
          </a:xfrm>
          <a:prstGeom prst="rect">
            <a:avLst/>
          </a:prstGeom>
        </p:spPr>
        <p:txBody>
          <a:bodyPr>
            <a:spAutoFit/>
          </a:bodyPr>
          <a:lstStyle/>
          <a:p>
            <a:r>
              <a:rPr lang="es-ES" b="1" dirty="0" err="1"/>
              <a:t>The</a:t>
            </a:r>
            <a:r>
              <a:rPr lang="es-ES" b="1" dirty="0"/>
              <a:t> autocomplete </a:t>
            </a:r>
            <a:r>
              <a:rPr lang="es-ES" b="1" dirty="0" err="1"/>
              <a:t>Attribute</a:t>
            </a:r>
            <a:endParaRPr lang="es-ES" b="1" dirty="0"/>
          </a:p>
          <a:p>
            <a:r>
              <a:rPr lang="es-ES" dirty="0"/>
              <a:t/>
            </a:r>
            <a:br>
              <a:rPr lang="es-ES" dirty="0"/>
            </a:br>
            <a:r>
              <a:rPr lang="es-ES" sz="1200" dirty="0"/>
              <a:t>&lt;</a:t>
            </a:r>
            <a:r>
              <a:rPr lang="es-ES" sz="1200" dirty="0" err="1"/>
              <a:t>form</a:t>
            </a:r>
            <a:r>
              <a:rPr lang="es-ES" sz="1200" dirty="0"/>
              <a:t> </a:t>
            </a:r>
            <a:r>
              <a:rPr lang="es-ES" sz="1200" dirty="0" err="1"/>
              <a:t>action</a:t>
            </a:r>
            <a:r>
              <a:rPr lang="es-ES" sz="1200" dirty="0"/>
              <a:t>="/</a:t>
            </a:r>
            <a:r>
              <a:rPr lang="es-ES" sz="1200" dirty="0" err="1"/>
              <a:t>action_page.php</a:t>
            </a:r>
            <a:r>
              <a:rPr lang="es-ES" sz="1200" dirty="0"/>
              <a:t>" autocomplete="</a:t>
            </a:r>
            <a:r>
              <a:rPr lang="es-ES" sz="1200" dirty="0" err="1"/>
              <a:t>on</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fname</a:t>
            </a:r>
            <a:r>
              <a:rPr lang="es-ES" sz="1200" dirty="0"/>
              <a:t>"&gt;</a:t>
            </a:r>
            <a:r>
              <a:rPr lang="es-ES" sz="1200" dirty="0" err="1"/>
              <a:t>First</a:t>
            </a:r>
            <a:r>
              <a:rPr lang="es-ES" sz="1200" dirty="0"/>
              <a:t> </a:t>
            </a:r>
            <a:r>
              <a:rPr lang="es-ES" sz="1200" dirty="0" err="1"/>
              <a:t>name</a:t>
            </a:r>
            <a:r>
              <a:rPr lang="es-ES" sz="1200" dirty="0"/>
              <a:t>:&lt;/</a:t>
            </a:r>
            <a:r>
              <a:rPr lang="es-ES" sz="1200" dirty="0" err="1"/>
              <a:t>label</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fname</a:t>
            </a:r>
            <a:r>
              <a:rPr lang="es-ES" sz="1200" dirty="0"/>
              <a:t>" </a:t>
            </a:r>
            <a:r>
              <a:rPr lang="es-ES" sz="1200" dirty="0" err="1"/>
              <a:t>name</a:t>
            </a:r>
            <a:r>
              <a:rPr lang="es-ES" sz="1200" dirty="0"/>
              <a:t>="</a:t>
            </a:r>
            <a:r>
              <a:rPr lang="es-ES" sz="1200" dirty="0" err="1"/>
              <a:t>fname</a:t>
            </a:r>
            <a:r>
              <a:rPr lang="es-ES" sz="1200" dirty="0"/>
              <a:t>"&gt;&lt;</a:t>
            </a:r>
            <a:r>
              <a:rPr lang="es-ES" sz="1200" dirty="0" err="1"/>
              <a:t>br</a:t>
            </a:r>
            <a:r>
              <a:rPr lang="es-ES" sz="1200" dirty="0"/>
              <a:t>&gt;&lt;</a:t>
            </a:r>
            <a:r>
              <a:rPr lang="es-ES" sz="1200" dirty="0" err="1"/>
              <a:t>br</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a:t>
            </a:r>
            <a:r>
              <a:rPr lang="es-ES" sz="1200" dirty="0" err="1"/>
              <a:t>lname</a:t>
            </a:r>
            <a:r>
              <a:rPr lang="es-ES" sz="1200" dirty="0"/>
              <a:t>"&gt;</a:t>
            </a:r>
            <a:r>
              <a:rPr lang="es-ES" sz="1200" dirty="0" err="1"/>
              <a:t>Last</a:t>
            </a:r>
            <a:r>
              <a:rPr lang="es-ES" sz="1200" dirty="0"/>
              <a:t> </a:t>
            </a:r>
            <a:r>
              <a:rPr lang="es-ES" sz="1200" dirty="0" err="1"/>
              <a:t>name</a:t>
            </a:r>
            <a:r>
              <a:rPr lang="es-ES" sz="1200" dirty="0"/>
              <a:t>:&lt;/</a:t>
            </a:r>
            <a:r>
              <a:rPr lang="es-ES" sz="1200" dirty="0" err="1"/>
              <a:t>label</a:t>
            </a:r>
            <a:r>
              <a:rPr lang="es-ES" sz="1200" dirty="0"/>
              <a:t>&gt;</a:t>
            </a:r>
            <a:br>
              <a:rPr lang="es-ES" sz="1200" dirty="0"/>
            </a:br>
            <a:r>
              <a:rPr lang="es-ES" sz="1200" dirty="0"/>
              <a:t>  &lt;input </a:t>
            </a:r>
            <a:r>
              <a:rPr lang="es-ES" sz="1200" dirty="0" err="1"/>
              <a:t>type</a:t>
            </a:r>
            <a:r>
              <a:rPr lang="es-ES" sz="1200" dirty="0"/>
              <a:t>="</a:t>
            </a:r>
            <a:r>
              <a:rPr lang="es-ES" sz="1200" dirty="0" err="1"/>
              <a:t>text</a:t>
            </a:r>
            <a:r>
              <a:rPr lang="es-ES" sz="1200" dirty="0"/>
              <a:t>" id="</a:t>
            </a:r>
            <a:r>
              <a:rPr lang="es-ES" sz="1200" dirty="0" err="1"/>
              <a:t>lname</a:t>
            </a:r>
            <a:r>
              <a:rPr lang="es-ES" sz="1200" dirty="0"/>
              <a:t>" </a:t>
            </a:r>
            <a:r>
              <a:rPr lang="es-ES" sz="1200" dirty="0" err="1"/>
              <a:t>name</a:t>
            </a:r>
            <a:r>
              <a:rPr lang="es-ES" sz="1200" dirty="0"/>
              <a:t>="</a:t>
            </a:r>
            <a:r>
              <a:rPr lang="es-ES" sz="1200" dirty="0" err="1"/>
              <a:t>lname</a:t>
            </a:r>
            <a:r>
              <a:rPr lang="es-ES" sz="1200" dirty="0"/>
              <a:t>"&gt;&lt;</a:t>
            </a:r>
            <a:r>
              <a:rPr lang="es-ES" sz="1200" dirty="0" err="1"/>
              <a:t>br</a:t>
            </a:r>
            <a:r>
              <a:rPr lang="es-ES" sz="1200" dirty="0"/>
              <a:t>&gt;&lt;</a:t>
            </a:r>
            <a:r>
              <a:rPr lang="es-ES" sz="1200" dirty="0" err="1"/>
              <a:t>br</a:t>
            </a:r>
            <a:r>
              <a:rPr lang="es-ES" sz="1200" dirty="0"/>
              <a:t>&gt;</a:t>
            </a:r>
            <a:br>
              <a:rPr lang="es-ES" sz="1200" dirty="0"/>
            </a:br>
            <a:r>
              <a:rPr lang="es-ES" sz="1200" dirty="0"/>
              <a:t>  &lt;</a:t>
            </a:r>
            <a:r>
              <a:rPr lang="es-ES" sz="1200" dirty="0" err="1"/>
              <a:t>label</a:t>
            </a:r>
            <a:r>
              <a:rPr lang="es-ES" sz="1200" dirty="0"/>
              <a:t> </a:t>
            </a:r>
            <a:r>
              <a:rPr lang="es-ES" sz="1200" dirty="0" err="1"/>
              <a:t>for</a:t>
            </a:r>
            <a:r>
              <a:rPr lang="es-ES" sz="1200" dirty="0"/>
              <a:t>="email"&gt;Email:&lt;/</a:t>
            </a:r>
            <a:r>
              <a:rPr lang="es-ES" sz="1200" dirty="0" err="1"/>
              <a:t>label</a:t>
            </a:r>
            <a:r>
              <a:rPr lang="es-ES" sz="1200" dirty="0"/>
              <a:t>&gt;</a:t>
            </a:r>
            <a:br>
              <a:rPr lang="es-ES" sz="1200" dirty="0"/>
            </a:br>
            <a:r>
              <a:rPr lang="es-ES" sz="1200" dirty="0"/>
              <a:t>  &lt;input </a:t>
            </a:r>
            <a:r>
              <a:rPr lang="es-ES" sz="1200" dirty="0" err="1"/>
              <a:t>type</a:t>
            </a:r>
            <a:r>
              <a:rPr lang="es-ES" sz="1200" dirty="0"/>
              <a:t>="email" id="email" </a:t>
            </a:r>
            <a:r>
              <a:rPr lang="es-ES" sz="1200" dirty="0" err="1"/>
              <a:t>name</a:t>
            </a:r>
            <a:r>
              <a:rPr lang="es-ES" sz="1200" dirty="0"/>
              <a:t>="email" </a:t>
            </a:r>
            <a:r>
              <a:rPr lang="es-ES" sz="1200" dirty="0">
                <a:solidFill>
                  <a:srgbClr val="FF0000"/>
                </a:solidFill>
              </a:rPr>
              <a:t>autocomplete</a:t>
            </a:r>
            <a:r>
              <a:rPr lang="es-ES" sz="1200" dirty="0"/>
              <a:t>="off"&gt;&lt;</a:t>
            </a:r>
            <a:r>
              <a:rPr lang="es-ES" sz="1200" dirty="0" err="1"/>
              <a:t>br</a:t>
            </a:r>
            <a:r>
              <a:rPr lang="es-ES" sz="1200" dirty="0"/>
              <a:t>&gt;&lt;</a:t>
            </a:r>
            <a:r>
              <a:rPr lang="es-ES" sz="1200" dirty="0" err="1"/>
              <a:t>br</a:t>
            </a:r>
            <a:r>
              <a:rPr lang="es-ES" sz="1200" dirty="0"/>
              <a:t>&gt;</a:t>
            </a:r>
            <a:br>
              <a:rPr lang="es-ES" sz="1200" dirty="0"/>
            </a:br>
            <a:r>
              <a:rPr lang="es-ES" sz="1200" dirty="0"/>
              <a:t>  &lt;input </a:t>
            </a:r>
            <a:r>
              <a:rPr lang="es-ES" sz="1200" dirty="0" err="1"/>
              <a:t>type</a:t>
            </a:r>
            <a:r>
              <a:rPr lang="es-ES" sz="1200" dirty="0"/>
              <a:t>="</a:t>
            </a:r>
            <a:r>
              <a:rPr lang="es-ES" sz="1200" dirty="0" err="1"/>
              <a:t>submit</a:t>
            </a:r>
            <a:r>
              <a:rPr lang="es-ES" sz="1200" dirty="0"/>
              <a:t>" </a:t>
            </a:r>
            <a:r>
              <a:rPr lang="es-ES" sz="1200" dirty="0" err="1"/>
              <a:t>value</a:t>
            </a:r>
            <a:r>
              <a:rPr lang="es-ES" sz="1200" dirty="0"/>
              <a:t>="</a:t>
            </a:r>
            <a:r>
              <a:rPr lang="es-ES" sz="1200" dirty="0" err="1"/>
              <a:t>Submit</a:t>
            </a:r>
            <a:r>
              <a:rPr lang="es-ES" sz="1200" dirty="0"/>
              <a:t>"&gt;</a:t>
            </a:r>
            <a:br>
              <a:rPr lang="es-ES" sz="1200" dirty="0"/>
            </a:br>
            <a:r>
              <a:rPr lang="es-ES" sz="1200" dirty="0"/>
              <a:t>&lt;/</a:t>
            </a:r>
            <a:r>
              <a:rPr lang="es-ES" sz="1200" dirty="0" err="1"/>
              <a:t>form</a:t>
            </a:r>
            <a:r>
              <a:rPr lang="es-ES" sz="1200" dirty="0"/>
              <a:t>&gt;</a:t>
            </a:r>
          </a:p>
        </p:txBody>
      </p:sp>
    </p:spTree>
    <p:extLst>
      <p:ext uri="{BB962C8B-B14F-4D97-AF65-F5344CB8AC3E}">
        <p14:creationId xmlns:p14="http://schemas.microsoft.com/office/powerpoint/2010/main" val="84457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32767" y="483658"/>
            <a:ext cx="10495178" cy="502201"/>
          </a:xfrm>
        </p:spPr>
        <p:txBody>
          <a:bodyPr/>
          <a:lstStyle/>
          <a:p>
            <a:r>
              <a:rPr lang="es-ES" dirty="0" smtClean="0"/>
              <a:t>Ejercicios</a:t>
            </a:r>
            <a:endParaRPr lang="es-ES" dirty="0"/>
          </a:p>
        </p:txBody>
      </p:sp>
      <p:sp>
        <p:nvSpPr>
          <p:cNvPr id="3" name="2 Marcador de texto"/>
          <p:cNvSpPr>
            <a:spLocks noGrp="1"/>
          </p:cNvSpPr>
          <p:nvPr>
            <p:ph type="body" idx="18"/>
          </p:nvPr>
        </p:nvSpPr>
        <p:spPr>
          <a:xfrm>
            <a:off x="2727933" y="1141282"/>
            <a:ext cx="10495179" cy="2735384"/>
          </a:xfrm>
        </p:spPr>
        <p:txBody>
          <a:bodyPr/>
          <a:lstStyle/>
          <a:p>
            <a:r>
              <a:rPr lang="es-ES" dirty="0"/>
              <a:t>Ejercicio17. Formulario ejemplo</a:t>
            </a:r>
          </a:p>
          <a:p>
            <a:r>
              <a:rPr lang="es-ES" dirty="0"/>
              <a:t>Ejercicio 18. Creación de formularios siguiendo especificaciones.</a:t>
            </a:r>
          </a:p>
          <a:p>
            <a:endParaRPr lang="es-ES" dirty="0"/>
          </a:p>
        </p:txBody>
      </p:sp>
      <p:sp>
        <p:nvSpPr>
          <p:cNvPr id="4" name="3 Marcador de número de diapositiva"/>
          <p:cNvSpPr>
            <a:spLocks noGrp="1"/>
          </p:cNvSpPr>
          <p:nvPr>
            <p:ph type="sldNum" sz="quarter" idx="12"/>
          </p:nvPr>
        </p:nvSpPr>
        <p:spPr/>
        <p:txBody>
          <a:bodyPr/>
          <a:lstStyle/>
          <a:p>
            <a:fld id="{3CE5352E-9B9F-4EDC-8769-7FA3D3F814C7}" type="slidenum">
              <a:rPr lang="en-US" smtClean="0"/>
              <a:pPr/>
              <a:t>96</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2033101"/>
            <a:ext cx="5967413" cy="4143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0054" y="309340"/>
            <a:ext cx="720000" cy="720000"/>
          </a:xfrm>
          <a:prstGeom prst="rect">
            <a:avLst/>
          </a:prstGeom>
        </p:spPr>
      </p:pic>
    </p:spTree>
    <p:extLst>
      <p:ext uri="{BB962C8B-B14F-4D97-AF65-F5344CB8AC3E}">
        <p14:creationId xmlns:p14="http://schemas.microsoft.com/office/powerpoint/2010/main" val="352333425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32767" y="483658"/>
            <a:ext cx="10495178" cy="502201"/>
          </a:xfrm>
        </p:spPr>
        <p:txBody>
          <a:bodyPr/>
          <a:lstStyle/>
          <a:p>
            <a:r>
              <a:rPr lang="es-ES" dirty="0" smtClean="0"/>
              <a:t>Ejercicios</a:t>
            </a:r>
            <a:endParaRPr lang="es-ES" dirty="0"/>
          </a:p>
        </p:txBody>
      </p:sp>
      <p:sp>
        <p:nvSpPr>
          <p:cNvPr id="3" name="2 Marcador de texto"/>
          <p:cNvSpPr>
            <a:spLocks noGrp="1"/>
          </p:cNvSpPr>
          <p:nvPr>
            <p:ph type="body" idx="18"/>
          </p:nvPr>
        </p:nvSpPr>
        <p:spPr>
          <a:xfrm>
            <a:off x="2727933" y="1141282"/>
            <a:ext cx="10495179" cy="2735384"/>
          </a:xfrm>
        </p:spPr>
        <p:txBody>
          <a:bodyPr/>
          <a:lstStyle/>
          <a:p>
            <a:r>
              <a:rPr lang="es-ES" dirty="0" smtClean="0"/>
              <a:t>Ejercicio14. Errores</a:t>
            </a:r>
            <a:endParaRPr lang="es-ES" dirty="0"/>
          </a:p>
        </p:txBody>
      </p:sp>
      <p:sp>
        <p:nvSpPr>
          <p:cNvPr id="4" name="3 Marcador de número de diapositiva"/>
          <p:cNvSpPr>
            <a:spLocks noGrp="1"/>
          </p:cNvSpPr>
          <p:nvPr>
            <p:ph type="sldNum" sz="quarter" idx="12"/>
          </p:nvPr>
        </p:nvSpPr>
        <p:spPr/>
        <p:txBody>
          <a:bodyPr/>
          <a:lstStyle/>
          <a:p>
            <a:fld id="{3CE5352E-9B9F-4EDC-8769-7FA3D3F814C7}" type="slidenum">
              <a:rPr lang="en-US" smtClean="0"/>
              <a:pPr/>
              <a:t>97</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476" y="676274"/>
            <a:ext cx="5858062"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0054" y="309340"/>
            <a:ext cx="720000" cy="720000"/>
          </a:xfrm>
          <a:prstGeom prst="rect">
            <a:avLst/>
          </a:prstGeom>
        </p:spPr>
      </p:pic>
    </p:spTree>
    <p:extLst>
      <p:ext uri="{BB962C8B-B14F-4D97-AF65-F5344CB8AC3E}">
        <p14:creationId xmlns:p14="http://schemas.microsoft.com/office/powerpoint/2010/main" val="8071611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32767" y="483658"/>
            <a:ext cx="10495178" cy="502201"/>
          </a:xfrm>
        </p:spPr>
        <p:txBody>
          <a:bodyPr/>
          <a:lstStyle/>
          <a:p>
            <a:r>
              <a:rPr lang="es-ES" dirty="0" smtClean="0"/>
              <a:t>RESUMEN tema 3</a:t>
            </a:r>
            <a:endParaRPr lang="es-ES" dirty="0"/>
          </a:p>
        </p:txBody>
      </p:sp>
      <p:sp>
        <p:nvSpPr>
          <p:cNvPr id="4" name="3 Marcador de número de diapositiva"/>
          <p:cNvSpPr>
            <a:spLocks noGrp="1"/>
          </p:cNvSpPr>
          <p:nvPr>
            <p:ph type="sldNum" sz="quarter" idx="12"/>
          </p:nvPr>
        </p:nvSpPr>
        <p:spPr/>
        <p:txBody>
          <a:bodyPr/>
          <a:lstStyle/>
          <a:p>
            <a:fld id="{3CE5352E-9B9F-4EDC-8769-7FA3D3F814C7}" type="slidenum">
              <a:rPr lang="en-US" smtClean="0"/>
              <a:pPr/>
              <a:t>98</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359" y="1264600"/>
            <a:ext cx="7204828" cy="4738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0054" y="309340"/>
            <a:ext cx="720000" cy="720000"/>
          </a:xfrm>
          <a:prstGeom prst="rect">
            <a:avLst/>
          </a:prstGeom>
        </p:spPr>
      </p:pic>
    </p:spTree>
    <p:extLst>
      <p:ext uri="{BB962C8B-B14F-4D97-AF65-F5344CB8AC3E}">
        <p14:creationId xmlns:p14="http://schemas.microsoft.com/office/powerpoint/2010/main" val="16803311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32767" y="483658"/>
            <a:ext cx="10495178" cy="502201"/>
          </a:xfrm>
        </p:spPr>
        <p:txBody>
          <a:bodyPr>
            <a:normAutofit/>
          </a:bodyPr>
          <a:lstStyle/>
          <a:p>
            <a:r>
              <a:rPr lang="es-ES" dirty="0" smtClean="0"/>
              <a:t>Ejercicio completo</a:t>
            </a:r>
            <a:endParaRPr lang="es-ES" dirty="0"/>
          </a:p>
        </p:txBody>
      </p:sp>
      <p:sp>
        <p:nvSpPr>
          <p:cNvPr id="4" name="3 Marcador de número de diapositiva"/>
          <p:cNvSpPr>
            <a:spLocks noGrp="1"/>
          </p:cNvSpPr>
          <p:nvPr>
            <p:ph type="sldNum" sz="quarter" idx="12"/>
          </p:nvPr>
        </p:nvSpPr>
        <p:spPr/>
        <p:txBody>
          <a:bodyPr/>
          <a:lstStyle/>
          <a:p>
            <a:fld id="{3CE5352E-9B9F-4EDC-8769-7FA3D3F814C7}" type="slidenum">
              <a:rPr lang="en-US" smtClean="0"/>
              <a:pPr/>
              <a:t>99</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459" y="1522555"/>
            <a:ext cx="9492595" cy="4166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0054" y="309340"/>
            <a:ext cx="720000" cy="720000"/>
          </a:xfrm>
          <a:prstGeom prst="rect">
            <a:avLst/>
          </a:prstGeom>
        </p:spPr>
      </p:pic>
    </p:spTree>
    <p:extLst>
      <p:ext uri="{BB962C8B-B14F-4D97-AF65-F5344CB8AC3E}">
        <p14:creationId xmlns:p14="http://schemas.microsoft.com/office/powerpoint/2010/main" val="3957133309"/>
      </p:ext>
    </p:extLst>
  </p:cSld>
  <p:clrMapOvr>
    <a:masterClrMapping/>
  </p:clrMapOvr>
</p:sld>
</file>

<file path=ppt/theme/theme1.xml><?xml version="1.0" encoding="utf-8"?>
<a:theme xmlns:a="http://schemas.openxmlformats.org/drawingml/2006/main" name="1_Tema de Office">
  <a:themeElements>
    <a:clrScheme name="Grup CIEF">
      <a:dk1>
        <a:srgbClr val="434343"/>
      </a:dk1>
      <a:lt1>
        <a:sysClr val="window" lastClr="FFFFFF"/>
      </a:lt1>
      <a:dk2>
        <a:srgbClr val="0C752C"/>
      </a:dk2>
      <a:lt2>
        <a:srgbClr val="707173"/>
      </a:lt2>
      <a:accent1>
        <a:srgbClr val="005284"/>
      </a:accent1>
      <a:accent2>
        <a:srgbClr val="FFFFFF"/>
      </a:accent2>
      <a:accent3>
        <a:srgbClr val="855939"/>
      </a:accent3>
      <a:accent4>
        <a:srgbClr val="3D8C74"/>
      </a:accent4>
      <a:accent5>
        <a:srgbClr val="999999"/>
      </a:accent5>
      <a:accent6>
        <a:srgbClr val="3B99BB"/>
      </a:accent6>
      <a:hlink>
        <a:srgbClr val="005281"/>
      </a:hlink>
      <a:folHlink>
        <a:srgbClr val="005281"/>
      </a:folHlink>
    </a:clrScheme>
    <a:fontScheme name="Personalizado 3">
      <a:majorFont>
        <a:latin typeface="Helvetica LT Std Black"/>
        <a:ea typeface=""/>
        <a:cs typeface=""/>
      </a:majorFont>
      <a:minorFont>
        <a:latin typeface="Helvetica LT St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TF33850888_Retail pitch deck_RVA_v4" id="{8F2882B0-1BFE-4293-BF1B-5E9F7535F411}" vid="{2736E5B9-BA7A-4750-88E9-E7AE6A3F07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17391F-2502-4070-B520-AB23643635E8}">
  <ds:schemaRefs>
    <ds:schemaRef ds:uri="http://purl.org/dc/dcmitype/"/>
    <ds:schemaRef ds:uri="http://www.w3.org/XML/1998/namespace"/>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purl.org/dc/terms/"/>
    <ds:schemaRef ds:uri="http://schemas.microsoft.com/office/infopath/2007/PartnerControl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52A47430-C725-4DCD-9053-3498D56D74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BED453-9FB1-4982-A2CE-02B1DAF46A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4889</Words>
  <Application>Microsoft Office PowerPoint</Application>
  <PresentationFormat>Personalizado</PresentationFormat>
  <Paragraphs>1047</Paragraphs>
  <Slides>101</Slides>
  <Notes>3</Notes>
  <HiddenSlides>0</HiddenSlides>
  <MMClips>0</MMClips>
  <ScaleCrop>false</ScaleCrop>
  <HeadingPairs>
    <vt:vector size="4" baseType="variant">
      <vt:variant>
        <vt:lpstr>Tema</vt:lpstr>
      </vt:variant>
      <vt:variant>
        <vt:i4>1</vt:i4>
      </vt:variant>
      <vt:variant>
        <vt:lpstr>Títulos de diapositiva</vt:lpstr>
      </vt:variant>
      <vt:variant>
        <vt:i4>101</vt:i4>
      </vt:variant>
    </vt:vector>
  </HeadingPairs>
  <TitlesOfParts>
    <vt:vector size="102" baseType="lpstr">
      <vt:lpstr>1_Tema de Office</vt:lpstr>
      <vt:lpstr>MÓDULO 1. MF0491_3 PROGRAMACIÓN WEB EN EL ENTORNO CLIENTE  UNIDAD FORMATIVA 1. UF1841 ELABORACIÓN DE DOCUMENTOS WEB MEDIANTE LENGUAJES DE MARCAS  UNIDAD DIDÁCTICA 3. LENGUAJES DE MARCADO PARA PRESENTACIÓN DE PÁGINAS WEB.</vt:lpstr>
      <vt:lpstr>ÍNDEX</vt:lpstr>
      <vt:lpstr>Presentación de PowerPoint</vt:lpstr>
      <vt:lpstr>Presentación de PowerPoint</vt:lpstr>
      <vt:lpstr>1. Introducción</vt:lpstr>
      <vt:lpstr>1. Introducción_instalación IDE VSC</vt:lpstr>
      <vt:lpstr>1. Introducción_instalación IDE VSC</vt:lpstr>
      <vt:lpstr>1. Introducción_instalación IDE VSC</vt:lpstr>
      <vt:lpstr>1. Introducción_instalación IDE VSC</vt:lpstr>
      <vt:lpstr>1. Introducción_extensiones VSC</vt:lpstr>
      <vt:lpstr>1. Introducción_extensiones VSC</vt:lpstr>
      <vt:lpstr>1. Introducción_extensiones VSC</vt:lpstr>
      <vt:lpstr>1. Introducción_extensiones VSC</vt:lpstr>
      <vt:lpstr>1. Introducción_extensiones VSC</vt:lpstr>
      <vt:lpstr>2. Historia de HTML y XHTML. </vt:lpstr>
      <vt:lpstr>_Historia de HTML y XHTML. Diferencias entre versiones</vt:lpstr>
      <vt:lpstr>_Historia de HTML y XHTML. Diferencias entre versiones</vt:lpstr>
      <vt:lpstr>_Historia de HTML y XHTML. Diferencias entre versiones</vt:lpstr>
      <vt:lpstr>HTML_ ¿Qúe es?</vt:lpstr>
      <vt:lpstr>3. Estructura de un documento</vt:lpstr>
      <vt:lpstr>3. Estructura de un documento</vt:lpstr>
      <vt:lpstr>3._elementos</vt:lpstr>
      <vt:lpstr>3_Versiones Doctype</vt:lpstr>
      <vt:lpstr>3_Versiones Doctype</vt:lpstr>
      <vt:lpstr>3_Cabecera</vt:lpstr>
      <vt:lpstr>_Cabecera</vt:lpstr>
      <vt:lpstr>_Cabecera &lt;meta&gt;</vt:lpstr>
      <vt:lpstr>_Cabecera &lt;meta&gt;</vt:lpstr>
      <vt:lpstr>Presentación de PowerPoint</vt:lpstr>
      <vt:lpstr>_Cuerpo</vt:lpstr>
      <vt:lpstr>_Cuerpo</vt:lpstr>
      <vt:lpstr>_Cuerpo</vt:lpstr>
      <vt:lpstr>_Cuerpo</vt:lpstr>
      <vt:lpstr>_Cuerpo</vt:lpstr>
      <vt:lpstr>Ejercicio</vt:lpstr>
      <vt:lpstr>4.Colores_Codificación de colores</vt:lpstr>
      <vt:lpstr>4.Colores_Codificación de colores</vt:lpstr>
      <vt:lpstr>4.Colores_Codificación de colores</vt:lpstr>
      <vt:lpstr>4.Colores_Colores seguros</vt:lpstr>
      <vt:lpstr>4.Colores_ejemplos de aplicación</vt:lpstr>
      <vt:lpstr>4.Colores_ejemplos de aplicación</vt:lpstr>
      <vt:lpstr>5.Texto</vt:lpstr>
      <vt:lpstr>5.Texto_Encabezados. Jerarquía y estructura del contenido de un documento</vt:lpstr>
      <vt:lpstr>5.Texto_HTML Headings - cabeceras</vt:lpstr>
      <vt:lpstr>5.Texto_HTML Paragraphs - Párrafos</vt:lpstr>
      <vt:lpstr>5.Texto_HTML Styles -Estilos</vt:lpstr>
      <vt:lpstr>5.Texto_HTML Styles -Estilos</vt:lpstr>
      <vt:lpstr>5.Texto_HTML Text Formatting – Formato de texto</vt:lpstr>
      <vt:lpstr>5.Texto_HTML Quotation and Citation Elements - citas</vt:lpstr>
      <vt:lpstr>5.Texto_HTML Quotation and Citation Elements - citas</vt:lpstr>
      <vt:lpstr>5.Texto_HTML Teléfono SMS mailto</vt:lpstr>
      <vt:lpstr>5.Texto_CÓDIGOS HTML | CARACTERES ESPECIALES (ESCAPADOS)</vt:lpstr>
      <vt:lpstr>5.Texto_CÓDIGOS HTML | CARACTERES ESPECIALES (ESCAPADOS)</vt:lpstr>
      <vt:lpstr>5.Texto_COMO HACER ESPACIOS EN BLANCO CON HTML</vt:lpstr>
      <vt:lpstr>5.Texto_COMO HACER ESPACIOS EN BLANCO CON HTML</vt:lpstr>
      <vt:lpstr>6.Comments - comentarios</vt:lpstr>
      <vt:lpstr>Ejercicios</vt:lpstr>
      <vt:lpstr>7. Links - enlaces</vt:lpstr>
      <vt:lpstr>_HTML Links - enlaces</vt:lpstr>
      <vt:lpstr>7_HTML Links - enlaces</vt:lpstr>
      <vt:lpstr>8.1. Formatos de imágenes</vt:lpstr>
      <vt:lpstr>8_HTML Images - Imagenes</vt:lpstr>
      <vt:lpstr>8_Características de las imágenes: tamaño, título, textos alternativos</vt:lpstr>
      <vt:lpstr>8_HTML Images - Imagenes</vt:lpstr>
      <vt:lpstr>8_HTML Images - Imagenes</vt:lpstr>
      <vt:lpstr>8_HTML Images - Imagenes</vt:lpstr>
      <vt:lpstr>8.2_HTML Favicon </vt:lpstr>
      <vt:lpstr>9.HTML Images maps – Mapa de imagenes</vt:lpstr>
      <vt:lpstr>10.HTML Lists</vt:lpstr>
      <vt:lpstr>HTML Lists</vt:lpstr>
      <vt:lpstr>HTML Lists</vt:lpstr>
      <vt:lpstr>_Anidamiento en listas</vt:lpstr>
      <vt:lpstr>Ejercicios</vt:lpstr>
      <vt:lpstr>11.HTML Block and Inline Elements </vt:lpstr>
      <vt:lpstr>HTML Block and Inline Elements </vt:lpstr>
      <vt:lpstr>12. Tables</vt:lpstr>
      <vt:lpstr>HTML Tables</vt:lpstr>
      <vt:lpstr>HTML Tables</vt:lpstr>
      <vt:lpstr>_Buenas prácticas en el uso de tablas</vt:lpstr>
      <vt:lpstr>Ejercicios</vt:lpstr>
      <vt:lpstr>13. Marcos (frames)</vt:lpstr>
      <vt:lpstr>14. Formularios</vt:lpstr>
      <vt:lpstr>_Descripción general y uso de formularios. Procesamiento de formularios</vt:lpstr>
      <vt:lpstr>14. Formularios</vt:lpstr>
      <vt:lpstr>14. Formularios</vt:lpstr>
      <vt:lpstr>HTML Form Elements</vt:lpstr>
      <vt:lpstr>HTML Form Elements</vt:lpstr>
      <vt:lpstr>HTML Form Elements</vt:lpstr>
      <vt:lpstr>Presentación de PowerPoint</vt:lpstr>
      <vt:lpstr>HTML Form Elements</vt:lpstr>
      <vt:lpstr>_HTML Input Types</vt:lpstr>
      <vt:lpstr>_HTML Input Attributes</vt:lpstr>
      <vt:lpstr>HTML Input Attributes</vt:lpstr>
      <vt:lpstr>HTML Input Attributes</vt:lpstr>
      <vt:lpstr>HTML Input Attributes</vt:lpstr>
      <vt:lpstr>Ejercicios</vt:lpstr>
      <vt:lpstr>Ejercicios</vt:lpstr>
      <vt:lpstr>RESUMEN tema 3</vt:lpstr>
      <vt:lpstr>Ejercicio completo</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2019-07-08T10:10:54Z</dcterms:created>
  <dcterms:modified xsi:type="dcterms:W3CDTF">2022-03-15T21:31:20Z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